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5"/>
  </p:notesMasterIdLst>
  <p:handoutMasterIdLst>
    <p:handoutMasterId r:id="rId16"/>
  </p:handoutMasterIdLst>
  <p:sldIdLst>
    <p:sldId id="344" r:id="rId2"/>
    <p:sldId id="350" r:id="rId3"/>
    <p:sldId id="351" r:id="rId4"/>
    <p:sldId id="352" r:id="rId5"/>
    <p:sldId id="384" r:id="rId6"/>
    <p:sldId id="386" r:id="rId7"/>
    <p:sldId id="385" r:id="rId8"/>
    <p:sldId id="387" r:id="rId9"/>
    <p:sldId id="388" r:id="rId10"/>
    <p:sldId id="389" r:id="rId11"/>
    <p:sldId id="391" r:id="rId12"/>
    <p:sldId id="392" r:id="rId13"/>
    <p:sldId id="380"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480">
          <p15:clr>
            <a:srgbClr val="A4A3A4"/>
          </p15:clr>
        </p15:guide>
        <p15:guide id="2" pos="2880">
          <p15:clr>
            <a:srgbClr val="A4A3A4"/>
          </p15:clr>
        </p15:guide>
        <p15:guide id="3" pos="5647">
          <p15:clr>
            <a:srgbClr val="A4A3A4"/>
          </p15:clr>
        </p15:guide>
        <p15:guide id="4" pos="113">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F0F7"/>
    <a:srgbClr val="003791"/>
    <a:srgbClr val="0000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浅色样式 1 - 强调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E25E649-3F16-4E02-A733-19D2CDBF48F0}" styleName="中度样式 3 - 强调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78319" autoAdjust="0"/>
  </p:normalViewPr>
  <p:slideViewPr>
    <p:cSldViewPr>
      <p:cViewPr>
        <p:scale>
          <a:sx n="60" d="100"/>
          <a:sy n="60" d="100"/>
        </p:scale>
        <p:origin x="-1434" y="-96"/>
      </p:cViewPr>
      <p:guideLst>
        <p:guide orient="horz" pos="1480"/>
        <p:guide pos="2880"/>
        <p:guide pos="5647"/>
        <p:guide pos="113"/>
      </p:guideLst>
    </p:cSldViewPr>
  </p:slideViewPr>
  <p:outlineViewPr>
    <p:cViewPr>
      <p:scale>
        <a:sx n="33" d="100"/>
        <a:sy n="33" d="100"/>
      </p:scale>
      <p:origin x="0" y="8928"/>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3" d="100"/>
          <a:sy n="63" d="100"/>
        </p:scale>
        <p:origin x="-3149" y="-7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l3144887\Desktop\400%20Monthly%20report\July.%202012\July.2012-Incoming%20and%20Abandoned.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b="1" i="0" u="none" strike="noStrike" baseline="0">
                <a:solidFill>
                  <a:srgbClr val="000000"/>
                </a:solidFill>
                <a:latin typeface="Arial"/>
                <a:ea typeface="Arial"/>
                <a:cs typeface="Arial"/>
              </a:defRPr>
            </a:pPr>
            <a:r>
              <a:rPr lang="en-US" altLang="en-US"/>
              <a:t>400 8877 122 Incoming Call Analysis </a:t>
            </a:r>
          </a:p>
        </c:rich>
      </c:tx>
      <c:layout>
        <c:manualLayout>
          <c:xMode val="edge"/>
          <c:yMode val="edge"/>
          <c:x val="0.27019177894083096"/>
          <c:y val="1.9470293486041517E-3"/>
        </c:manualLayout>
      </c:layout>
      <c:overlay val="0"/>
      <c:spPr>
        <a:noFill/>
        <a:ln w="25400">
          <a:noFill/>
        </a:ln>
      </c:spPr>
    </c:title>
    <c:autoTitleDeleted val="0"/>
    <c:plotArea>
      <c:layout>
        <c:manualLayout>
          <c:layoutTarget val="inner"/>
          <c:xMode val="edge"/>
          <c:yMode val="edge"/>
          <c:x val="0.10502454764054617"/>
          <c:y val="9.4630812657851754E-2"/>
          <c:w val="0.66205643530070457"/>
          <c:h val="0.65627065484738933"/>
        </c:manualLayout>
      </c:layout>
      <c:barChart>
        <c:barDir val="col"/>
        <c:grouping val="clustered"/>
        <c:varyColors val="0"/>
        <c:ser>
          <c:idx val="1"/>
          <c:order val="0"/>
          <c:tx>
            <c:strRef>
              <c:f>Chart!$B$1</c:f>
              <c:strCache>
                <c:ptCount val="1"/>
                <c:pt idx="0">
                  <c:v>Incoming Calls</c:v>
                </c:pt>
              </c:strCache>
            </c:strRef>
          </c:tx>
          <c:spPr>
            <a:solidFill>
              <a:srgbClr val="993366"/>
            </a:solidFill>
            <a:ln w="12700">
              <a:solidFill>
                <a:srgbClr val="000000"/>
              </a:solidFill>
              <a:prstDash val="solid"/>
            </a:ln>
          </c:spPr>
          <c:invertIfNegative val="0"/>
          <c:dLbls>
            <c:spPr>
              <a:noFill/>
              <a:ln w="25400">
                <a:noFill/>
              </a:ln>
            </c:spPr>
            <c:txPr>
              <a:bodyPr/>
              <a:lstStyle/>
              <a:p>
                <a:pPr>
                  <a:defRPr sz="1000" b="0" i="0" u="none" strike="noStrike" baseline="0">
                    <a:solidFill>
                      <a:srgbClr val="993366"/>
                    </a:solidFill>
                    <a:latin typeface="Arial"/>
                    <a:ea typeface="Arial"/>
                    <a:cs typeface="Arial"/>
                  </a:defRPr>
                </a:pPr>
                <a:endParaRPr lang="zh-CN"/>
              </a:p>
            </c:txPr>
            <c:showLegendKey val="0"/>
            <c:showVal val="1"/>
            <c:showCatName val="0"/>
            <c:showSerName val="0"/>
            <c:showPercent val="0"/>
            <c:showBubbleSize val="0"/>
            <c:showLeaderLines val="0"/>
          </c:dLbls>
          <c:cat>
            <c:strRef>
              <c:f>Chart!$A$36:$A$47</c:f>
              <c:strCache>
                <c:ptCount val="12"/>
                <c:pt idx="0">
                  <c:v>2011-Aug</c:v>
                </c:pt>
                <c:pt idx="1">
                  <c:v>2011-Sep</c:v>
                </c:pt>
                <c:pt idx="2">
                  <c:v>2011-Oct</c:v>
                </c:pt>
                <c:pt idx="3">
                  <c:v>2011-Nov</c:v>
                </c:pt>
                <c:pt idx="4">
                  <c:v>2011-Dec</c:v>
                </c:pt>
                <c:pt idx="5">
                  <c:v>2012-Jan</c:v>
                </c:pt>
                <c:pt idx="6">
                  <c:v>2012-Feb</c:v>
                </c:pt>
                <c:pt idx="7">
                  <c:v>2012-Mar</c:v>
                </c:pt>
                <c:pt idx="8">
                  <c:v>2012-Apr</c:v>
                </c:pt>
                <c:pt idx="9">
                  <c:v>2012-May</c:v>
                </c:pt>
                <c:pt idx="10">
                  <c:v>2012-Jun</c:v>
                </c:pt>
                <c:pt idx="11">
                  <c:v>2012-July</c:v>
                </c:pt>
              </c:strCache>
            </c:strRef>
          </c:cat>
          <c:val>
            <c:numRef>
              <c:f>Chart!$B$36:$B$47</c:f>
              <c:numCache>
                <c:formatCode>General</c:formatCode>
                <c:ptCount val="12"/>
                <c:pt idx="0">
                  <c:v>3479</c:v>
                </c:pt>
                <c:pt idx="1">
                  <c:v>3028</c:v>
                </c:pt>
                <c:pt idx="2">
                  <c:v>2651</c:v>
                </c:pt>
                <c:pt idx="3">
                  <c:v>2931</c:v>
                </c:pt>
                <c:pt idx="4">
                  <c:v>2910</c:v>
                </c:pt>
                <c:pt idx="5">
                  <c:v>2967</c:v>
                </c:pt>
                <c:pt idx="6">
                  <c:v>2978</c:v>
                </c:pt>
                <c:pt idx="7">
                  <c:v>3619</c:v>
                </c:pt>
                <c:pt idx="8">
                  <c:v>3295</c:v>
                </c:pt>
                <c:pt idx="9">
                  <c:v>5172</c:v>
                </c:pt>
                <c:pt idx="10">
                  <c:v>4353</c:v>
                </c:pt>
                <c:pt idx="11">
                  <c:v>5014</c:v>
                </c:pt>
              </c:numCache>
            </c:numRef>
          </c:val>
        </c:ser>
        <c:ser>
          <c:idx val="0"/>
          <c:order val="1"/>
          <c:tx>
            <c:strRef>
              <c:f>Chart!$C$1</c:f>
              <c:strCache>
                <c:ptCount val="1"/>
                <c:pt idx="0">
                  <c:v>Monthly Tickets Number</c:v>
                </c:pt>
              </c:strCache>
            </c:strRef>
          </c:tx>
          <c:spPr>
            <a:solidFill>
              <a:srgbClr val="9999FF"/>
            </a:solidFill>
            <a:ln w="12700">
              <a:solidFill>
                <a:srgbClr val="000000"/>
              </a:solidFill>
              <a:prstDash val="solid"/>
            </a:ln>
          </c:spPr>
          <c:invertIfNegative val="0"/>
          <c:dLbls>
            <c:spPr>
              <a:noFill/>
              <a:ln w="25400">
                <a:noFill/>
              </a:ln>
            </c:spPr>
            <c:txPr>
              <a:bodyPr/>
              <a:lstStyle/>
              <a:p>
                <a:pPr>
                  <a:defRPr sz="1000" b="0" i="0" u="none" strike="noStrike" baseline="0">
                    <a:solidFill>
                      <a:srgbClr val="000000"/>
                    </a:solidFill>
                    <a:latin typeface="Arial"/>
                    <a:ea typeface="Arial"/>
                    <a:cs typeface="Arial"/>
                  </a:defRPr>
                </a:pPr>
                <a:endParaRPr lang="zh-CN"/>
              </a:p>
            </c:txPr>
            <c:showLegendKey val="0"/>
            <c:showVal val="1"/>
            <c:showCatName val="0"/>
            <c:showSerName val="0"/>
            <c:showPercent val="0"/>
            <c:showBubbleSize val="0"/>
            <c:showLeaderLines val="0"/>
          </c:dLbls>
          <c:cat>
            <c:strRef>
              <c:f>Chart!$A$36:$A$47</c:f>
              <c:strCache>
                <c:ptCount val="12"/>
                <c:pt idx="0">
                  <c:v>2011-Aug</c:v>
                </c:pt>
                <c:pt idx="1">
                  <c:v>2011-Sep</c:v>
                </c:pt>
                <c:pt idx="2">
                  <c:v>2011-Oct</c:v>
                </c:pt>
                <c:pt idx="3">
                  <c:v>2011-Nov</c:v>
                </c:pt>
                <c:pt idx="4">
                  <c:v>2011-Dec</c:v>
                </c:pt>
                <c:pt idx="5">
                  <c:v>2012-Jan</c:v>
                </c:pt>
                <c:pt idx="6">
                  <c:v>2012-Feb</c:v>
                </c:pt>
                <c:pt idx="7">
                  <c:v>2012-Mar</c:v>
                </c:pt>
                <c:pt idx="8">
                  <c:v>2012-Apr</c:v>
                </c:pt>
                <c:pt idx="9">
                  <c:v>2012-May</c:v>
                </c:pt>
                <c:pt idx="10">
                  <c:v>2012-Jun</c:v>
                </c:pt>
                <c:pt idx="11">
                  <c:v>2012-July</c:v>
                </c:pt>
              </c:strCache>
            </c:strRef>
          </c:cat>
          <c:val>
            <c:numRef>
              <c:f>Chart!$C$36:$C$47</c:f>
              <c:numCache>
                <c:formatCode>General</c:formatCode>
                <c:ptCount val="12"/>
                <c:pt idx="0">
                  <c:v>3298</c:v>
                </c:pt>
                <c:pt idx="1">
                  <c:v>2828</c:v>
                </c:pt>
                <c:pt idx="2">
                  <c:v>2339</c:v>
                </c:pt>
                <c:pt idx="3">
                  <c:v>2776</c:v>
                </c:pt>
                <c:pt idx="4">
                  <c:v>2906</c:v>
                </c:pt>
                <c:pt idx="5">
                  <c:v>2164</c:v>
                </c:pt>
                <c:pt idx="6">
                  <c:v>2937</c:v>
                </c:pt>
                <c:pt idx="7">
                  <c:v>3269</c:v>
                </c:pt>
                <c:pt idx="8">
                  <c:v>2428</c:v>
                </c:pt>
                <c:pt idx="9">
                  <c:v>3611</c:v>
                </c:pt>
                <c:pt idx="10">
                  <c:v>2991</c:v>
                </c:pt>
                <c:pt idx="11">
                  <c:v>3793</c:v>
                </c:pt>
              </c:numCache>
            </c:numRef>
          </c:val>
        </c:ser>
        <c:dLbls>
          <c:showLegendKey val="0"/>
          <c:showVal val="0"/>
          <c:showCatName val="0"/>
          <c:showSerName val="0"/>
          <c:showPercent val="0"/>
          <c:showBubbleSize val="0"/>
        </c:dLbls>
        <c:gapWidth val="150"/>
        <c:axId val="70347008"/>
        <c:axId val="70370048"/>
      </c:barChart>
      <c:lineChart>
        <c:grouping val="standard"/>
        <c:varyColors val="0"/>
        <c:ser>
          <c:idx val="6"/>
          <c:order val="2"/>
          <c:tx>
            <c:strRef>
              <c:f>Chart!$F$1</c:f>
              <c:strCache>
                <c:ptCount val="1"/>
                <c:pt idx="0">
                  <c:v>Abandoned Rate</c:v>
                </c:pt>
              </c:strCache>
            </c:strRef>
          </c:tx>
          <c:spPr>
            <a:ln w="12700">
              <a:solidFill>
                <a:srgbClr val="008080"/>
              </a:solidFill>
              <a:prstDash val="solid"/>
            </a:ln>
          </c:spPr>
          <c:marker>
            <c:symbol val="plus"/>
            <c:size val="5"/>
            <c:spPr>
              <a:noFill/>
              <a:ln>
                <a:solidFill>
                  <a:srgbClr val="008080"/>
                </a:solidFill>
                <a:prstDash val="solid"/>
              </a:ln>
            </c:spPr>
          </c:marker>
          <c:cat>
            <c:strRef>
              <c:f>Chart!$A$36:$A$47</c:f>
              <c:strCache>
                <c:ptCount val="12"/>
                <c:pt idx="0">
                  <c:v>2011-Aug</c:v>
                </c:pt>
                <c:pt idx="1">
                  <c:v>2011-Sep</c:v>
                </c:pt>
                <c:pt idx="2">
                  <c:v>2011-Oct</c:v>
                </c:pt>
                <c:pt idx="3">
                  <c:v>2011-Nov</c:v>
                </c:pt>
                <c:pt idx="4">
                  <c:v>2011-Dec</c:v>
                </c:pt>
                <c:pt idx="5">
                  <c:v>2012-Jan</c:v>
                </c:pt>
                <c:pt idx="6">
                  <c:v>2012-Feb</c:v>
                </c:pt>
                <c:pt idx="7">
                  <c:v>2012-Mar</c:v>
                </c:pt>
                <c:pt idx="8">
                  <c:v>2012-Apr</c:v>
                </c:pt>
                <c:pt idx="9">
                  <c:v>2012-May</c:v>
                </c:pt>
                <c:pt idx="10">
                  <c:v>2012-Jun</c:v>
                </c:pt>
                <c:pt idx="11">
                  <c:v>2012-July</c:v>
                </c:pt>
              </c:strCache>
            </c:strRef>
          </c:cat>
          <c:val>
            <c:numRef>
              <c:f>Chart!$F$36:$F$47</c:f>
              <c:numCache>
                <c:formatCode>0.00%</c:formatCode>
                <c:ptCount val="12"/>
                <c:pt idx="0">
                  <c:v>5.4300000000000001E-2</c:v>
                </c:pt>
                <c:pt idx="1">
                  <c:v>4.5199999999999997E-2</c:v>
                </c:pt>
                <c:pt idx="2">
                  <c:v>4.9000000000000002E-2</c:v>
                </c:pt>
                <c:pt idx="3">
                  <c:v>3.5499999999999997E-2</c:v>
                </c:pt>
                <c:pt idx="4">
                  <c:v>4.4699999999999997E-2</c:v>
                </c:pt>
                <c:pt idx="5">
                  <c:v>8.8999999999999996E-2</c:v>
                </c:pt>
                <c:pt idx="6">
                  <c:v>4.3999999999999997E-2</c:v>
                </c:pt>
                <c:pt idx="7">
                  <c:v>5.28E-2</c:v>
                </c:pt>
                <c:pt idx="8">
                  <c:v>8.2900000000000001E-2</c:v>
                </c:pt>
                <c:pt idx="9">
                  <c:v>0.10150000000000001</c:v>
                </c:pt>
                <c:pt idx="10">
                  <c:v>9.1200000000000003E-2</c:v>
                </c:pt>
                <c:pt idx="11">
                  <c:v>9.3200000000000005E-2</c:v>
                </c:pt>
              </c:numCache>
            </c:numRef>
          </c:val>
          <c:smooth val="0"/>
        </c:ser>
        <c:ser>
          <c:idx val="7"/>
          <c:order val="3"/>
          <c:tx>
            <c:strRef>
              <c:f>Chart!$E$1</c:f>
              <c:strCache>
                <c:ptCount val="1"/>
                <c:pt idx="0">
                  <c:v>Dissuaded Rate</c:v>
                </c:pt>
              </c:strCache>
            </c:strRef>
          </c:tx>
          <c:spPr>
            <a:ln w="12700">
              <a:solidFill>
                <a:srgbClr val="0000FF"/>
              </a:solidFill>
              <a:prstDash val="solid"/>
            </a:ln>
          </c:spPr>
          <c:marker>
            <c:symbol val="dot"/>
            <c:size val="5"/>
            <c:spPr>
              <a:noFill/>
              <a:ln>
                <a:solidFill>
                  <a:srgbClr val="0000FF"/>
                </a:solidFill>
                <a:prstDash val="solid"/>
              </a:ln>
            </c:spPr>
          </c:marker>
          <c:cat>
            <c:strRef>
              <c:f>Chart!$A$36:$A$47</c:f>
              <c:strCache>
                <c:ptCount val="12"/>
                <c:pt idx="0">
                  <c:v>2011-Aug</c:v>
                </c:pt>
                <c:pt idx="1">
                  <c:v>2011-Sep</c:v>
                </c:pt>
                <c:pt idx="2">
                  <c:v>2011-Oct</c:v>
                </c:pt>
                <c:pt idx="3">
                  <c:v>2011-Nov</c:v>
                </c:pt>
                <c:pt idx="4">
                  <c:v>2011-Dec</c:v>
                </c:pt>
                <c:pt idx="5">
                  <c:v>2012-Jan</c:v>
                </c:pt>
                <c:pt idx="6">
                  <c:v>2012-Feb</c:v>
                </c:pt>
                <c:pt idx="7">
                  <c:v>2012-Mar</c:v>
                </c:pt>
                <c:pt idx="8">
                  <c:v>2012-Apr</c:v>
                </c:pt>
                <c:pt idx="9">
                  <c:v>2012-May</c:v>
                </c:pt>
                <c:pt idx="10">
                  <c:v>2012-Jun</c:v>
                </c:pt>
                <c:pt idx="11">
                  <c:v>2012-July</c:v>
                </c:pt>
              </c:strCache>
            </c:strRef>
          </c:cat>
          <c:val>
            <c:numRef>
              <c:f>Chart!$E$36:$E$47</c:f>
              <c:numCache>
                <c:formatCode>0.00%</c:formatCode>
                <c:ptCount val="12"/>
                <c:pt idx="0">
                  <c:v>7.2400000000000006E-2</c:v>
                </c:pt>
                <c:pt idx="1">
                  <c:v>6.4399999999999999E-2</c:v>
                </c:pt>
                <c:pt idx="2">
                  <c:v>7.2800000000000004E-2</c:v>
                </c:pt>
                <c:pt idx="3">
                  <c:v>4.7800000000000002E-2</c:v>
                </c:pt>
                <c:pt idx="4">
                  <c:v>6.5299999999999997E-2</c:v>
                </c:pt>
                <c:pt idx="5">
                  <c:v>0.1439</c:v>
                </c:pt>
                <c:pt idx="6">
                  <c:v>6.4100000000000004E-2</c:v>
                </c:pt>
                <c:pt idx="7">
                  <c:v>8.2900000000000001E-2</c:v>
                </c:pt>
                <c:pt idx="8">
                  <c:v>0.1123</c:v>
                </c:pt>
                <c:pt idx="9">
                  <c:v>0.14249999999999999</c:v>
                </c:pt>
                <c:pt idx="10">
                  <c:v>0.1353</c:v>
                </c:pt>
                <c:pt idx="11">
                  <c:v>0.13980000000000001</c:v>
                </c:pt>
              </c:numCache>
            </c:numRef>
          </c:val>
          <c:smooth val="0"/>
        </c:ser>
        <c:dLbls>
          <c:showLegendKey val="0"/>
          <c:showVal val="0"/>
          <c:showCatName val="0"/>
          <c:showSerName val="0"/>
          <c:showPercent val="0"/>
          <c:showBubbleSize val="0"/>
        </c:dLbls>
        <c:marker val="1"/>
        <c:smooth val="0"/>
        <c:axId val="70371968"/>
        <c:axId val="70381952"/>
      </c:lineChart>
      <c:catAx>
        <c:axId val="70347008"/>
        <c:scaling>
          <c:orientation val="minMax"/>
        </c:scaling>
        <c:delete val="0"/>
        <c:axPos val="b"/>
        <c:title>
          <c:tx>
            <c:rich>
              <a:bodyPr/>
              <a:lstStyle/>
              <a:p>
                <a:pPr>
                  <a:defRPr sz="1000" b="1" i="0" u="none" strike="noStrike" baseline="0">
                    <a:solidFill>
                      <a:srgbClr val="000000"/>
                    </a:solidFill>
                    <a:latin typeface="Arial"/>
                    <a:ea typeface="Arial"/>
                    <a:cs typeface="Arial"/>
                  </a:defRPr>
                </a:pPr>
                <a:r>
                  <a:rPr lang="en-US" altLang="en-US"/>
                  <a:t>Month</a:t>
                </a:r>
              </a:p>
            </c:rich>
          </c:tx>
          <c:layout>
            <c:manualLayout>
              <c:xMode val="edge"/>
              <c:yMode val="edge"/>
              <c:x val="0.39501817920797949"/>
              <c:y val="0.89286039871975253"/>
            </c:manualLayout>
          </c:layout>
          <c:overlay val="0"/>
          <c:spPr>
            <a:noFill/>
            <a:ln w="25400">
              <a:noFill/>
            </a:ln>
          </c:spPr>
        </c:title>
        <c:numFmt formatCode="General" sourceLinked="1"/>
        <c:majorTickMark val="cross"/>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zh-CN"/>
          </a:p>
        </c:txPr>
        <c:crossAx val="70370048"/>
        <c:crosses val="autoZero"/>
        <c:auto val="0"/>
        <c:lblAlgn val="ctr"/>
        <c:lblOffset val="100"/>
        <c:tickLblSkip val="1"/>
        <c:tickMarkSkip val="1"/>
        <c:noMultiLvlLbl val="0"/>
      </c:catAx>
      <c:valAx>
        <c:axId val="70370048"/>
        <c:scaling>
          <c:orientation val="minMax"/>
        </c:scaling>
        <c:delete val="0"/>
        <c:axPos val="l"/>
        <c:title>
          <c:tx>
            <c:rich>
              <a:bodyPr/>
              <a:lstStyle/>
              <a:p>
                <a:pPr>
                  <a:defRPr sz="1000" b="1" i="0" u="none" strike="noStrike" baseline="0">
                    <a:solidFill>
                      <a:srgbClr val="000000"/>
                    </a:solidFill>
                    <a:latin typeface="Arial"/>
                    <a:ea typeface="Arial"/>
                    <a:cs typeface="Arial"/>
                  </a:defRPr>
                </a:pPr>
                <a:r>
                  <a:rPr lang="en-US" altLang="en-US"/>
                  <a:t>Incoming Calls/Tickets</a:t>
                </a:r>
              </a:p>
            </c:rich>
          </c:tx>
          <c:layout>
            <c:manualLayout>
              <c:xMode val="edge"/>
              <c:yMode val="edge"/>
              <c:x val="1.8979779727296274E-2"/>
              <c:y val="0.27777881996725329"/>
            </c:manualLayout>
          </c:layout>
          <c:overlay val="0"/>
          <c:spPr>
            <a:noFill/>
            <a:ln w="25400">
              <a:noFill/>
            </a:ln>
          </c:spPr>
        </c:title>
        <c:numFmt formatCode="General" sourceLinked="1"/>
        <c:majorTickMark val="cross"/>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zh-CN"/>
          </a:p>
        </c:txPr>
        <c:crossAx val="70347008"/>
        <c:crosses val="autoZero"/>
        <c:crossBetween val="between"/>
      </c:valAx>
      <c:catAx>
        <c:axId val="70371968"/>
        <c:scaling>
          <c:orientation val="minMax"/>
        </c:scaling>
        <c:delete val="1"/>
        <c:axPos val="b"/>
        <c:majorTickMark val="out"/>
        <c:minorTickMark val="none"/>
        <c:tickLblPos val="nextTo"/>
        <c:crossAx val="70381952"/>
        <c:crossesAt val="0"/>
        <c:auto val="0"/>
        <c:lblAlgn val="ctr"/>
        <c:lblOffset val="100"/>
        <c:noMultiLvlLbl val="0"/>
      </c:catAx>
      <c:valAx>
        <c:axId val="70381952"/>
        <c:scaling>
          <c:orientation val="minMax"/>
          <c:max val="0.18000000000000002"/>
          <c:min val="0"/>
        </c:scaling>
        <c:delete val="0"/>
        <c:axPos val="r"/>
        <c:title>
          <c:tx>
            <c:rich>
              <a:bodyPr/>
              <a:lstStyle/>
              <a:p>
                <a:pPr>
                  <a:defRPr sz="1000" b="1" i="0" u="none" strike="noStrike" baseline="0">
                    <a:solidFill>
                      <a:srgbClr val="000000"/>
                    </a:solidFill>
                    <a:latin typeface="Arial"/>
                    <a:ea typeface="Arial"/>
                    <a:cs typeface="Arial"/>
                  </a:defRPr>
                </a:pPr>
                <a:r>
                  <a:rPr lang="en-US" altLang="en-US"/>
                  <a:t>Missing Rate</a:t>
                </a:r>
              </a:p>
            </c:rich>
          </c:tx>
          <c:layout>
            <c:manualLayout>
              <c:xMode val="edge"/>
              <c:yMode val="edge"/>
              <c:x val="0.82412438635420271"/>
              <c:y val="0.27800360378150224"/>
            </c:manualLayout>
          </c:layout>
          <c:overlay val="0"/>
          <c:spPr>
            <a:noFill/>
            <a:ln w="25400">
              <a:noFill/>
            </a:ln>
          </c:spPr>
        </c:title>
        <c:numFmt formatCode="0%" sourceLinked="0"/>
        <c:majorTickMark val="cross"/>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zh-CN"/>
          </a:p>
        </c:txPr>
        <c:crossAx val="70371968"/>
        <c:crosses val="max"/>
        <c:crossBetween val="between"/>
      </c:valAx>
    </c:plotArea>
    <c:legend>
      <c:legendPos val="r"/>
      <c:layout>
        <c:manualLayout>
          <c:xMode val="edge"/>
          <c:yMode val="edge"/>
          <c:x val="0.84252567715599169"/>
          <c:y val="0.18029340376340103"/>
          <c:w val="0.15227828388276676"/>
          <c:h val="0.56394145089230618"/>
        </c:manualLayout>
      </c:layout>
      <c:overlay val="0"/>
      <c:txPr>
        <a:bodyPr/>
        <a:lstStyle/>
        <a:p>
          <a:pPr>
            <a:defRPr sz="775" b="0" i="0" u="none" strike="noStrike" baseline="0">
              <a:solidFill>
                <a:srgbClr val="000000"/>
              </a:solidFill>
              <a:latin typeface="Arial"/>
              <a:ea typeface="Arial"/>
              <a:cs typeface="Arial"/>
            </a:defRPr>
          </a:pPr>
          <a:endParaRPr lang="zh-CN"/>
        </a:p>
      </c:txPr>
    </c:legend>
    <c:plotVisOnly val="1"/>
    <c:dispBlanksAs val="gap"/>
    <c:showDLblsOverMax val="0"/>
  </c:chart>
  <c:spPr>
    <a:noFill/>
    <a:ln w="9525">
      <a:noFill/>
    </a:ln>
  </c:spPr>
  <c:txPr>
    <a:bodyPr/>
    <a:lstStyle/>
    <a:p>
      <a:pPr>
        <a:defRPr sz="1000" b="0" i="0" u="none" strike="noStrike" baseline="0">
          <a:solidFill>
            <a:srgbClr val="000000"/>
          </a:solidFill>
          <a:latin typeface="Arial"/>
          <a:ea typeface="Arial"/>
          <a:cs typeface="Aria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88D199C-AB03-4B13-8059-AA915833AEAB}" type="datetimeFigureOut">
              <a:rPr lang="zh-CN" altLang="en-US" smtClean="0"/>
              <a:t>2014/6/26</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D99FF19-706D-4E6D-AA42-8A6A18D35251}" type="slidenum">
              <a:rPr lang="zh-CN" altLang="en-US" smtClean="0"/>
              <a:t>‹#›</a:t>
            </a:fld>
            <a:endParaRPr lang="zh-CN" altLang="en-US"/>
          </a:p>
        </p:txBody>
      </p:sp>
    </p:spTree>
    <p:extLst>
      <p:ext uri="{BB962C8B-B14F-4D97-AF65-F5344CB8AC3E}">
        <p14:creationId xmlns:p14="http://schemas.microsoft.com/office/powerpoint/2010/main" val="3157645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224737-6B14-4E40-9633-BEDA21E776FD}" type="datetimeFigureOut">
              <a:rPr lang="zh-CN" altLang="en-US" smtClean="0"/>
              <a:t>2014/6/26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87BF39-D2C7-4A4C-9CB2-85EC9455DE7B}" type="slidenum">
              <a:rPr lang="zh-CN" altLang="en-US" smtClean="0"/>
              <a:t>‹#›</a:t>
            </a:fld>
            <a:endParaRPr lang="zh-CN" altLang="en-US"/>
          </a:p>
        </p:txBody>
      </p:sp>
    </p:spTree>
    <p:extLst>
      <p:ext uri="{BB962C8B-B14F-4D97-AF65-F5344CB8AC3E}">
        <p14:creationId xmlns:p14="http://schemas.microsoft.com/office/powerpoint/2010/main" val="1677035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9ED59A72-02BE-48CD-B83B-6693743B6539}" type="slidenum">
              <a:rPr lang="en-US" altLang="zh-CN" sz="1200"/>
              <a:pPr eaLnBrk="1" hangingPunct="1"/>
              <a:t>5</a:t>
            </a:fld>
            <a:endParaRPr lang="en-US" altLang="zh-CN" sz="120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zh-CN" altLang="zh-C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9DEC7C-5DDA-4E3B-8743-DF52B0A7D0E9}" type="slidenum">
              <a:rPr lang="zh-CN" altLang="fr-FR"/>
              <a:pPr/>
              <a:t>6</a:t>
            </a:fld>
            <a:endParaRPr lang="fr-FR" altLang="zh-CN"/>
          </a:p>
        </p:txBody>
      </p:sp>
      <p:sp>
        <p:nvSpPr>
          <p:cNvPr id="901122" name="Rectangle 2"/>
          <p:cNvSpPr>
            <a:spLocks noGrp="1" noRot="1" noChangeAspect="1" noChangeArrowheads="1" noTextEdit="1"/>
          </p:cNvSpPr>
          <p:nvPr>
            <p:ph type="sldImg"/>
          </p:nvPr>
        </p:nvSpPr>
        <p:spPr>
          <a:xfrm>
            <a:off x="1144588" y="685800"/>
            <a:ext cx="4570412" cy="3429000"/>
          </a:xfrm>
          <a:ln/>
        </p:spPr>
      </p:sp>
      <p:sp>
        <p:nvSpPr>
          <p:cNvPr id="901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ln/>
        </p:spPr>
      </p:sp>
      <p:sp>
        <p:nvSpPr>
          <p:cNvPr id="25603" name="备注占位符 2"/>
          <p:cNvSpPr>
            <a:spLocks noGrp="1"/>
          </p:cNvSpPr>
          <p:nvPr>
            <p:ph type="body" idx="1"/>
          </p:nvPr>
        </p:nvSpPr>
        <p:spPr>
          <a:noFill/>
        </p:spPr>
        <p:txBody>
          <a:bodyPr/>
          <a:lstStyle/>
          <a:p>
            <a:pPr defTabSz="873125" eaLnBrk="1" hangingPunct="1">
              <a:lnSpc>
                <a:spcPct val="150000"/>
              </a:lnSpc>
              <a:spcBef>
                <a:spcPct val="0"/>
              </a:spcBef>
            </a:pPr>
            <a:r>
              <a:rPr lang="zh-CN" altLang="en-US" b="1" smtClean="0">
                <a:latin typeface="微软雅黑" pitchFamily="34" charset="-122"/>
                <a:ea typeface="微软雅黑" pitchFamily="34" charset="-122"/>
              </a:rPr>
              <a:t>集中式服务台</a:t>
            </a:r>
          </a:p>
          <a:p>
            <a:pPr defTabSz="873125" eaLnBrk="1" hangingPunct="1"/>
            <a:r>
              <a:rPr lang="zh-CN" altLang="en-US" smtClean="0">
                <a:latin typeface="微软雅黑" pitchFamily="34" charset="-122"/>
                <a:ea typeface="微软雅黑" pitchFamily="34" charset="-122"/>
              </a:rPr>
              <a:t>可以通过把原来那些服务台集中在一个单独的位置（或者比较少的位置），把员工安排到一个或多个集中式服务台结构中，从而减少服务台的数量。这样更加有效、更加划算，让较少的员工应答更多数量的呼叫，使其对业务更加熟悉、达到更高的业务水平，从而提高服务频率。当然，保持一些“</a:t>
            </a:r>
            <a:r>
              <a:rPr lang="zh-CN" altLang="en-US" i="1" u="sng" smtClean="0">
                <a:latin typeface="微软雅黑" pitchFamily="34" charset="-122"/>
                <a:ea typeface="微软雅黑" pitchFamily="34" charset="-122"/>
              </a:rPr>
              <a:t>本地存在</a:t>
            </a:r>
            <a:r>
              <a:rPr lang="zh-CN" altLang="en-US" smtClean="0">
                <a:latin typeface="微软雅黑" pitchFamily="34" charset="-122"/>
                <a:ea typeface="微软雅黑" pitchFamily="34" charset="-122"/>
              </a:rPr>
              <a:t>”（</a:t>
            </a:r>
            <a:r>
              <a:rPr lang="en-US" altLang="zh-CN" smtClean="0">
                <a:latin typeface="微软雅黑" pitchFamily="34" charset="-122"/>
                <a:ea typeface="微软雅黑" pitchFamily="34" charset="-122"/>
              </a:rPr>
              <a:t>local  presence</a:t>
            </a:r>
            <a:r>
              <a:rPr lang="zh-CN" altLang="en-US" smtClean="0">
                <a:latin typeface="微软雅黑" pitchFamily="34" charset="-122"/>
                <a:ea typeface="微软雅黑" pitchFamily="34" charset="-122"/>
              </a:rPr>
              <a:t>）来满足物力支持需求也是必要的，但是这些员工可以通过中央服务台来安排部署。</a:t>
            </a:r>
            <a:endParaRPr lang="en-US" altLang="zh-CN" smtClean="0">
              <a:latin typeface="微软雅黑" pitchFamily="34" charset="-122"/>
              <a:ea typeface="微软雅黑" pitchFamily="34" charset="-122"/>
            </a:endParaRPr>
          </a:p>
          <a:p>
            <a:pPr defTabSz="873125" eaLnBrk="1" hangingPunct="1">
              <a:lnSpc>
                <a:spcPct val="150000"/>
              </a:lnSpc>
              <a:spcBef>
                <a:spcPct val="0"/>
              </a:spcBef>
            </a:pPr>
            <a:endParaRPr lang="en-US" altLang="zh-CN" b="1"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ln/>
        </p:spPr>
      </p:sp>
      <p:sp>
        <p:nvSpPr>
          <p:cNvPr id="25603" name="备注占位符 2"/>
          <p:cNvSpPr>
            <a:spLocks noGrp="1"/>
          </p:cNvSpPr>
          <p:nvPr>
            <p:ph type="body" idx="1"/>
          </p:nvPr>
        </p:nvSpPr>
        <p:spPr>
          <a:noFill/>
        </p:spPr>
        <p:txBody>
          <a:bodyPr/>
          <a:lstStyle/>
          <a:p>
            <a:pPr defTabSz="873125" eaLnBrk="1" hangingPunct="1">
              <a:lnSpc>
                <a:spcPct val="150000"/>
              </a:lnSpc>
              <a:spcBef>
                <a:spcPct val="0"/>
              </a:spcBef>
            </a:pPr>
            <a:r>
              <a:rPr lang="zh-CN" altLang="en-US" b="1" smtClean="0">
                <a:latin typeface="微软雅黑" pitchFamily="34" charset="-122"/>
                <a:ea typeface="微软雅黑" pitchFamily="34" charset="-122"/>
              </a:rPr>
              <a:t>集中式服务台</a:t>
            </a:r>
          </a:p>
          <a:p>
            <a:pPr defTabSz="873125" eaLnBrk="1" hangingPunct="1"/>
            <a:r>
              <a:rPr lang="zh-CN" altLang="en-US" smtClean="0">
                <a:latin typeface="微软雅黑" pitchFamily="34" charset="-122"/>
                <a:ea typeface="微软雅黑" pitchFamily="34" charset="-122"/>
              </a:rPr>
              <a:t>可以通过把原来那些服务台集中在一个单独的位置（或者比较少的位置），把员工安排到一个或多个集中式服务台结构中，从而减少服务台的数量。这样更加有效、更加划算，让较少的员工应答更多数量的呼叫，使其对业务更加熟悉、达到更高的业务水平，从而提高服务频率。当然，保持一些“</a:t>
            </a:r>
            <a:r>
              <a:rPr lang="zh-CN" altLang="en-US" i="1" u="sng" smtClean="0">
                <a:latin typeface="微软雅黑" pitchFamily="34" charset="-122"/>
                <a:ea typeface="微软雅黑" pitchFamily="34" charset="-122"/>
              </a:rPr>
              <a:t>本地存在</a:t>
            </a:r>
            <a:r>
              <a:rPr lang="zh-CN" altLang="en-US" smtClean="0">
                <a:latin typeface="微软雅黑" pitchFamily="34" charset="-122"/>
                <a:ea typeface="微软雅黑" pitchFamily="34" charset="-122"/>
              </a:rPr>
              <a:t>”（</a:t>
            </a:r>
            <a:r>
              <a:rPr lang="en-US" altLang="zh-CN" smtClean="0">
                <a:latin typeface="微软雅黑" pitchFamily="34" charset="-122"/>
                <a:ea typeface="微软雅黑" pitchFamily="34" charset="-122"/>
              </a:rPr>
              <a:t>local  presence</a:t>
            </a:r>
            <a:r>
              <a:rPr lang="zh-CN" altLang="en-US" smtClean="0">
                <a:latin typeface="微软雅黑" pitchFamily="34" charset="-122"/>
                <a:ea typeface="微软雅黑" pitchFamily="34" charset="-122"/>
              </a:rPr>
              <a:t>）来满足物力支持需求也是必要的，但是这些员工可以通过中央服务台来安排部署。</a:t>
            </a:r>
            <a:endParaRPr lang="en-US" altLang="zh-CN" smtClean="0">
              <a:latin typeface="微软雅黑" pitchFamily="34" charset="-122"/>
              <a:ea typeface="微软雅黑" pitchFamily="34" charset="-122"/>
            </a:endParaRPr>
          </a:p>
          <a:p>
            <a:pPr defTabSz="873125" eaLnBrk="1" hangingPunct="1">
              <a:lnSpc>
                <a:spcPct val="150000"/>
              </a:lnSpc>
              <a:spcBef>
                <a:spcPct val="0"/>
              </a:spcBef>
            </a:pPr>
            <a:endParaRPr lang="en-US" altLang="zh-CN" b="1"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a:ln/>
        </p:spPr>
      </p:sp>
      <p:sp>
        <p:nvSpPr>
          <p:cNvPr id="26627" name="备注占位符 2"/>
          <p:cNvSpPr>
            <a:spLocks noGrp="1"/>
          </p:cNvSpPr>
          <p:nvPr>
            <p:ph type="body" idx="1"/>
          </p:nvPr>
        </p:nvSpPr>
        <p:spPr>
          <a:noFill/>
        </p:spPr>
        <p:txBody>
          <a:bodyPr/>
          <a:lstStyle/>
          <a:p>
            <a:pPr eaLnBrk="1" hangingPunct="1">
              <a:lnSpc>
                <a:spcPct val="150000"/>
              </a:lnSpc>
            </a:pPr>
            <a:r>
              <a:rPr lang="zh-CN" altLang="en-US" smtClean="0">
                <a:latin typeface="微软雅黑" pitchFamily="34" charset="-122"/>
                <a:ea typeface="微软雅黑" pitchFamily="34" charset="-122"/>
                <a:cs typeface="Arial" charset="0"/>
              </a:rPr>
              <a:t>技术的使用，尤其是因特网以及企业支持工具，会给人留下单一的，集中的服务台的印象。但实际上人员可能分散在不同的地区、组织。</a:t>
            </a:r>
            <a:endParaRPr lang="en-US" altLang="zh-CN" smtClean="0">
              <a:latin typeface="微软雅黑" pitchFamily="34" charset="-122"/>
              <a:ea typeface="微软雅黑" pitchFamily="34" charset="-122"/>
              <a:cs typeface="Arial" charset="0"/>
            </a:endParaRPr>
          </a:p>
          <a:p>
            <a:pPr eaLnBrk="1" hangingPunct="1">
              <a:lnSpc>
                <a:spcPct val="150000"/>
              </a:lnSpc>
            </a:pPr>
            <a:r>
              <a:rPr lang="zh-CN" altLang="en-US" smtClean="0">
                <a:latin typeface="微软雅黑" pitchFamily="34" charset="-122"/>
                <a:ea typeface="微软雅黑" pitchFamily="34" charset="-122"/>
                <a:cs typeface="Arial" charset="0"/>
              </a:rPr>
              <a:t>这就带来了“在家工作”的选择，二级支持小组、离岸、外包</a:t>
            </a:r>
            <a:r>
              <a:rPr lang="en-US" altLang="zh-CN" smtClean="0">
                <a:latin typeface="微软雅黑" pitchFamily="34" charset="-122"/>
                <a:ea typeface="微软雅黑" pitchFamily="34" charset="-122"/>
                <a:cs typeface="Arial" charset="0"/>
              </a:rPr>
              <a:t>——</a:t>
            </a:r>
            <a:r>
              <a:rPr lang="zh-CN" altLang="en-US" smtClean="0">
                <a:latin typeface="微软雅黑" pitchFamily="34" charset="-122"/>
                <a:ea typeface="微软雅黑" pitchFamily="34" charset="-122"/>
                <a:cs typeface="Arial" charset="0"/>
              </a:rPr>
              <a:t>或者为满足需要所需的任意组合。重要的是，要注意在所有情况下，确保服务质量和文化术语的一致性。</a:t>
            </a:r>
            <a:endParaRPr lang="en-US" altLang="zh-CN" smtClean="0">
              <a:latin typeface="微软雅黑" pitchFamily="34" charset="-122"/>
              <a:ea typeface="微软雅黑" pitchFamily="34" charset="-122"/>
              <a:cs typeface="Arial" charset="0"/>
            </a:endParaRPr>
          </a:p>
          <a:p>
            <a:pPr eaLnBrk="1" hangingPunct="1">
              <a:lnSpc>
                <a:spcPct val="150000"/>
              </a:lnSpc>
            </a:pPr>
            <a:endParaRPr lang="en-US" altLang="zh-CN" smtClean="0">
              <a:latin typeface="微软雅黑" pitchFamily="34" charset="-122"/>
              <a:ea typeface="微软雅黑" pitchFamily="34" charset="-122"/>
              <a:cs typeface="Arial" charset="0"/>
            </a:endParaRPr>
          </a:p>
          <a:p>
            <a:pPr eaLnBrk="1" hangingPunct="1">
              <a:lnSpc>
                <a:spcPct val="150000"/>
              </a:lnSpc>
            </a:pPr>
            <a:r>
              <a:rPr lang="zh-CN" altLang="en-US" smtClean="0">
                <a:latin typeface="微软雅黑" pitchFamily="34" charset="-122"/>
                <a:ea typeface="微软雅黑" pitchFamily="34" charset="-122"/>
                <a:cs typeface="Arial" charset="0"/>
              </a:rPr>
              <a:t>一些全球或国际组织希望能协作两个或两个以上的地理上分散的服务台来提供</a:t>
            </a:r>
            <a:r>
              <a:rPr lang="en-US" altLang="zh-CN" smtClean="0">
                <a:latin typeface="微软雅黑" pitchFamily="34" charset="-122"/>
                <a:ea typeface="微软雅黑" pitchFamily="34" charset="-122"/>
                <a:cs typeface="Arial" charset="0"/>
              </a:rPr>
              <a:t>24</a:t>
            </a:r>
            <a:r>
              <a:rPr lang="zh-CN" altLang="en-US" smtClean="0">
                <a:latin typeface="微软雅黑" pitchFamily="34" charset="-122"/>
                <a:ea typeface="微软雅黑" pitchFamily="34" charset="-122"/>
                <a:cs typeface="Arial" charset="0"/>
              </a:rPr>
              <a:t>小时的“向日葵”方案服务。例如，一个在亚太地区的服务台可能会在标准办公时间内处理业务，但在标准办公时间结束后，将处理故障的职责交给位于欧洲的服务台。那服务台会在其标准办公时间内处理故障呼叫，然后再移交给位于美国的服务台，最终交还至亚太服务台，完成一个周期。</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eaLnBrk="0" hangingPunct="0">
              <a:defRPr sz="2800" b="1">
                <a:solidFill>
                  <a:schemeClr val="bg2"/>
                </a:solidFill>
                <a:latin typeface="Arial" charset="0"/>
                <a:ea typeface="宋体" pitchFamily="2" charset="-122"/>
              </a:defRPr>
            </a:lvl1pPr>
            <a:lvl2pPr marL="742950" indent="-285750" eaLnBrk="0" hangingPunct="0">
              <a:defRPr sz="2800" b="1">
                <a:solidFill>
                  <a:schemeClr val="bg2"/>
                </a:solidFill>
                <a:latin typeface="Arial" charset="0"/>
                <a:ea typeface="宋体" pitchFamily="2" charset="-122"/>
              </a:defRPr>
            </a:lvl2pPr>
            <a:lvl3pPr marL="1143000" indent="-228600" eaLnBrk="0" hangingPunct="0">
              <a:defRPr sz="2800" b="1">
                <a:solidFill>
                  <a:schemeClr val="bg2"/>
                </a:solidFill>
                <a:latin typeface="Arial" charset="0"/>
                <a:ea typeface="宋体" pitchFamily="2" charset="-122"/>
              </a:defRPr>
            </a:lvl3pPr>
            <a:lvl4pPr marL="1600200" indent="-228600" eaLnBrk="0" hangingPunct="0">
              <a:defRPr sz="2800" b="1">
                <a:solidFill>
                  <a:schemeClr val="bg2"/>
                </a:solidFill>
                <a:latin typeface="Arial" charset="0"/>
                <a:ea typeface="宋体" pitchFamily="2" charset="-122"/>
              </a:defRPr>
            </a:lvl4pPr>
            <a:lvl5pPr marL="2057400" indent="-228600" eaLnBrk="0" hangingPunct="0">
              <a:defRPr sz="2800" b="1">
                <a:solidFill>
                  <a:schemeClr val="bg2"/>
                </a:solidFill>
                <a:latin typeface="Arial" charset="0"/>
                <a:ea typeface="宋体" pitchFamily="2" charset="-122"/>
              </a:defRPr>
            </a:lvl5pPr>
            <a:lvl6pPr marL="2514600" indent="-228600" eaLnBrk="0" fontAlgn="base" hangingPunct="0">
              <a:spcBef>
                <a:spcPct val="0"/>
              </a:spcBef>
              <a:spcAft>
                <a:spcPct val="0"/>
              </a:spcAft>
              <a:defRPr sz="2800" b="1">
                <a:solidFill>
                  <a:schemeClr val="bg2"/>
                </a:solidFill>
                <a:latin typeface="Arial" charset="0"/>
                <a:ea typeface="宋体" pitchFamily="2" charset="-122"/>
              </a:defRPr>
            </a:lvl6pPr>
            <a:lvl7pPr marL="2971800" indent="-228600" eaLnBrk="0" fontAlgn="base" hangingPunct="0">
              <a:spcBef>
                <a:spcPct val="0"/>
              </a:spcBef>
              <a:spcAft>
                <a:spcPct val="0"/>
              </a:spcAft>
              <a:defRPr sz="2800" b="1">
                <a:solidFill>
                  <a:schemeClr val="bg2"/>
                </a:solidFill>
                <a:latin typeface="Arial" charset="0"/>
                <a:ea typeface="宋体" pitchFamily="2" charset="-122"/>
              </a:defRPr>
            </a:lvl7pPr>
            <a:lvl8pPr marL="3429000" indent="-228600" eaLnBrk="0" fontAlgn="base" hangingPunct="0">
              <a:spcBef>
                <a:spcPct val="0"/>
              </a:spcBef>
              <a:spcAft>
                <a:spcPct val="0"/>
              </a:spcAft>
              <a:defRPr sz="2800" b="1">
                <a:solidFill>
                  <a:schemeClr val="bg2"/>
                </a:solidFill>
                <a:latin typeface="Arial" charset="0"/>
                <a:ea typeface="宋体" pitchFamily="2" charset="-122"/>
              </a:defRPr>
            </a:lvl8pPr>
            <a:lvl9pPr marL="3886200" indent="-228600" eaLnBrk="0" fontAlgn="base" hangingPunct="0">
              <a:spcBef>
                <a:spcPct val="0"/>
              </a:spcBef>
              <a:spcAft>
                <a:spcPct val="0"/>
              </a:spcAft>
              <a:defRPr sz="2800" b="1">
                <a:solidFill>
                  <a:schemeClr val="bg2"/>
                </a:solidFill>
                <a:latin typeface="Arial" charset="0"/>
                <a:ea typeface="宋体" pitchFamily="2" charset="-122"/>
              </a:defRPr>
            </a:lvl9pPr>
          </a:lstStyle>
          <a:p>
            <a:pPr eaLnBrk="1" hangingPunct="1"/>
            <a:fld id="{AEEBCF23-7076-45DA-BC3D-8B9E2FE30DFD}" type="slidenum">
              <a:rPr lang="en-US" altLang="zh-CN" sz="1200" b="0" smtClean="0">
                <a:solidFill>
                  <a:schemeClr val="tx1"/>
                </a:solidFill>
              </a:rPr>
              <a:pPr eaLnBrk="1" hangingPunct="1"/>
              <a:t>11</a:t>
            </a:fld>
            <a:endParaRPr lang="en-US" altLang="zh-CN" sz="1200" b="0" smtClean="0">
              <a:solidFill>
                <a:schemeClr val="tx1"/>
              </a:solidFill>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r>
              <a:rPr lang="en-US" altLang="zh-CN" smtClean="0"/>
              <a:t>Abandoned Rate – Agent miss the call due to agent didn’t pickup the phone timely</a:t>
            </a:r>
          </a:p>
          <a:p>
            <a:pPr eaLnBrk="1" hangingPunct="1"/>
            <a:r>
              <a:rPr lang="en-US" altLang="zh-CN" smtClean="0"/>
              <a:t>Dissuaded Rate – The call center work load is overload, All agents are busy when user calls in.</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microsoft.com/office/2007/relationships/hdphoto" Target="../media/hdphoto1.wdp"/></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3"/>
          <p:cNvSpPr/>
          <p:nvPr userDrawn="1"/>
        </p:nvSpPr>
        <p:spPr>
          <a:xfrm>
            <a:off x="0" y="5877272"/>
            <a:ext cx="9144000" cy="980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anose="020B0503020204020204" pitchFamily="34" charset="-122"/>
                <a:ea typeface="微软雅黑" panose="020B0503020204020204" pitchFamily="34" charset="-122"/>
              </a:rPr>
              <a:t>NUC</a:t>
            </a:r>
            <a:endParaRPr lang="zh-CN" altLang="en-US" dirty="0" smtClean="0">
              <a:latin typeface="微软雅黑" panose="020B0503020204020204" pitchFamily="34" charset="-122"/>
              <a:ea typeface="微软雅黑" panose="020B0503020204020204" pitchFamily="34" charset="-122"/>
            </a:endParaRPr>
          </a:p>
        </p:txBody>
      </p:sp>
      <p:sp>
        <p:nvSpPr>
          <p:cNvPr id="2" name="标题 1"/>
          <p:cNvSpPr>
            <a:spLocks noGrp="1"/>
          </p:cNvSpPr>
          <p:nvPr>
            <p:ph type="ctrTitle"/>
          </p:nvPr>
        </p:nvSpPr>
        <p:spPr>
          <a:xfrm>
            <a:off x="1835696" y="4149080"/>
            <a:ext cx="7200800" cy="747515"/>
          </a:xfrm>
        </p:spPr>
        <p:txBody>
          <a:bodyPr>
            <a:normAutofit/>
          </a:bodyPr>
          <a:lstStyle>
            <a:lvl1pPr algn="r">
              <a:defRPr sz="2800" b="0" baseline="0">
                <a:solidFill>
                  <a:schemeClr val="tx1"/>
                </a:solidFill>
                <a:latin typeface="黑体" panose="02010609060101010101" pitchFamily="49" charset="-122"/>
                <a:ea typeface="黑体" panose="02010609060101010101" pitchFamily="49" charset="-122"/>
              </a:defRPr>
            </a:lvl1pPr>
          </a:lstStyle>
          <a:p>
            <a:r>
              <a:rPr lang="zh-CN" altLang="en-US" smtClean="0"/>
              <a:t>单击此处编辑母版标题样式</a:t>
            </a:r>
            <a:endParaRPr lang="zh-CN" altLang="en-US" dirty="0"/>
          </a:p>
        </p:txBody>
      </p:sp>
      <p:sp>
        <p:nvSpPr>
          <p:cNvPr id="3" name="副标题 2"/>
          <p:cNvSpPr>
            <a:spLocks noGrp="1"/>
          </p:cNvSpPr>
          <p:nvPr>
            <p:ph type="subTitle" idx="1"/>
          </p:nvPr>
        </p:nvSpPr>
        <p:spPr>
          <a:xfrm>
            <a:off x="1835696" y="4941168"/>
            <a:ext cx="7128792" cy="432048"/>
          </a:xfrm>
        </p:spPr>
        <p:txBody>
          <a:bodyPr>
            <a:normAutofit/>
          </a:bodyPr>
          <a:lstStyle>
            <a:lvl1pPr marL="0" indent="0" algn="r">
              <a:buNone/>
              <a:defRPr sz="1800">
                <a:solidFill>
                  <a:schemeClr val="accent1"/>
                </a:solidFill>
                <a:latin typeface="黑体" panose="02010609060101010101" pitchFamily="49" charset="-122"/>
                <a:ea typeface="黑体" panose="02010609060101010101" pitchFamily="49"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pic>
        <p:nvPicPr>
          <p:cNvPr id="6" name="图片 5"/>
          <p:cNvPicPr/>
          <p:nvPr userDrawn="1"/>
        </p:nvPicPr>
        <p:blipFill rotWithShape="1">
          <a:blip r:embed="rId2" cstate="print">
            <a:extLst>
              <a:ext uri="{28A0092B-C50C-407E-A947-70E740481C1C}">
                <a14:useLocalDpi xmlns:a14="http://schemas.microsoft.com/office/drawing/2010/main" val="0"/>
              </a:ext>
            </a:extLst>
          </a:blip>
          <a:srcRect t="6929" b="24113"/>
          <a:stretch/>
        </p:blipFill>
        <p:spPr>
          <a:xfrm>
            <a:off x="0" y="0"/>
            <a:ext cx="9144000" cy="3848101"/>
          </a:xfrm>
          <a:prstGeom prst="rect">
            <a:avLst/>
          </a:prstGeom>
        </p:spPr>
      </p:pic>
      <p:pic>
        <p:nvPicPr>
          <p:cNvPr id="7" name="图片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504" y="6367636"/>
            <a:ext cx="1384527" cy="428625"/>
          </a:xfrm>
          <a:prstGeom prst="rect">
            <a:avLst/>
          </a:prstGeom>
        </p:spPr>
      </p:pic>
      <p:sp>
        <p:nvSpPr>
          <p:cNvPr id="9" name="灯片编号占位符 8"/>
          <p:cNvSpPr>
            <a:spLocks noGrp="1"/>
          </p:cNvSpPr>
          <p:nvPr>
            <p:ph type="sldNum" sz="quarter" idx="11"/>
          </p:nvPr>
        </p:nvSpPr>
        <p:spPr/>
        <p:txBody>
          <a:bodyPr/>
          <a:lstStyle/>
          <a:p>
            <a:fld id="{23A626D3-6A21-4315-901D-5760DC1B9F9F}"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6146" name="Picture 2" descr="E:\重要备份\资料整理\图库资料\现代商务类\商务洽谈\BM030.jpg"/>
          <p:cNvPicPr>
            <a:picLocks noChangeAspect="1" noChangeArrowheads="1"/>
          </p:cNvPicPr>
          <p:nvPr userDrawn="1"/>
        </p:nvPicPr>
        <p:blipFill rotWithShape="1">
          <a:blip r:embed="rId2" cstate="print">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a:off x="0" y="-27384"/>
            <a:ext cx="3690435" cy="6885384"/>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userDrawn="1"/>
        </p:nvSpPr>
        <p:spPr>
          <a:xfrm>
            <a:off x="3690434" y="-27384"/>
            <a:ext cx="5453565" cy="68853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zh-CN" altLang="en-US" dirty="0"/>
          </a:p>
        </p:txBody>
      </p:sp>
      <p:sp>
        <p:nvSpPr>
          <p:cNvPr id="2" name="标题 1"/>
          <p:cNvSpPr>
            <a:spLocks noGrp="1"/>
          </p:cNvSpPr>
          <p:nvPr>
            <p:ph type="title"/>
          </p:nvPr>
        </p:nvSpPr>
        <p:spPr>
          <a:xfrm>
            <a:off x="3851920" y="1268760"/>
            <a:ext cx="5252120" cy="576064"/>
          </a:xfrm>
        </p:spPr>
        <p:txBody>
          <a:bodyPr anchor="t">
            <a:normAutofit/>
          </a:bodyPr>
          <a:lstStyle>
            <a:lvl1pPr algn="r">
              <a:defRPr sz="3200" b="0" cap="all">
                <a:solidFill>
                  <a:schemeClr val="tx1"/>
                </a:solidFill>
              </a:defRPr>
            </a:lvl1p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4897759" y="1844824"/>
            <a:ext cx="4138737" cy="360040"/>
          </a:xfrm>
        </p:spPr>
        <p:txBody>
          <a:bodyPr anchor="b"/>
          <a:lstStyle>
            <a:lvl1pPr marL="0" indent="0" algn="r">
              <a:lnSpc>
                <a:spcPct val="100000"/>
              </a:lnSpc>
              <a:buNone/>
              <a:defRPr sz="20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6" name="灯片编号占位符 5"/>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11" name="页脚占位符 4"/>
          <p:cNvSpPr>
            <a:spLocks noGrp="1"/>
          </p:cNvSpPr>
          <p:nvPr>
            <p:ph type="ftr" sz="quarter" idx="3"/>
          </p:nvPr>
        </p:nvSpPr>
        <p:spPr>
          <a:xfrm>
            <a:off x="3779912" y="6453336"/>
            <a:ext cx="3384376"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
        <p:nvSpPr>
          <p:cNvPr id="13" name="内容占位符 9"/>
          <p:cNvSpPr>
            <a:spLocks noGrp="1"/>
          </p:cNvSpPr>
          <p:nvPr>
            <p:ph sz="quarter" idx="13"/>
          </p:nvPr>
        </p:nvSpPr>
        <p:spPr>
          <a:xfrm>
            <a:off x="6156176" y="2348880"/>
            <a:ext cx="2896694" cy="3816424"/>
          </a:xfrm>
        </p:spPr>
        <p:txBody>
          <a:bodyPr>
            <a:normAutofit/>
          </a:bodyPr>
          <a:lstStyle>
            <a:lvl1pPr marL="342900" indent="-342900">
              <a:lnSpc>
                <a:spcPct val="200000"/>
              </a:lnSpc>
              <a:buFont typeface="Wingdings" panose="05000000000000000000" pitchFamily="2" charset="2"/>
              <a:buChar char="l"/>
              <a:defRPr sz="1200" spc="200" baseline="0">
                <a:solidFill>
                  <a:schemeClr val="bg1">
                    <a:lumMod val="50000"/>
                  </a:schemeClr>
                </a:solidFill>
                <a:latin typeface="微软雅黑" panose="020B0503020204020204" pitchFamily="34" charset="-122"/>
                <a:ea typeface="微软雅黑" panose="020B0503020204020204" pitchFamily="34" charset="-122"/>
              </a:defRPr>
            </a:lvl1pPr>
            <a:lvl2pPr marL="628650" indent="-171450">
              <a:lnSpc>
                <a:spcPct val="200000"/>
              </a:lnSpc>
              <a:buFont typeface="Arial" panose="020B0604020202020204" pitchFamily="34" charset="0"/>
              <a:buChar char="•"/>
              <a:defRPr sz="1200" baseline="0">
                <a:solidFill>
                  <a:schemeClr val="bg1">
                    <a:lumMod val="50000"/>
                  </a:schemeClr>
                </a:solidFill>
                <a:latin typeface="微软雅黑" panose="020B0503020204020204" pitchFamily="34" charset="-122"/>
                <a:ea typeface="微软雅黑" panose="020B0503020204020204" pitchFamily="34" charset="-122"/>
              </a:defRPr>
            </a:lvl2pPr>
            <a:lvl3pPr marL="990600" indent="-180975">
              <a:buFont typeface="Wingdings" panose="05000000000000000000" pitchFamily="2" charset="2"/>
              <a:buChar char="ü"/>
              <a:defRPr sz="1400" baseline="0">
                <a:latin typeface="Arial" panose="020B0604020202020204" pitchFamily="34" charset="0"/>
                <a:ea typeface="微软雅黑" panose="020B0503020204020204" pitchFamily="34" charset="-122"/>
              </a:defRPr>
            </a:lvl3pPr>
          </a:lstStyle>
          <a:p>
            <a:pPr lvl="0"/>
            <a:r>
              <a:rPr lang="zh-CN" altLang="en-US" dirty="0" smtClean="0"/>
              <a:t>单击此处编辑母版文本</a:t>
            </a:r>
            <a:endParaRPr lang="en-US" altLang="zh-CN" dirty="0" smtClean="0"/>
          </a:p>
          <a:p>
            <a:pPr lvl="1"/>
            <a:r>
              <a:rPr lang="zh-CN" altLang="en-US" dirty="0" smtClean="0"/>
              <a:t>继续编辑</a:t>
            </a:r>
          </a:p>
        </p:txBody>
      </p:sp>
      <p:cxnSp>
        <p:nvCxnSpPr>
          <p:cNvPr id="14" name="直接连接符 13"/>
          <p:cNvCxnSpPr/>
          <p:nvPr userDrawn="1"/>
        </p:nvCxnSpPr>
        <p:spPr>
          <a:xfrm>
            <a:off x="6156176" y="2276872"/>
            <a:ext cx="2987824" cy="0"/>
          </a:xfrm>
          <a:prstGeom prst="line">
            <a:avLst/>
          </a:prstGeom>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56376" y="130324"/>
            <a:ext cx="1107702" cy="342925"/>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6" name="灯片编号占位符 5"/>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10" name="内容占位符 9"/>
          <p:cNvSpPr>
            <a:spLocks noGrp="1"/>
          </p:cNvSpPr>
          <p:nvPr>
            <p:ph sz="quarter" idx="13"/>
          </p:nvPr>
        </p:nvSpPr>
        <p:spPr>
          <a:xfrm>
            <a:off x="179512" y="764704"/>
            <a:ext cx="8784976" cy="5544616"/>
          </a:xfrm>
        </p:spPr>
        <p:txBody>
          <a:bodyPr/>
          <a:lstStyle>
            <a:lvl1pPr marL="342900" indent="-342900">
              <a:buFont typeface="Wingdings" panose="05000000000000000000" pitchFamily="2" charset="2"/>
              <a:buChar char="l"/>
              <a:defRPr sz="1800" baseline="0">
                <a:solidFill>
                  <a:schemeClr val="tx1">
                    <a:lumMod val="85000"/>
                    <a:lumOff val="15000"/>
                  </a:schemeClr>
                </a:solidFill>
                <a:latin typeface="Arial" panose="020B0604020202020204" pitchFamily="34" charset="0"/>
              </a:defRPr>
            </a:lvl1pPr>
            <a:lvl2pPr marL="628650" indent="-171450">
              <a:buFont typeface="Arial" panose="020B0604020202020204" pitchFamily="34" charset="0"/>
              <a:buChar char="•"/>
              <a:defRPr sz="1400" baseline="0">
                <a:solidFill>
                  <a:schemeClr val="bg1">
                    <a:lumMod val="50000"/>
                  </a:schemeClr>
                </a:solidFill>
                <a:latin typeface="Arial" panose="020B0604020202020204" pitchFamily="34" charset="0"/>
              </a:defRPr>
            </a:lvl2pPr>
            <a:lvl3pPr marL="990600" indent="-180975">
              <a:buFont typeface="Wingdings" panose="05000000000000000000" pitchFamily="2" charset="2"/>
              <a:buChar char="ü"/>
              <a:defRPr sz="1200" baseline="0">
                <a:solidFill>
                  <a:schemeClr val="bg1">
                    <a:lumMod val="50000"/>
                  </a:schemeClr>
                </a:solidFill>
                <a:latin typeface="Arial" panose="020B0604020202020204" pitchFamily="34" charset="0"/>
                <a:ea typeface="微软雅黑" panose="020B0503020204020204" pitchFamily="34" charset="-122"/>
              </a:defRPr>
            </a:lvl3pPr>
          </a:lstStyle>
          <a:p>
            <a:pPr lvl="0"/>
            <a:r>
              <a:rPr lang="zh-CN" altLang="en-US" dirty="0" smtClean="0"/>
              <a:t>单击此处编辑母版文本样式</a:t>
            </a:r>
          </a:p>
          <a:p>
            <a:pPr lvl="1"/>
            <a:r>
              <a:rPr lang="zh-CN" altLang="en-US" dirty="0" smtClean="0"/>
              <a:t>第二级</a:t>
            </a:r>
          </a:p>
          <a:p>
            <a:pPr lvl="2"/>
            <a:r>
              <a:rPr lang="zh-CN" altLang="en-US" dirty="0" smtClean="0"/>
              <a:t>第三级</a:t>
            </a:r>
          </a:p>
        </p:txBody>
      </p:sp>
      <p:sp>
        <p:nvSpPr>
          <p:cNvPr id="8"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和内容-12号小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6" name="灯片编号占位符 5"/>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10" name="内容占位符 9"/>
          <p:cNvSpPr>
            <a:spLocks noGrp="1"/>
          </p:cNvSpPr>
          <p:nvPr>
            <p:ph sz="quarter" idx="13"/>
          </p:nvPr>
        </p:nvSpPr>
        <p:spPr>
          <a:xfrm>
            <a:off x="179512" y="764704"/>
            <a:ext cx="8784976" cy="5544616"/>
          </a:xfrm>
        </p:spPr>
        <p:txBody>
          <a:bodyPr>
            <a:normAutofit/>
          </a:bodyPr>
          <a:lstStyle>
            <a:lvl1pPr marL="171450" indent="-171450">
              <a:buFont typeface="Wingdings" panose="05000000000000000000" pitchFamily="2" charset="2"/>
              <a:buChar char="l"/>
              <a:defRPr sz="1200" spc="100" baseline="0">
                <a:solidFill>
                  <a:schemeClr val="tx1">
                    <a:lumMod val="85000"/>
                    <a:lumOff val="15000"/>
                  </a:schemeClr>
                </a:solidFill>
                <a:latin typeface="Arial" panose="020B0604020202020204" pitchFamily="34" charset="0"/>
                <a:ea typeface="微软雅黑" panose="020B0503020204020204" pitchFamily="34" charset="-122"/>
              </a:defRPr>
            </a:lvl1pPr>
            <a:lvl2pPr marL="628650" indent="-171450">
              <a:buFont typeface="Arial" panose="020B0604020202020204" pitchFamily="34" charset="0"/>
              <a:buChar char="•"/>
              <a:defRPr sz="1050" spc="100" baseline="0">
                <a:solidFill>
                  <a:schemeClr val="bg1">
                    <a:lumMod val="50000"/>
                  </a:schemeClr>
                </a:solidFill>
                <a:latin typeface="Arial" panose="020B0604020202020204" pitchFamily="34" charset="0"/>
                <a:ea typeface="微软雅黑" panose="020B0503020204020204" pitchFamily="34" charset="-122"/>
              </a:defRPr>
            </a:lvl2pPr>
            <a:lvl3pPr marL="990600" indent="-180975">
              <a:buFont typeface="Wingdings" panose="05000000000000000000" pitchFamily="2" charset="2"/>
              <a:buChar char="ü"/>
              <a:defRPr sz="1200" baseline="0">
                <a:solidFill>
                  <a:schemeClr val="bg1">
                    <a:lumMod val="50000"/>
                  </a:schemeClr>
                </a:solidFill>
                <a:latin typeface="Arial" panose="020B0604020202020204" pitchFamily="34" charset="0"/>
                <a:ea typeface="微软雅黑" panose="020B0503020204020204" pitchFamily="34" charset="-122"/>
              </a:defRPr>
            </a:lvl3pPr>
          </a:lstStyle>
          <a:p>
            <a:pPr lvl="0"/>
            <a:r>
              <a:rPr lang="zh-CN" altLang="en-US" dirty="0" smtClean="0"/>
              <a:t>单击此处编辑母版文本样式</a:t>
            </a:r>
            <a:endParaRPr lang="en-US" altLang="zh-CN" dirty="0" smtClean="0"/>
          </a:p>
          <a:p>
            <a:pPr lvl="1"/>
            <a:r>
              <a:rPr lang="zh-CN" altLang="en-US" dirty="0" smtClean="0"/>
              <a:t>继续</a:t>
            </a:r>
          </a:p>
        </p:txBody>
      </p:sp>
      <p:sp>
        <p:nvSpPr>
          <p:cNvPr id="8"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2417819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标题和内容-大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6" name="灯片编号占位符 5"/>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10" name="内容占位符 9"/>
          <p:cNvSpPr>
            <a:spLocks noGrp="1"/>
          </p:cNvSpPr>
          <p:nvPr>
            <p:ph sz="quarter" idx="13"/>
          </p:nvPr>
        </p:nvSpPr>
        <p:spPr>
          <a:xfrm>
            <a:off x="179512" y="764704"/>
            <a:ext cx="8784976" cy="5544616"/>
          </a:xfrm>
        </p:spPr>
        <p:txBody>
          <a:bodyPr>
            <a:normAutofit/>
          </a:bodyPr>
          <a:lstStyle>
            <a:lvl1pPr marL="628650" indent="-628650">
              <a:buFont typeface="Wingdings" panose="05000000000000000000" pitchFamily="2" charset="2"/>
              <a:buChar char="l"/>
              <a:defRPr sz="3200" spc="300" baseline="0">
                <a:solidFill>
                  <a:schemeClr val="tx1">
                    <a:lumMod val="85000"/>
                    <a:lumOff val="15000"/>
                  </a:schemeClr>
                </a:solidFill>
                <a:latin typeface="Arial" panose="020B0604020202020204" pitchFamily="34" charset="0"/>
                <a:ea typeface="微软雅黑" panose="020B0503020204020204" pitchFamily="34" charset="-122"/>
              </a:defRPr>
            </a:lvl1pPr>
            <a:lvl2pPr marL="1162050" indent="-352425">
              <a:buFont typeface="Arial" panose="020B0604020202020204" pitchFamily="34" charset="0"/>
              <a:buChar char="•"/>
              <a:defRPr sz="1800" spc="300" baseline="0">
                <a:solidFill>
                  <a:schemeClr val="bg1">
                    <a:lumMod val="50000"/>
                  </a:schemeClr>
                </a:solidFill>
                <a:latin typeface="微软雅黑" panose="020B0503020204020204" pitchFamily="34" charset="-122"/>
                <a:ea typeface="微软雅黑" panose="020B0503020204020204" pitchFamily="34" charset="-122"/>
              </a:defRPr>
            </a:lvl2pPr>
            <a:lvl3pPr marL="990600" indent="-180975">
              <a:buFont typeface="Wingdings" panose="05000000000000000000" pitchFamily="2" charset="2"/>
              <a:buChar char="ü"/>
              <a:defRPr sz="1200" baseline="0">
                <a:solidFill>
                  <a:schemeClr val="bg1">
                    <a:lumMod val="50000"/>
                  </a:schemeClr>
                </a:solidFill>
                <a:latin typeface="Arial" panose="020B0604020202020204" pitchFamily="34" charset="0"/>
                <a:ea typeface="微软雅黑" panose="020B0503020204020204" pitchFamily="34" charset="-122"/>
              </a:defRPr>
            </a:lvl3pPr>
          </a:lstStyle>
          <a:p>
            <a:pPr lvl="0"/>
            <a:r>
              <a:rPr lang="zh-CN" altLang="en-US" dirty="0" smtClean="0"/>
              <a:t>单击此处编辑母版文本样式</a:t>
            </a:r>
            <a:endParaRPr lang="en-US" altLang="zh-CN" dirty="0" smtClean="0"/>
          </a:p>
          <a:p>
            <a:pPr lvl="1"/>
            <a:r>
              <a:rPr lang="zh-CN" altLang="en-US" dirty="0" smtClean="0"/>
              <a:t>继续</a:t>
            </a:r>
          </a:p>
        </p:txBody>
      </p:sp>
      <p:sp>
        <p:nvSpPr>
          <p:cNvPr id="8"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164073850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标题和内容-10号小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6" name="灯片编号占位符 5"/>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10" name="内容占位符 9"/>
          <p:cNvSpPr>
            <a:spLocks noGrp="1"/>
          </p:cNvSpPr>
          <p:nvPr>
            <p:ph sz="quarter" idx="13"/>
          </p:nvPr>
        </p:nvSpPr>
        <p:spPr>
          <a:xfrm>
            <a:off x="179512" y="764704"/>
            <a:ext cx="8784976" cy="5544616"/>
          </a:xfrm>
        </p:spPr>
        <p:txBody>
          <a:bodyPr>
            <a:normAutofit/>
          </a:bodyPr>
          <a:lstStyle>
            <a:lvl1pPr marL="0" indent="0">
              <a:buFont typeface="Wingdings" panose="05000000000000000000" pitchFamily="2" charset="2"/>
              <a:buNone/>
              <a:defRPr sz="1050" spc="15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buFont typeface="Arial" panose="020B0604020202020204" pitchFamily="34" charset="0"/>
              <a:buNone/>
              <a:defRPr sz="1050" baseline="0">
                <a:solidFill>
                  <a:schemeClr val="bg1">
                    <a:lumMod val="50000"/>
                  </a:schemeClr>
                </a:solidFill>
                <a:latin typeface="微软雅黑" panose="020B0503020204020204" pitchFamily="34" charset="-122"/>
                <a:ea typeface="微软雅黑" panose="020B0503020204020204" pitchFamily="34" charset="-122"/>
              </a:defRPr>
            </a:lvl2pPr>
            <a:lvl3pPr marL="990600" indent="-180975">
              <a:buFont typeface="Wingdings" panose="05000000000000000000" pitchFamily="2" charset="2"/>
              <a:buChar char="ü"/>
              <a:defRPr sz="1200" baseline="0">
                <a:solidFill>
                  <a:schemeClr val="bg1">
                    <a:lumMod val="50000"/>
                  </a:schemeClr>
                </a:solidFill>
                <a:latin typeface="Arial" panose="020B0604020202020204" pitchFamily="34" charset="0"/>
                <a:ea typeface="微软雅黑" panose="020B0503020204020204" pitchFamily="34" charset="-122"/>
              </a:defRPr>
            </a:lvl3pPr>
          </a:lstStyle>
          <a:p>
            <a:pPr lvl="0"/>
            <a:r>
              <a:rPr lang="zh-CN" altLang="en-US" dirty="0" smtClean="0"/>
              <a:t>单击此处编辑母版文本样式</a:t>
            </a:r>
            <a:endParaRPr lang="en-US" altLang="zh-CN" dirty="0" smtClean="0"/>
          </a:p>
        </p:txBody>
      </p:sp>
      <p:sp>
        <p:nvSpPr>
          <p:cNvPr id="8"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173933795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tx1"/>
                </a:solidFill>
              </a:defRPr>
            </a:lvl1pPr>
          </a:lstStyle>
          <a:p>
            <a:r>
              <a:rPr lang="zh-CN" altLang="en-US" smtClean="0"/>
              <a:t>单击此处编辑母版标题样式</a:t>
            </a:r>
            <a:endParaRPr lang="zh-CN" altLang="en-US"/>
          </a:p>
        </p:txBody>
      </p:sp>
      <p:sp>
        <p:nvSpPr>
          <p:cNvPr id="5" name="灯片编号占位符 4"/>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7"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23A626D3-6A21-4315-901D-5760DC1B9F9F}" type="slidenum">
              <a:rPr lang="zh-CN" altLang="en-US" smtClean="0"/>
              <a:pPr/>
              <a:t>‹#›</a:t>
            </a:fld>
            <a:endParaRPr lang="zh-CN" altLang="en-US"/>
          </a:p>
        </p:txBody>
      </p:sp>
      <p:sp>
        <p:nvSpPr>
          <p:cNvPr id="5" name="矩形 4"/>
          <p:cNvSpPr/>
          <p:nvPr userDrawn="1"/>
        </p:nvSpPr>
        <p:spPr>
          <a:xfrm>
            <a:off x="0" y="404664"/>
            <a:ext cx="9144000" cy="1152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userDrawn="1"/>
        </p:nvSpPr>
        <p:spPr>
          <a:xfrm>
            <a:off x="0" y="0"/>
            <a:ext cx="9144000" cy="6206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smtClean="0">
              <a:latin typeface="微软雅黑" panose="020B0503020204020204" pitchFamily="34" charset="-122"/>
              <a:ea typeface="微软雅黑" panose="020B0503020204020204" pitchFamily="34" charset="-122"/>
            </a:endParaRPr>
          </a:p>
        </p:txBody>
      </p:sp>
      <p:sp>
        <p:nvSpPr>
          <p:cNvPr id="7"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4" name="灯片编号占位符 3"/>
          <p:cNvSpPr>
            <a:spLocks noGrp="1"/>
          </p:cNvSpPr>
          <p:nvPr>
            <p:ph type="sldNum" sz="quarter" idx="11"/>
          </p:nvPr>
        </p:nvSpPr>
        <p:spPr/>
        <p:txBody>
          <a:bodyPr/>
          <a:lstStyle/>
          <a:p>
            <a:fld id="{23A626D3-6A21-4315-901D-5760DC1B9F9F}" type="slidenum">
              <a:rPr lang="zh-CN" altLang="en-US" smtClean="0"/>
              <a:pPr/>
              <a:t>‹#›</a:t>
            </a:fld>
            <a:endParaRPr lang="zh-CN" altLang="en-US"/>
          </a:p>
        </p:txBody>
      </p:sp>
      <p:sp>
        <p:nvSpPr>
          <p:cNvPr id="6" name="TextBox 5"/>
          <p:cNvSpPr txBox="1"/>
          <p:nvPr userDrawn="1"/>
        </p:nvSpPr>
        <p:spPr>
          <a:xfrm>
            <a:off x="1835696" y="4941168"/>
            <a:ext cx="5472608" cy="738664"/>
          </a:xfrm>
          <a:prstGeom prst="rect">
            <a:avLst/>
          </a:prstGeom>
          <a:noFill/>
        </p:spPr>
        <p:txBody>
          <a:bodyPr wrap="square" rtlCol="0">
            <a:spAutoFit/>
          </a:bodyPr>
          <a:lstStyle/>
          <a:p>
            <a:pPr algn="ctr">
              <a:lnSpc>
                <a:spcPct val="150000"/>
              </a:lnSpc>
            </a:pPr>
            <a:r>
              <a:rPr lang="zh-CN" altLang="en-US" sz="1600" dirty="0" smtClean="0">
                <a:solidFill>
                  <a:schemeClr val="bg1"/>
                </a:solidFill>
                <a:latin typeface="黑体" panose="02010609060101010101" pitchFamily="49" charset="-122"/>
                <a:ea typeface="黑体" panose="02010609060101010101" pitchFamily="49" charset="-122"/>
              </a:rPr>
              <a:t>谢谢您支持北宙的智慧事业！</a:t>
            </a:r>
            <a:endParaRPr lang="en-US" altLang="zh-CN" sz="1600" dirty="0" smtClean="0">
              <a:solidFill>
                <a:schemeClr val="bg1"/>
              </a:solidFill>
              <a:latin typeface="黑体" panose="02010609060101010101" pitchFamily="49" charset="-122"/>
              <a:ea typeface="黑体" panose="02010609060101010101" pitchFamily="49" charset="-122"/>
            </a:endParaRPr>
          </a:p>
          <a:p>
            <a:pPr algn="ctr">
              <a:lnSpc>
                <a:spcPct val="150000"/>
              </a:lnSpc>
            </a:pPr>
            <a:r>
              <a:rPr lang="en-US" altLang="zh-CN" sz="1200" dirty="0" smtClean="0">
                <a:solidFill>
                  <a:schemeClr val="bg1"/>
                </a:solidFill>
              </a:rPr>
              <a:t>Thank</a:t>
            </a:r>
            <a:r>
              <a:rPr lang="en-US" altLang="zh-CN" sz="1200" baseline="0" dirty="0" smtClean="0">
                <a:solidFill>
                  <a:schemeClr val="bg1"/>
                </a:solidFill>
              </a:rPr>
              <a:t> you for your supporting to NUC smarter cause!</a:t>
            </a:r>
            <a:endParaRPr lang="zh-CN" altLang="en-US" sz="1200" dirty="0">
              <a:solidFill>
                <a:schemeClr val="bg1"/>
              </a:solidFill>
            </a:endParaRPr>
          </a:p>
        </p:txBody>
      </p:sp>
      <p:grpSp>
        <p:nvGrpSpPr>
          <p:cNvPr id="7" name="组合 6"/>
          <p:cNvGrpSpPr/>
          <p:nvPr userDrawn="1"/>
        </p:nvGrpSpPr>
        <p:grpSpPr>
          <a:xfrm>
            <a:off x="3131709" y="1393490"/>
            <a:ext cx="2882187" cy="2872142"/>
            <a:chOff x="3131708" y="1925084"/>
            <a:chExt cx="2882187" cy="2872142"/>
          </a:xfrm>
          <a:effectLst>
            <a:reflection blurRad="6350" stA="52000" endA="300" endPos="35000" dir="5400000" sy="-100000" algn="bl" rotWithShape="0"/>
          </a:effectLst>
        </p:grpSpPr>
        <p:sp>
          <p:nvSpPr>
            <p:cNvPr id="8" name="新月形 7"/>
            <p:cNvSpPr/>
            <p:nvPr/>
          </p:nvSpPr>
          <p:spPr>
            <a:xfrm rot="20751297">
              <a:off x="3131708" y="2126690"/>
              <a:ext cx="1331655" cy="2663311"/>
            </a:xfrm>
            <a:prstGeom prst="moon">
              <a:avLst>
                <a:gd name="adj" fmla="val 15190"/>
              </a:avLst>
            </a:prstGeom>
            <a:ln/>
          </p:spPr>
          <p:style>
            <a:lnRef idx="3">
              <a:schemeClr val="lt1"/>
            </a:lnRef>
            <a:fillRef idx="1">
              <a:schemeClr val="accent2"/>
            </a:fillRef>
            <a:effectRef idx="1">
              <a:schemeClr val="accent2"/>
            </a:effectRef>
            <a:fontRef idx="minor">
              <a:schemeClr val="lt1"/>
            </a:fontRef>
          </p:style>
          <p:txBody>
            <a:bodyPr anchor="ctr"/>
            <a:lstStyle/>
            <a:p>
              <a:pPr algn="ctr"/>
              <a:endParaRPr lang="zh-CN" altLang="en-US">
                <a:solidFill>
                  <a:prstClr val="white"/>
                </a:solidFill>
              </a:endParaRPr>
            </a:p>
          </p:txBody>
        </p:sp>
        <p:sp>
          <p:nvSpPr>
            <p:cNvPr id="9" name="新月形 8"/>
            <p:cNvSpPr/>
            <p:nvPr/>
          </p:nvSpPr>
          <p:spPr>
            <a:xfrm rot="4551297">
              <a:off x="3813700" y="1259257"/>
              <a:ext cx="1331655" cy="2663310"/>
            </a:xfrm>
            <a:prstGeom prst="moon">
              <a:avLst>
                <a:gd name="adj" fmla="val 15190"/>
              </a:avLst>
            </a:prstGeom>
            <a:ln/>
          </p:spPr>
          <p:style>
            <a:lnRef idx="3">
              <a:schemeClr val="lt1"/>
            </a:lnRef>
            <a:fillRef idx="1">
              <a:schemeClr val="accent2"/>
            </a:fillRef>
            <a:effectRef idx="1">
              <a:schemeClr val="accent2"/>
            </a:effectRef>
            <a:fontRef idx="minor">
              <a:schemeClr val="lt1"/>
            </a:fontRef>
          </p:style>
          <p:txBody>
            <a:bodyPr anchor="ctr"/>
            <a:lstStyle/>
            <a:p>
              <a:pPr algn="ctr"/>
              <a:endParaRPr lang="zh-CN" altLang="en-US">
                <a:solidFill>
                  <a:prstClr val="white"/>
                </a:solidFill>
              </a:endParaRPr>
            </a:p>
          </p:txBody>
        </p:sp>
        <p:sp>
          <p:nvSpPr>
            <p:cNvPr id="10" name="新月形 9"/>
            <p:cNvSpPr/>
            <p:nvPr/>
          </p:nvSpPr>
          <p:spPr>
            <a:xfrm rot="9951297">
              <a:off x="4682240" y="1941956"/>
              <a:ext cx="1331655" cy="2663311"/>
            </a:xfrm>
            <a:prstGeom prst="moon">
              <a:avLst>
                <a:gd name="adj" fmla="val 15190"/>
              </a:avLst>
            </a:prstGeom>
            <a:ln/>
          </p:spPr>
          <p:style>
            <a:lnRef idx="3">
              <a:schemeClr val="lt1"/>
            </a:lnRef>
            <a:fillRef idx="1">
              <a:schemeClr val="accent2"/>
            </a:fillRef>
            <a:effectRef idx="1">
              <a:schemeClr val="accent2"/>
            </a:effectRef>
            <a:fontRef idx="minor">
              <a:schemeClr val="lt1"/>
            </a:fontRef>
          </p:style>
          <p:txBody>
            <a:bodyPr anchor="ctr"/>
            <a:lstStyle/>
            <a:p>
              <a:pPr algn="ctr"/>
              <a:endParaRPr lang="zh-CN" altLang="en-US">
                <a:solidFill>
                  <a:prstClr val="white"/>
                </a:solidFill>
              </a:endParaRPr>
            </a:p>
          </p:txBody>
        </p:sp>
        <p:sp>
          <p:nvSpPr>
            <p:cNvPr id="11" name="新月形 10"/>
            <p:cNvSpPr/>
            <p:nvPr/>
          </p:nvSpPr>
          <p:spPr>
            <a:xfrm rot="15351297">
              <a:off x="4011669" y="2799744"/>
              <a:ext cx="1331655" cy="2663310"/>
            </a:xfrm>
            <a:prstGeom prst="moon">
              <a:avLst>
                <a:gd name="adj" fmla="val 15190"/>
              </a:avLst>
            </a:prstGeom>
            <a:ln/>
          </p:spPr>
          <p:style>
            <a:lnRef idx="3">
              <a:schemeClr val="lt1"/>
            </a:lnRef>
            <a:fillRef idx="1">
              <a:schemeClr val="accent2"/>
            </a:fillRef>
            <a:effectRef idx="1">
              <a:schemeClr val="accent2"/>
            </a:effectRef>
            <a:fontRef idx="minor">
              <a:schemeClr val="lt1"/>
            </a:fontRef>
          </p:style>
          <p:txBody>
            <a:bodyPr anchor="ctr"/>
            <a:lstStyle/>
            <a:p>
              <a:pPr algn="ctr"/>
              <a:endParaRPr lang="zh-CN" altLang="en-US">
                <a:solidFill>
                  <a:prstClr val="white"/>
                </a:solidFill>
              </a:endParaRPr>
            </a:p>
          </p:txBody>
        </p:sp>
      </p:grpSp>
      <p:sp>
        <p:nvSpPr>
          <p:cNvPr id="12" name="TextBox 11"/>
          <p:cNvSpPr txBox="1">
            <a:spLocks noChangeArrowheads="1"/>
          </p:cNvSpPr>
          <p:nvPr userDrawn="1"/>
        </p:nvSpPr>
        <p:spPr bwMode="auto">
          <a:xfrm flipH="1">
            <a:off x="6264188" y="1196752"/>
            <a:ext cx="2041840" cy="461665"/>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prstClr val="black"/>
                </a:solidFill>
                <a:latin typeface="微软雅黑" pitchFamily="34" charset="-122"/>
                <a:ea typeface="微软雅黑" pitchFamily="34" charset="-122"/>
              </a:rPr>
              <a:t>我们的讲解是否清楚？</a:t>
            </a:r>
            <a:endParaRPr lang="en-US" altLang="zh-CN" sz="1200" kern="0" dirty="0" smtClean="0">
              <a:solidFill>
                <a:prstClr val="black"/>
              </a:solidFill>
              <a:latin typeface="微软雅黑" pitchFamily="34" charset="-122"/>
              <a:ea typeface="微软雅黑" pitchFamily="34" charset="-122"/>
            </a:endParaRPr>
          </a:p>
          <a:p>
            <a:pPr eaLnBrk="1" hangingPunct="1">
              <a:defRPr/>
            </a:pPr>
            <a:r>
              <a:rPr lang="en-US" altLang="zh-CN" sz="1200" kern="0" dirty="0" smtClean="0">
                <a:solidFill>
                  <a:prstClr val="black"/>
                </a:solidFill>
                <a:latin typeface="微软雅黑" pitchFamily="34" charset="-122"/>
                <a:ea typeface="微软雅黑" pitchFamily="34" charset="-122"/>
              </a:rPr>
              <a:t>Did you get our ideas?</a:t>
            </a:r>
            <a:r>
              <a:rPr lang="zh-CN" altLang="en-US" sz="1200" kern="0" dirty="0" smtClean="0">
                <a:solidFill>
                  <a:prstClr val="black"/>
                </a:solidFill>
                <a:latin typeface="微软雅黑" pitchFamily="34" charset="-122"/>
                <a:ea typeface="微软雅黑" pitchFamily="34" charset="-122"/>
              </a:rPr>
              <a:t>    </a:t>
            </a:r>
            <a:endParaRPr lang="en-US" altLang="zh-CN" sz="1200" kern="0" dirty="0" smtClean="0">
              <a:solidFill>
                <a:prstClr val="black"/>
              </a:solidFill>
              <a:latin typeface="微软雅黑" pitchFamily="34" charset="-122"/>
              <a:ea typeface="微软雅黑" pitchFamily="34" charset="-122"/>
            </a:endParaRPr>
          </a:p>
        </p:txBody>
      </p:sp>
      <p:cxnSp>
        <p:nvCxnSpPr>
          <p:cNvPr id="13" name="直接连接符 12"/>
          <p:cNvCxnSpPr/>
          <p:nvPr userDrawn="1"/>
        </p:nvCxnSpPr>
        <p:spPr>
          <a:xfrm flipH="1">
            <a:off x="517525" y="2251316"/>
            <a:ext cx="2788761" cy="0"/>
          </a:xfrm>
          <a:prstGeom prst="line">
            <a:avLst/>
          </a:prstGeom>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038287" y="3901995"/>
            <a:ext cx="2646000" cy="0"/>
          </a:xfrm>
          <a:prstGeom prst="line">
            <a:avLst/>
          </a:prstGeom>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userDrawn="1"/>
        </p:nvCxnSpPr>
        <p:spPr>
          <a:xfrm flipH="1">
            <a:off x="5436096" y="1701333"/>
            <a:ext cx="2840418" cy="0"/>
          </a:xfrm>
          <a:prstGeom prst="line">
            <a:avLst/>
          </a:prstGeom>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userDrawn="1"/>
        </p:nvCxnSpPr>
        <p:spPr>
          <a:xfrm flipH="1">
            <a:off x="5810841" y="3480257"/>
            <a:ext cx="2460595" cy="0"/>
          </a:xfrm>
          <a:prstGeom prst="line">
            <a:avLst/>
          </a:prstGeom>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7" name="TextBox 11"/>
          <p:cNvSpPr txBox="1">
            <a:spLocks noChangeArrowheads="1"/>
          </p:cNvSpPr>
          <p:nvPr userDrawn="1"/>
        </p:nvSpPr>
        <p:spPr bwMode="auto">
          <a:xfrm flipH="1">
            <a:off x="611559" y="1728404"/>
            <a:ext cx="2753817" cy="461665"/>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prstClr val="black"/>
                </a:solidFill>
                <a:latin typeface="微软雅黑" pitchFamily="34" charset="-122"/>
                <a:ea typeface="微软雅黑" pitchFamily="34" charset="-122"/>
              </a:rPr>
              <a:t>我们是否解答</a:t>
            </a:r>
            <a:r>
              <a:rPr lang="zh-CN" altLang="en-US" sz="1200" kern="0" dirty="0">
                <a:solidFill>
                  <a:prstClr val="black"/>
                </a:solidFill>
                <a:latin typeface="微软雅黑" pitchFamily="34" charset="-122"/>
                <a:ea typeface="微软雅黑" pitchFamily="34" charset="-122"/>
              </a:rPr>
              <a:t>了</a:t>
            </a:r>
            <a:r>
              <a:rPr lang="zh-CN" altLang="en-US" sz="1200" kern="0" dirty="0" smtClean="0">
                <a:solidFill>
                  <a:prstClr val="black"/>
                </a:solidFill>
                <a:latin typeface="微软雅黑" pitchFamily="34" charset="-122"/>
                <a:ea typeface="微软雅黑" pitchFamily="34" charset="-122"/>
              </a:rPr>
              <a:t>您的困惑？</a:t>
            </a:r>
            <a:endParaRPr lang="en-US" altLang="zh-CN" sz="1200" kern="0" dirty="0" smtClean="0">
              <a:solidFill>
                <a:prstClr val="black"/>
              </a:solidFill>
              <a:latin typeface="微软雅黑" pitchFamily="34" charset="-122"/>
              <a:ea typeface="微软雅黑" pitchFamily="34" charset="-122"/>
            </a:endParaRPr>
          </a:p>
          <a:p>
            <a:pPr eaLnBrk="1" hangingPunct="1">
              <a:defRPr/>
            </a:pPr>
            <a:r>
              <a:rPr lang="en-US" altLang="zh-CN" sz="1200" kern="0" dirty="0" smtClean="0">
                <a:solidFill>
                  <a:prstClr val="black"/>
                </a:solidFill>
                <a:latin typeface="微软雅黑" pitchFamily="34" charset="-122"/>
                <a:ea typeface="微软雅黑" pitchFamily="34" charset="-122"/>
              </a:rPr>
              <a:t>Did we answer your confusion</a:t>
            </a:r>
            <a:r>
              <a:rPr lang="zh-CN" altLang="en-US" sz="1200" kern="0" dirty="0" smtClean="0">
                <a:solidFill>
                  <a:prstClr val="black"/>
                </a:solidFill>
                <a:latin typeface="微软雅黑" pitchFamily="34" charset="-122"/>
                <a:ea typeface="微软雅黑" pitchFamily="34" charset="-122"/>
              </a:rPr>
              <a:t>？    </a:t>
            </a:r>
            <a:endParaRPr lang="en-US" altLang="zh-CN" sz="1200" kern="0" dirty="0" smtClean="0">
              <a:solidFill>
                <a:prstClr val="black"/>
              </a:solidFill>
              <a:latin typeface="微软雅黑" pitchFamily="34" charset="-122"/>
              <a:ea typeface="微软雅黑" pitchFamily="34" charset="-122"/>
            </a:endParaRPr>
          </a:p>
        </p:txBody>
      </p:sp>
      <p:sp>
        <p:nvSpPr>
          <p:cNvPr id="18" name="TextBox 11"/>
          <p:cNvSpPr txBox="1">
            <a:spLocks noChangeArrowheads="1"/>
          </p:cNvSpPr>
          <p:nvPr userDrawn="1"/>
        </p:nvSpPr>
        <p:spPr bwMode="auto">
          <a:xfrm flipH="1">
            <a:off x="1007604" y="3430528"/>
            <a:ext cx="2041840" cy="461665"/>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prstClr val="black"/>
                </a:solidFill>
                <a:latin typeface="微软雅黑" pitchFamily="34" charset="-122"/>
                <a:ea typeface="微软雅黑" pitchFamily="34" charset="-122"/>
              </a:rPr>
              <a:t>您是否还有其它问题？</a:t>
            </a:r>
            <a:endParaRPr lang="en-US" altLang="zh-CN" sz="1200" kern="0" dirty="0" smtClean="0">
              <a:solidFill>
                <a:prstClr val="black"/>
              </a:solidFill>
              <a:latin typeface="微软雅黑" pitchFamily="34" charset="-122"/>
              <a:ea typeface="微软雅黑" pitchFamily="34" charset="-122"/>
            </a:endParaRPr>
          </a:p>
          <a:p>
            <a:pPr eaLnBrk="1" hangingPunct="1">
              <a:defRPr/>
            </a:pPr>
            <a:r>
              <a:rPr lang="en-US" altLang="zh-CN" sz="1200" kern="0" dirty="0" smtClean="0">
                <a:solidFill>
                  <a:prstClr val="black"/>
                </a:solidFill>
                <a:latin typeface="微软雅黑" pitchFamily="34" charset="-122"/>
                <a:ea typeface="微软雅黑" pitchFamily="34" charset="-122"/>
              </a:rPr>
              <a:t>Any other questions?</a:t>
            </a:r>
            <a:r>
              <a:rPr lang="zh-CN" altLang="en-US" sz="1200" kern="0" dirty="0" smtClean="0">
                <a:solidFill>
                  <a:prstClr val="black"/>
                </a:solidFill>
                <a:latin typeface="微软雅黑" pitchFamily="34" charset="-122"/>
                <a:ea typeface="微软雅黑" pitchFamily="34" charset="-122"/>
              </a:rPr>
              <a:t>    </a:t>
            </a:r>
            <a:endParaRPr lang="en-US" altLang="zh-CN" sz="1200" kern="0" dirty="0" smtClean="0">
              <a:solidFill>
                <a:prstClr val="black"/>
              </a:solidFill>
              <a:latin typeface="微软雅黑" pitchFamily="34" charset="-122"/>
              <a:ea typeface="微软雅黑" pitchFamily="34" charset="-122"/>
            </a:endParaRPr>
          </a:p>
        </p:txBody>
      </p:sp>
      <p:sp>
        <p:nvSpPr>
          <p:cNvPr id="19" name="TextBox 11"/>
          <p:cNvSpPr txBox="1">
            <a:spLocks noChangeArrowheads="1"/>
          </p:cNvSpPr>
          <p:nvPr userDrawn="1"/>
        </p:nvSpPr>
        <p:spPr bwMode="auto">
          <a:xfrm flipH="1">
            <a:off x="6706624" y="2967639"/>
            <a:ext cx="2041840" cy="461665"/>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prstClr val="black"/>
                </a:solidFill>
                <a:latin typeface="微软雅黑" pitchFamily="34" charset="-122"/>
                <a:ea typeface="微软雅黑" pitchFamily="34" charset="-122"/>
              </a:rPr>
              <a:t>怎么联系我们？</a:t>
            </a:r>
            <a:endParaRPr lang="en-US" altLang="zh-CN" sz="1200" kern="0" dirty="0" smtClean="0">
              <a:solidFill>
                <a:prstClr val="black"/>
              </a:solidFill>
              <a:latin typeface="微软雅黑" pitchFamily="34" charset="-122"/>
              <a:ea typeface="微软雅黑" pitchFamily="34" charset="-122"/>
            </a:endParaRPr>
          </a:p>
          <a:p>
            <a:pPr eaLnBrk="1" hangingPunct="1">
              <a:defRPr/>
            </a:pPr>
            <a:r>
              <a:rPr lang="en-US" altLang="zh-CN" sz="1200" kern="0" dirty="0" smtClean="0">
                <a:solidFill>
                  <a:prstClr val="black"/>
                </a:solidFill>
                <a:latin typeface="微软雅黑" pitchFamily="34" charset="-122"/>
                <a:ea typeface="微软雅黑" pitchFamily="34" charset="-122"/>
              </a:rPr>
              <a:t>How to Contact us?</a:t>
            </a:r>
            <a:r>
              <a:rPr lang="zh-CN" altLang="en-US" sz="1200" kern="0" dirty="0" smtClean="0">
                <a:solidFill>
                  <a:prstClr val="black"/>
                </a:solidFill>
                <a:latin typeface="微软雅黑" pitchFamily="34" charset="-122"/>
                <a:ea typeface="微软雅黑" pitchFamily="34" charset="-122"/>
              </a:rPr>
              <a:t>    </a:t>
            </a:r>
            <a:endParaRPr lang="en-US" altLang="zh-CN" sz="1200" kern="0" dirty="0" smtClean="0">
              <a:solidFill>
                <a:prstClr val="black"/>
              </a:solidFill>
              <a:latin typeface="微软雅黑" pitchFamily="34" charset="-122"/>
              <a:ea typeface="微软雅黑" pitchFamily="34" charset="-122"/>
            </a:endParaRPr>
          </a:p>
        </p:txBody>
      </p:sp>
      <p:sp>
        <p:nvSpPr>
          <p:cNvPr id="20" name="矩形 19"/>
          <p:cNvSpPr/>
          <p:nvPr userDrawn="1"/>
        </p:nvSpPr>
        <p:spPr>
          <a:xfrm>
            <a:off x="3316848" y="2479842"/>
            <a:ext cx="2510303" cy="646331"/>
          </a:xfrm>
          <a:prstGeom prst="rect">
            <a:avLst/>
          </a:prstGeom>
          <a:noFill/>
        </p:spPr>
        <p:txBody>
          <a:bodyPr wrap="none" lIns="91440" tIns="45720" rIns="91440" bIns="45720">
            <a:spAutoFit/>
          </a:bodyPr>
          <a:lstStyle/>
          <a:p>
            <a:pPr algn="ctr"/>
            <a:r>
              <a:rPr lang="en-US" altLang="zh-CN" sz="36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Thank You</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21" name="内容占位符 9"/>
          <p:cNvSpPr>
            <a:spLocks noGrp="1"/>
          </p:cNvSpPr>
          <p:nvPr>
            <p:ph sz="quarter" idx="13"/>
          </p:nvPr>
        </p:nvSpPr>
        <p:spPr>
          <a:xfrm>
            <a:off x="2340674" y="5085184"/>
            <a:ext cx="4607590" cy="1296144"/>
          </a:xfrm>
        </p:spPr>
        <p:txBody>
          <a:bodyPr>
            <a:normAutofit/>
          </a:bodyPr>
          <a:lstStyle>
            <a:lvl1pPr marL="0" indent="0" algn="ctr">
              <a:buFont typeface="Wingdings" panose="05000000000000000000" pitchFamily="2" charset="2"/>
              <a:buNone/>
              <a:defRPr sz="1400" baseline="0">
                <a:solidFill>
                  <a:schemeClr val="accent1"/>
                </a:solidFill>
                <a:latin typeface="微软雅黑" panose="020B0503020204020204" pitchFamily="34" charset="-122"/>
                <a:ea typeface="微软雅黑" panose="020B0503020204020204" pitchFamily="34" charset="-122"/>
              </a:defRPr>
            </a:lvl1pPr>
            <a:lvl2pPr marL="628650" indent="-171450">
              <a:buFont typeface="Arial" panose="020B0604020202020204" pitchFamily="34" charset="0"/>
              <a:buChar char="•"/>
              <a:defRPr sz="1400" baseline="0">
                <a:latin typeface="Arial" panose="020B0604020202020204" pitchFamily="34" charset="0"/>
              </a:defRPr>
            </a:lvl2pPr>
            <a:lvl3pPr marL="990600" indent="-180975">
              <a:buFont typeface="Wingdings" panose="05000000000000000000" pitchFamily="2" charset="2"/>
              <a:buChar char="ü"/>
              <a:defRPr sz="1400" baseline="0">
                <a:latin typeface="Arial" panose="020B0604020202020204" pitchFamily="34" charset="0"/>
                <a:ea typeface="微软雅黑" panose="020B0503020204020204" pitchFamily="34" charset="-122"/>
              </a:defRPr>
            </a:lvl3pPr>
          </a:lstStyle>
          <a:p>
            <a:pPr lvl="0"/>
            <a:r>
              <a:rPr lang="zh-CN" altLang="en-US" dirty="0" smtClean="0"/>
              <a:t>单击此处编辑母版文本</a:t>
            </a:r>
          </a:p>
        </p:txBody>
      </p:sp>
      <p:sp>
        <p:nvSpPr>
          <p:cNvPr id="23"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9822390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矩形 4"/>
          <p:cNvSpPr/>
          <p:nvPr userDrawn="1"/>
        </p:nvSpPr>
        <p:spPr bwMode="auto">
          <a:xfrm>
            <a:off x="0" y="-14288"/>
            <a:ext cx="9144000" cy="871538"/>
          </a:xfrm>
          <a:prstGeom prst="rect">
            <a:avLst/>
          </a:prstGeom>
          <a:blipFill dpi="0" rotWithShape="1">
            <a:blip r:embed="rId2"/>
            <a:srcRect/>
            <a:tile tx="-2457450" ty="0" sx="59000" sy="59000" flip="x" algn="r"/>
          </a:blipFill>
          <a:ln w="0">
            <a:noFill/>
          </a:ln>
          <a:scene3d>
            <a:camera prst="perspective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矩形 1"/>
          <p:cNvSpPr/>
          <p:nvPr userDrawn="1"/>
        </p:nvSpPr>
        <p:spPr>
          <a:xfrm>
            <a:off x="-7938" y="6042025"/>
            <a:ext cx="9188451" cy="815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4" name="Picture 2"/>
          <p:cNvPicPr>
            <a:picLocks noChangeAspect="1" noChangeArrowheads="1"/>
          </p:cNvPicPr>
          <p:nvPr userDrawn="1"/>
        </p:nvPicPr>
        <p:blipFill>
          <a:blip r:embed="rId3">
            <a:extLst>
              <a:ext uri="{BEBA8EAE-BF5A-486C-A8C5-ECC9F3942E4B}">
                <a14:imgProps xmlns:a14="http://schemas.microsoft.com/office/drawing/2010/main">
                  <a14:imgLayer r:embed="rId4">
                    <a14:imgEffect>
                      <a14:brightnessContrast bright="8000" contrast="33000"/>
                    </a14:imgEffect>
                  </a14:imgLayer>
                </a14:imgProps>
              </a:ext>
            </a:extLst>
          </a:blip>
          <a:srcRect/>
          <a:stretch>
            <a:fillRect/>
          </a:stretch>
        </p:blipFill>
        <p:spPr bwMode="auto">
          <a:xfrm>
            <a:off x="-11875" y="792942"/>
            <a:ext cx="9192388" cy="5372361"/>
          </a:xfrm>
          <a:prstGeom prst="rect">
            <a:avLst/>
          </a:prstGeom>
          <a:noFill/>
          <a:ln w="9525">
            <a:noFill/>
            <a:miter lim="800000"/>
            <a:headEnd/>
            <a:tailEnd/>
          </a:ln>
        </p:spPr>
      </p:pic>
      <p:pic>
        <p:nvPicPr>
          <p:cNvPr id="6" name="Picture 6"/>
          <p:cNvPicPr>
            <a:picLocks noChangeAspect="1" noChangeArrowheads="1"/>
          </p:cNvPicPr>
          <p:nvPr userDrawn="1"/>
        </p:nvPicPr>
        <p:blipFill>
          <a:blip r:embed="rId5"/>
          <a:srcRect/>
          <a:stretch>
            <a:fillRect/>
          </a:stretch>
        </p:blipFill>
        <p:spPr bwMode="auto">
          <a:xfrm flipH="1">
            <a:off x="3314578" y="6345218"/>
            <a:ext cx="5829300" cy="276225"/>
          </a:xfrm>
          <a:prstGeom prst="rect">
            <a:avLst/>
          </a:prstGeom>
          <a:noFill/>
          <a:ln w="9525">
            <a:noFill/>
            <a:miter lim="800000"/>
            <a:headEnd/>
            <a:tailEnd/>
          </a:ln>
        </p:spPr>
      </p:pic>
      <p:pic>
        <p:nvPicPr>
          <p:cNvPr id="7" name="图片 11" descr="png素材 (276).png"/>
          <p:cNvPicPr>
            <a:picLocks noChangeAspect="1"/>
          </p:cNvPicPr>
          <p:nvPr userDrawn="1"/>
        </p:nvPicPr>
        <p:blipFill>
          <a:blip r:embed="rId6"/>
          <a:srcRect/>
          <a:stretch>
            <a:fillRect/>
          </a:stretch>
        </p:blipFill>
        <p:spPr bwMode="auto">
          <a:xfrm>
            <a:off x="0" y="2654"/>
            <a:ext cx="785794" cy="785794"/>
          </a:xfrm>
          <a:prstGeom prst="rect">
            <a:avLst/>
          </a:prstGeom>
          <a:noFill/>
          <a:ln w="9525">
            <a:noFill/>
            <a:miter lim="800000"/>
            <a:headEnd/>
            <a:tailEnd/>
          </a:ln>
        </p:spPr>
      </p:pic>
      <p:sp>
        <p:nvSpPr>
          <p:cNvPr id="8" name="矩形 7"/>
          <p:cNvSpPr/>
          <p:nvPr userDrawn="1"/>
        </p:nvSpPr>
        <p:spPr bwMode="auto">
          <a:xfrm>
            <a:off x="4716016" y="332656"/>
            <a:ext cx="4420121" cy="369332"/>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en-US" altLang="zh-CN" sz="1800" spc="300" dirty="0" smtClean="0">
                <a:solidFill>
                  <a:schemeClr val="bg1"/>
                </a:solidFill>
                <a:latin typeface="微软雅黑" pitchFamily="34" charset="-122"/>
                <a:ea typeface="微软雅黑" pitchFamily="34" charset="-122"/>
              </a:rPr>
              <a:t>『</a:t>
            </a:r>
            <a:r>
              <a:rPr lang="zh-CN" altLang="en-US" sz="1800" spc="300" dirty="0" smtClean="0">
                <a:solidFill>
                  <a:schemeClr val="bg1"/>
                </a:solidFill>
                <a:latin typeface="微软雅黑" pitchFamily="34" charset="-122"/>
                <a:ea typeface="微软雅黑" pitchFamily="34" charset="-122"/>
              </a:rPr>
              <a:t>第一</a:t>
            </a:r>
            <a:r>
              <a:rPr lang="en-US" altLang="zh-CN" sz="1800" spc="300" dirty="0" smtClean="0">
                <a:solidFill>
                  <a:schemeClr val="bg1"/>
                </a:solidFill>
                <a:latin typeface="Arial Unicode MS" pitchFamily="34" charset="-122"/>
                <a:ea typeface="Arial Unicode MS" pitchFamily="34" charset="-122"/>
                <a:cs typeface="Arial Unicode MS" pitchFamily="34" charset="-122"/>
              </a:rPr>
              <a:t>PPT</a:t>
            </a:r>
            <a:r>
              <a:rPr lang="en-US" altLang="zh-CN" sz="1800" spc="300" baseline="0" dirty="0" smtClean="0">
                <a:solidFill>
                  <a:schemeClr val="bg1"/>
                </a:solidFill>
                <a:latin typeface="微软雅黑" pitchFamily="34" charset="-122"/>
                <a:ea typeface="微软雅黑" pitchFamily="34" charset="-122"/>
              </a:rPr>
              <a:t>』—</a:t>
            </a:r>
            <a:r>
              <a:rPr lang="zh-CN" altLang="en-US" sz="1800" spc="300" baseline="0" dirty="0" smtClean="0">
                <a:solidFill>
                  <a:schemeClr val="bg1"/>
                </a:solidFill>
                <a:latin typeface="微软雅黑" pitchFamily="34" charset="-122"/>
                <a:ea typeface="微软雅黑" pitchFamily="34" charset="-122"/>
              </a:rPr>
              <a:t> </a:t>
            </a:r>
            <a:r>
              <a:rPr lang="en-US" altLang="zh-CN" sz="1800" b="0" spc="0" dirty="0" smtClean="0">
                <a:solidFill>
                  <a:schemeClr val="bg1"/>
                </a:solidFill>
                <a:latin typeface="Arial Unicode MS" pitchFamily="34" charset="-122"/>
                <a:ea typeface="Arial Unicode MS" pitchFamily="34" charset="-122"/>
                <a:cs typeface="Arial Unicode MS" pitchFamily="34" charset="-122"/>
              </a:rPr>
              <a:t>WWW.1PPT.COM</a:t>
            </a:r>
            <a:endParaRPr lang="zh-CN" altLang="en-US" sz="1800" b="0" spc="0" dirty="0">
              <a:solidFill>
                <a:schemeClr val="bg1"/>
              </a:solidFill>
              <a:latin typeface="Arial Unicode MS" pitchFamily="34" charset="-122"/>
              <a:ea typeface="Arial Unicode MS" pitchFamily="34" charset="-122"/>
              <a:cs typeface="Arial Unicode MS" pitchFamily="34" charset="-122"/>
            </a:endParaRPr>
          </a:p>
        </p:txBody>
      </p:sp>
      <p:sp>
        <p:nvSpPr>
          <p:cNvPr id="9" name="TextBox 8"/>
          <p:cNvSpPr txBox="1"/>
          <p:nvPr userDrawn="1"/>
        </p:nvSpPr>
        <p:spPr bwMode="auto">
          <a:xfrm>
            <a:off x="3347864" y="6347069"/>
            <a:ext cx="5356225" cy="307777"/>
          </a:xfrm>
          <a:prstGeom prst="rect">
            <a:avLst/>
          </a:prstGeom>
          <a:noFill/>
        </p:spPr>
        <p:txBody>
          <a:bodyPr>
            <a:spAutoFit/>
          </a:bodyPr>
          <a:lstStyle/>
          <a:p>
            <a:pPr>
              <a:defRPr/>
            </a:pPr>
            <a:r>
              <a:rPr lang="zh-CN" altLang="en-US" sz="1400" spc="300" dirty="0" smtClean="0">
                <a:solidFill>
                  <a:schemeClr val="bg1"/>
                </a:solidFill>
                <a:latin typeface="微软雅黑" pitchFamily="34" charset="-122"/>
                <a:ea typeface="微软雅黑" pitchFamily="34" charset="-122"/>
              </a:rPr>
              <a:t>第一</a:t>
            </a:r>
            <a:r>
              <a:rPr lang="en-US" altLang="zh-CN" sz="1400" spc="300" dirty="0" smtClean="0">
                <a:solidFill>
                  <a:schemeClr val="bg1"/>
                </a:solidFill>
                <a:latin typeface="微软雅黑" pitchFamily="34" charset="-122"/>
                <a:ea typeface="微软雅黑" pitchFamily="34" charset="-122"/>
              </a:rPr>
              <a:t>PPT HTTP://WWW.1PPT.COM</a:t>
            </a:r>
            <a:endParaRPr lang="zh-CN" altLang="en-US" sz="1400" spc="300" dirty="0">
              <a:solidFill>
                <a:schemeClr val="bg1"/>
              </a:solidFill>
              <a:latin typeface="微软雅黑" pitchFamily="34" charset="-122"/>
              <a:ea typeface="微软雅黑" pitchFamily="34" charset="-122"/>
            </a:endParaRPr>
          </a:p>
        </p:txBody>
      </p:sp>
      <p:sp>
        <p:nvSpPr>
          <p:cNvPr id="10" name="Freeform 2670"/>
          <p:cNvSpPr>
            <a:spLocks noEditPoints="1"/>
          </p:cNvSpPr>
          <p:nvPr userDrawn="1"/>
        </p:nvSpPr>
        <p:spPr bwMode="auto">
          <a:xfrm>
            <a:off x="2786050" y="6273138"/>
            <a:ext cx="403225" cy="406400"/>
          </a:xfrm>
          <a:custGeom>
            <a:avLst/>
            <a:gdLst>
              <a:gd name="T0" fmla="*/ 73 w 300"/>
              <a:gd name="T1" fmla="*/ 144 h 302"/>
              <a:gd name="T2" fmla="*/ 58 w 300"/>
              <a:gd name="T3" fmla="*/ 153 h 302"/>
              <a:gd name="T4" fmla="*/ 41 w 300"/>
              <a:gd name="T5" fmla="*/ 156 h 302"/>
              <a:gd name="T6" fmla="*/ 15 w 300"/>
              <a:gd name="T7" fmla="*/ 156 h 302"/>
              <a:gd name="T8" fmla="*/ 4 w 300"/>
              <a:gd name="T9" fmla="*/ 151 h 302"/>
              <a:gd name="T10" fmla="*/ 2 w 300"/>
              <a:gd name="T11" fmla="*/ 147 h 302"/>
              <a:gd name="T12" fmla="*/ 0 w 300"/>
              <a:gd name="T13" fmla="*/ 113 h 302"/>
              <a:gd name="T14" fmla="*/ 0 w 300"/>
              <a:gd name="T15" fmla="*/ 104 h 302"/>
              <a:gd name="T16" fmla="*/ 7 w 300"/>
              <a:gd name="T17" fmla="*/ 90 h 302"/>
              <a:gd name="T18" fmla="*/ 82 w 300"/>
              <a:gd name="T19" fmla="*/ 12 h 302"/>
              <a:gd name="T20" fmla="*/ 89 w 300"/>
              <a:gd name="T21" fmla="*/ 7 h 302"/>
              <a:gd name="T22" fmla="*/ 104 w 300"/>
              <a:gd name="T23" fmla="*/ 2 h 302"/>
              <a:gd name="T24" fmla="*/ 113 w 300"/>
              <a:gd name="T25" fmla="*/ 0 h 302"/>
              <a:gd name="T26" fmla="*/ 129 w 300"/>
              <a:gd name="T27" fmla="*/ 3 h 302"/>
              <a:gd name="T28" fmla="*/ 142 w 300"/>
              <a:gd name="T29" fmla="*/ 12 h 302"/>
              <a:gd name="T30" fmla="*/ 148 w 300"/>
              <a:gd name="T31" fmla="*/ 19 h 302"/>
              <a:gd name="T32" fmla="*/ 154 w 300"/>
              <a:gd name="T33" fmla="*/ 34 h 302"/>
              <a:gd name="T34" fmla="*/ 154 w 300"/>
              <a:gd name="T35" fmla="*/ 43 h 302"/>
              <a:gd name="T36" fmla="*/ 152 w 300"/>
              <a:gd name="T37" fmla="*/ 59 h 302"/>
              <a:gd name="T38" fmla="*/ 142 w 300"/>
              <a:gd name="T39" fmla="*/ 73 h 302"/>
              <a:gd name="T40" fmla="*/ 21 w 300"/>
              <a:gd name="T41" fmla="*/ 97 h 302"/>
              <a:gd name="T42" fmla="*/ 18 w 300"/>
              <a:gd name="T43" fmla="*/ 100 h 302"/>
              <a:gd name="T44" fmla="*/ 15 w 300"/>
              <a:gd name="T45" fmla="*/ 109 h 302"/>
              <a:gd name="T46" fmla="*/ 15 w 300"/>
              <a:gd name="T47" fmla="*/ 118 h 302"/>
              <a:gd name="T48" fmla="*/ 19 w 300"/>
              <a:gd name="T49" fmla="*/ 117 h 302"/>
              <a:gd name="T50" fmla="*/ 22 w 300"/>
              <a:gd name="T51" fmla="*/ 118 h 302"/>
              <a:gd name="T52" fmla="*/ 30 w 300"/>
              <a:gd name="T53" fmla="*/ 120 h 302"/>
              <a:gd name="T54" fmla="*/ 33 w 300"/>
              <a:gd name="T55" fmla="*/ 123 h 302"/>
              <a:gd name="T56" fmla="*/ 37 w 300"/>
              <a:gd name="T57" fmla="*/ 130 h 302"/>
              <a:gd name="T58" fmla="*/ 38 w 300"/>
              <a:gd name="T59" fmla="*/ 136 h 302"/>
              <a:gd name="T60" fmla="*/ 38 w 300"/>
              <a:gd name="T61" fmla="*/ 141 h 302"/>
              <a:gd name="T62" fmla="*/ 41 w 300"/>
              <a:gd name="T63" fmla="*/ 141 h 302"/>
              <a:gd name="T64" fmla="*/ 52 w 300"/>
              <a:gd name="T65" fmla="*/ 138 h 302"/>
              <a:gd name="T66" fmla="*/ 59 w 300"/>
              <a:gd name="T67" fmla="*/ 134 h 302"/>
              <a:gd name="T68" fmla="*/ 62 w 300"/>
              <a:gd name="T69" fmla="*/ 130 h 302"/>
              <a:gd name="T70" fmla="*/ 65 w 300"/>
              <a:gd name="T71" fmla="*/ 122 h 302"/>
              <a:gd name="T72" fmla="*/ 65 w 300"/>
              <a:gd name="T73" fmla="*/ 117 h 302"/>
              <a:gd name="T74" fmla="*/ 63 w 300"/>
              <a:gd name="T75" fmla="*/ 106 h 302"/>
              <a:gd name="T76" fmla="*/ 58 w 300"/>
              <a:gd name="T77" fmla="*/ 97 h 302"/>
              <a:gd name="T78" fmla="*/ 54 w 300"/>
              <a:gd name="T79" fmla="*/ 94 h 302"/>
              <a:gd name="T80" fmla="*/ 44 w 300"/>
              <a:gd name="T81" fmla="*/ 90 h 302"/>
              <a:gd name="T82" fmla="*/ 38 w 300"/>
              <a:gd name="T83" fmla="*/ 90 h 302"/>
              <a:gd name="T84" fmla="*/ 30 w 300"/>
              <a:gd name="T85" fmla="*/ 91 h 302"/>
              <a:gd name="T86" fmla="*/ 21 w 300"/>
              <a:gd name="T87" fmla="*/ 97 h 302"/>
              <a:gd name="T88" fmla="*/ 81 w 300"/>
              <a:gd name="T89" fmla="*/ 113 h 302"/>
              <a:gd name="T90" fmla="*/ 132 w 300"/>
              <a:gd name="T91" fmla="*/ 62 h 302"/>
              <a:gd name="T92" fmla="*/ 137 w 300"/>
              <a:gd name="T93" fmla="*/ 54 h 302"/>
              <a:gd name="T94" fmla="*/ 139 w 300"/>
              <a:gd name="T95" fmla="*/ 43 h 302"/>
              <a:gd name="T96" fmla="*/ 139 w 300"/>
              <a:gd name="T97" fmla="*/ 37 h 302"/>
              <a:gd name="T98" fmla="*/ 135 w 300"/>
              <a:gd name="T99" fmla="*/ 28 h 302"/>
              <a:gd name="T100" fmla="*/ 132 w 300"/>
              <a:gd name="T101" fmla="*/ 24 h 302"/>
              <a:gd name="T102" fmla="*/ 123 w 300"/>
              <a:gd name="T103" fmla="*/ 18 h 302"/>
              <a:gd name="T104" fmla="*/ 113 w 300"/>
              <a:gd name="T105" fmla="*/ 15 h 302"/>
              <a:gd name="T106" fmla="*/ 107 w 300"/>
              <a:gd name="T107" fmla="*/ 16 h 302"/>
              <a:gd name="T108" fmla="*/ 97 w 300"/>
              <a:gd name="T109" fmla="*/ 21 h 302"/>
              <a:gd name="T110" fmla="*/ 41 w 300"/>
              <a:gd name="T111" fmla="*/ 74 h 302"/>
              <a:gd name="T112" fmla="*/ 49 w 300"/>
              <a:gd name="T113" fmla="*/ 75 h 302"/>
              <a:gd name="T114" fmla="*/ 63 w 300"/>
              <a:gd name="T115" fmla="*/ 82 h 302"/>
              <a:gd name="T116" fmla="*/ 69 w 300"/>
              <a:gd name="T117" fmla="*/ 86 h 302"/>
              <a:gd name="T118" fmla="*/ 77 w 300"/>
              <a:gd name="T119" fmla="*/ 99 h 302"/>
              <a:gd name="T120" fmla="*/ 81 w 300"/>
              <a:gd name="T121" fmla="*/ 113 h 30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00"/>
              <a:gd name="T184" fmla="*/ 0 h 302"/>
              <a:gd name="T185" fmla="*/ 300 w 300"/>
              <a:gd name="T186" fmla="*/ 302 h 30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00" h="302">
                <a:moveTo>
                  <a:pt x="140" y="278"/>
                </a:moveTo>
                <a:lnTo>
                  <a:pt x="140" y="278"/>
                </a:lnTo>
                <a:lnTo>
                  <a:pt x="128" y="288"/>
                </a:lnTo>
                <a:lnTo>
                  <a:pt x="114" y="296"/>
                </a:lnTo>
                <a:lnTo>
                  <a:pt x="98" y="300"/>
                </a:lnTo>
                <a:lnTo>
                  <a:pt x="82" y="302"/>
                </a:lnTo>
                <a:lnTo>
                  <a:pt x="30" y="302"/>
                </a:lnTo>
                <a:lnTo>
                  <a:pt x="18" y="300"/>
                </a:lnTo>
                <a:lnTo>
                  <a:pt x="8" y="292"/>
                </a:lnTo>
                <a:lnTo>
                  <a:pt x="2" y="284"/>
                </a:lnTo>
                <a:lnTo>
                  <a:pt x="0" y="272"/>
                </a:lnTo>
                <a:lnTo>
                  <a:pt x="0" y="218"/>
                </a:lnTo>
                <a:lnTo>
                  <a:pt x="0" y="202"/>
                </a:lnTo>
                <a:lnTo>
                  <a:pt x="6" y="188"/>
                </a:lnTo>
                <a:lnTo>
                  <a:pt x="14" y="174"/>
                </a:lnTo>
                <a:lnTo>
                  <a:pt x="24" y="160"/>
                </a:lnTo>
                <a:lnTo>
                  <a:pt x="160" y="24"/>
                </a:lnTo>
                <a:lnTo>
                  <a:pt x="172" y="14"/>
                </a:lnTo>
                <a:lnTo>
                  <a:pt x="186" y="6"/>
                </a:lnTo>
                <a:lnTo>
                  <a:pt x="202" y="2"/>
                </a:lnTo>
                <a:lnTo>
                  <a:pt x="218" y="0"/>
                </a:lnTo>
                <a:lnTo>
                  <a:pt x="234" y="2"/>
                </a:lnTo>
                <a:lnTo>
                  <a:pt x="250" y="6"/>
                </a:lnTo>
                <a:lnTo>
                  <a:pt x="264" y="14"/>
                </a:lnTo>
                <a:lnTo>
                  <a:pt x="276" y="24"/>
                </a:lnTo>
                <a:lnTo>
                  <a:pt x="288" y="38"/>
                </a:lnTo>
                <a:lnTo>
                  <a:pt x="294" y="52"/>
                </a:lnTo>
                <a:lnTo>
                  <a:pt x="300" y="66"/>
                </a:lnTo>
                <a:lnTo>
                  <a:pt x="300" y="84"/>
                </a:lnTo>
                <a:lnTo>
                  <a:pt x="300" y="100"/>
                </a:lnTo>
                <a:lnTo>
                  <a:pt x="294" y="116"/>
                </a:lnTo>
                <a:lnTo>
                  <a:pt x="288" y="130"/>
                </a:lnTo>
                <a:lnTo>
                  <a:pt x="276" y="142"/>
                </a:lnTo>
                <a:lnTo>
                  <a:pt x="140" y="278"/>
                </a:lnTo>
                <a:close/>
                <a:moveTo>
                  <a:pt x="42" y="186"/>
                </a:moveTo>
                <a:lnTo>
                  <a:pt x="42" y="186"/>
                </a:lnTo>
                <a:lnTo>
                  <a:pt x="36" y="194"/>
                </a:lnTo>
                <a:lnTo>
                  <a:pt x="32" y="202"/>
                </a:lnTo>
                <a:lnTo>
                  <a:pt x="30" y="210"/>
                </a:lnTo>
                <a:lnTo>
                  <a:pt x="30" y="218"/>
                </a:lnTo>
                <a:lnTo>
                  <a:pt x="30" y="228"/>
                </a:lnTo>
                <a:lnTo>
                  <a:pt x="38" y="226"/>
                </a:lnTo>
                <a:lnTo>
                  <a:pt x="44" y="228"/>
                </a:lnTo>
                <a:lnTo>
                  <a:pt x="52" y="230"/>
                </a:lnTo>
                <a:lnTo>
                  <a:pt x="58" y="232"/>
                </a:lnTo>
                <a:lnTo>
                  <a:pt x="64" y="238"/>
                </a:lnTo>
                <a:lnTo>
                  <a:pt x="68" y="244"/>
                </a:lnTo>
                <a:lnTo>
                  <a:pt x="72" y="250"/>
                </a:lnTo>
                <a:lnTo>
                  <a:pt x="74" y="256"/>
                </a:lnTo>
                <a:lnTo>
                  <a:pt x="74" y="264"/>
                </a:lnTo>
                <a:lnTo>
                  <a:pt x="74" y="272"/>
                </a:lnTo>
                <a:lnTo>
                  <a:pt x="82" y="272"/>
                </a:lnTo>
                <a:lnTo>
                  <a:pt x="92" y="270"/>
                </a:lnTo>
                <a:lnTo>
                  <a:pt x="100" y="268"/>
                </a:lnTo>
                <a:lnTo>
                  <a:pt x="108" y="266"/>
                </a:lnTo>
                <a:lnTo>
                  <a:pt x="116" y="260"/>
                </a:lnTo>
                <a:lnTo>
                  <a:pt x="120" y="252"/>
                </a:lnTo>
                <a:lnTo>
                  <a:pt x="124" y="244"/>
                </a:lnTo>
                <a:lnTo>
                  <a:pt x="126" y="236"/>
                </a:lnTo>
                <a:lnTo>
                  <a:pt x="128" y="226"/>
                </a:lnTo>
                <a:lnTo>
                  <a:pt x="126" y="216"/>
                </a:lnTo>
                <a:lnTo>
                  <a:pt x="124" y="206"/>
                </a:lnTo>
                <a:lnTo>
                  <a:pt x="118" y="198"/>
                </a:lnTo>
                <a:lnTo>
                  <a:pt x="112" y="190"/>
                </a:lnTo>
                <a:lnTo>
                  <a:pt x="104" y="182"/>
                </a:lnTo>
                <a:lnTo>
                  <a:pt x="94" y="178"/>
                </a:lnTo>
                <a:lnTo>
                  <a:pt x="86" y="174"/>
                </a:lnTo>
                <a:lnTo>
                  <a:pt x="74" y="174"/>
                </a:lnTo>
                <a:lnTo>
                  <a:pt x="66" y="174"/>
                </a:lnTo>
                <a:lnTo>
                  <a:pt x="58" y="176"/>
                </a:lnTo>
                <a:lnTo>
                  <a:pt x="50" y="180"/>
                </a:lnTo>
                <a:lnTo>
                  <a:pt x="42" y="186"/>
                </a:lnTo>
                <a:close/>
                <a:moveTo>
                  <a:pt x="158" y="218"/>
                </a:moveTo>
                <a:lnTo>
                  <a:pt x="256" y="120"/>
                </a:lnTo>
                <a:lnTo>
                  <a:pt x="262" y="112"/>
                </a:lnTo>
                <a:lnTo>
                  <a:pt x="266" y="104"/>
                </a:lnTo>
                <a:lnTo>
                  <a:pt x="270" y="94"/>
                </a:lnTo>
                <a:lnTo>
                  <a:pt x="270" y="84"/>
                </a:lnTo>
                <a:lnTo>
                  <a:pt x="270" y="72"/>
                </a:lnTo>
                <a:lnTo>
                  <a:pt x="266" y="64"/>
                </a:lnTo>
                <a:lnTo>
                  <a:pt x="262" y="54"/>
                </a:lnTo>
                <a:lnTo>
                  <a:pt x="256" y="46"/>
                </a:lnTo>
                <a:lnTo>
                  <a:pt x="248" y="40"/>
                </a:lnTo>
                <a:lnTo>
                  <a:pt x="238" y="34"/>
                </a:lnTo>
                <a:lnTo>
                  <a:pt x="228" y="32"/>
                </a:lnTo>
                <a:lnTo>
                  <a:pt x="218" y="30"/>
                </a:lnTo>
                <a:lnTo>
                  <a:pt x="208" y="32"/>
                </a:lnTo>
                <a:lnTo>
                  <a:pt x="198" y="34"/>
                </a:lnTo>
                <a:lnTo>
                  <a:pt x="188" y="40"/>
                </a:lnTo>
                <a:lnTo>
                  <a:pt x="180" y="46"/>
                </a:lnTo>
                <a:lnTo>
                  <a:pt x="82" y="144"/>
                </a:lnTo>
                <a:lnTo>
                  <a:pt x="96" y="146"/>
                </a:lnTo>
                <a:lnTo>
                  <a:pt x="110" y="152"/>
                </a:lnTo>
                <a:lnTo>
                  <a:pt x="122" y="158"/>
                </a:lnTo>
                <a:lnTo>
                  <a:pt x="134" y="168"/>
                </a:lnTo>
                <a:lnTo>
                  <a:pt x="142" y="180"/>
                </a:lnTo>
                <a:lnTo>
                  <a:pt x="150" y="192"/>
                </a:lnTo>
                <a:lnTo>
                  <a:pt x="154" y="204"/>
                </a:lnTo>
                <a:lnTo>
                  <a:pt x="158" y="218"/>
                </a:lnTo>
                <a:close/>
              </a:path>
            </a:pathLst>
          </a:custGeom>
          <a:gradFill rotWithShape="1">
            <a:gsLst>
              <a:gs pos="0">
                <a:srgbClr val="FF6600"/>
              </a:gs>
              <a:gs pos="100000">
                <a:srgbClr val="FF3300"/>
              </a:gs>
            </a:gsLst>
            <a:lin ang="5400000" scaled="1"/>
          </a:gradFill>
          <a:ln w="9525">
            <a:noFill/>
            <a:round/>
            <a:headEnd/>
            <a:tailEnd/>
          </a:ln>
        </p:spPr>
        <p:txBody>
          <a:bodyPr/>
          <a:lstStyle/>
          <a:p>
            <a:endParaRPr lang="zh-CN" altLang="en-US" sz="900"/>
          </a:p>
        </p:txBody>
      </p:sp>
    </p:spTree>
    <p:extLst>
      <p:ext uri="{BB962C8B-B14F-4D97-AF65-F5344CB8AC3E}">
        <p14:creationId xmlns:p14="http://schemas.microsoft.com/office/powerpoint/2010/main" val="186333961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idx="1"/>
          </p:nvPr>
        </p:nvSpPr>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Date Placeholder 3"/>
          <p:cNvSpPr>
            <a:spLocks noGrp="1" noChangeArrowheads="1"/>
          </p:cNvSpPr>
          <p:nvPr>
            <p:ph type="dt" sz="half" idx="10"/>
          </p:nvPr>
        </p:nvSpPr>
        <p:spPr>
          <a:xfrm>
            <a:off x="452438" y="6319838"/>
            <a:ext cx="1084262" cy="476250"/>
          </a:xfrm>
          <a:prstGeom prst="rect">
            <a:avLst/>
          </a:prstGeom>
          <a:ln/>
        </p:spPr>
        <p:txBody>
          <a:bodyPr/>
          <a:lstStyle>
            <a:lvl1pPr>
              <a:defRPr/>
            </a:lvl1pPr>
          </a:lstStyle>
          <a:p>
            <a:pPr>
              <a:defRPr/>
            </a:pPr>
            <a:endParaRPr lang="fr-FR" altLang="zh-CN"/>
          </a:p>
        </p:txBody>
      </p:sp>
      <p:sp>
        <p:nvSpPr>
          <p:cNvPr id="5" name="Rectangle 4"/>
          <p:cNvSpPr>
            <a:spLocks noGrp="1" noChangeArrowheads="1"/>
          </p:cNvSpPr>
          <p:nvPr>
            <p:ph type="ftr" sz="quarter" idx="11"/>
          </p:nvPr>
        </p:nvSpPr>
        <p:spPr>
          <a:ln/>
        </p:spPr>
        <p:txBody>
          <a:bodyPr/>
          <a:lstStyle>
            <a:lvl1pPr>
              <a:defRPr/>
            </a:lvl1pPr>
          </a:lstStyle>
          <a:p>
            <a:pPr>
              <a:defRPr/>
            </a:pPr>
            <a:endParaRPr lang="fr-FR" altLang="zh-CN"/>
          </a:p>
        </p:txBody>
      </p:sp>
      <p:sp>
        <p:nvSpPr>
          <p:cNvPr id="6" name="Rectangle 5"/>
          <p:cNvSpPr>
            <a:spLocks noGrp="1" noChangeArrowheads="1"/>
          </p:cNvSpPr>
          <p:nvPr>
            <p:ph type="sldNum" sz="quarter" idx="12"/>
          </p:nvPr>
        </p:nvSpPr>
        <p:spPr>
          <a:ln/>
        </p:spPr>
        <p:txBody>
          <a:bodyPr/>
          <a:lstStyle>
            <a:lvl1pPr>
              <a:defRPr/>
            </a:lvl1pPr>
          </a:lstStyle>
          <a:p>
            <a:pPr>
              <a:defRPr/>
            </a:pPr>
            <a:fld id="{F9A25ECD-5652-4F81-AE28-59B50DAD50EC}" type="slidenum">
              <a:rPr lang="zh-CN" altLang="fr-FR"/>
              <a:pPr>
                <a:defRPr/>
              </a:pPr>
              <a:t>‹#›</a:t>
            </a:fld>
            <a:endParaRPr lang="fr-FR" altLang="zh-CN"/>
          </a:p>
        </p:txBody>
      </p:sp>
    </p:spTree>
    <p:extLst>
      <p:ext uri="{BB962C8B-B14F-4D97-AF65-F5344CB8AC3E}">
        <p14:creationId xmlns:p14="http://schemas.microsoft.com/office/powerpoint/2010/main" val="438549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英文概念">
    <p:spTree>
      <p:nvGrpSpPr>
        <p:cNvPr id="1" name=""/>
        <p:cNvGrpSpPr/>
        <p:nvPr/>
      </p:nvGrpSpPr>
      <p:grpSpPr>
        <a:xfrm>
          <a:off x="0" y="0"/>
          <a:ext cx="0" cy="0"/>
          <a:chOff x="0" y="0"/>
          <a:chExt cx="0" cy="0"/>
        </a:xfrm>
      </p:grpSpPr>
      <p:sp>
        <p:nvSpPr>
          <p:cNvPr id="6" name="标题 1"/>
          <p:cNvSpPr>
            <a:spLocks noGrp="1"/>
          </p:cNvSpPr>
          <p:nvPr>
            <p:ph type="title"/>
          </p:nvPr>
        </p:nvSpPr>
        <p:spPr>
          <a:xfrm>
            <a:off x="128614" y="0"/>
            <a:ext cx="8229600" cy="785794"/>
          </a:xfrm>
          <a:prstGeom prst="rect">
            <a:avLst/>
          </a:prstGeom>
        </p:spPr>
        <p:txBody>
          <a:bodyPr anchor="ctr"/>
          <a:lstStyle>
            <a:lvl1pPr algn="l">
              <a:defRPr sz="2400" b="1" baseline="0">
                <a:solidFill>
                  <a:schemeClr val="bg1">
                    <a:lumMod val="95000"/>
                  </a:schemeClr>
                </a:solidFill>
                <a:latin typeface="Arial" pitchFamily="34" charset="0"/>
                <a:ea typeface="幼圆" pitchFamily="49" charset="-122"/>
                <a:cs typeface="Arial" pitchFamily="34" charset="0"/>
              </a:defRPr>
            </a:lvl1pPr>
          </a:lstStyle>
          <a:p>
            <a:r>
              <a:rPr lang="zh-CN" altLang="en-US" smtClean="0"/>
              <a:t>单击此处编辑母版标题样式</a:t>
            </a:r>
            <a:endParaRPr lang="zh-CN" altLang="en-US" dirty="0"/>
          </a:p>
        </p:txBody>
      </p:sp>
      <p:sp>
        <p:nvSpPr>
          <p:cNvPr id="3" name="日期占位符 2"/>
          <p:cNvSpPr>
            <a:spLocks noGrp="1"/>
          </p:cNvSpPr>
          <p:nvPr>
            <p:ph type="dt" sz="half" idx="10"/>
          </p:nvPr>
        </p:nvSpPr>
        <p:spPr>
          <a:xfrm>
            <a:off x="457200" y="6356350"/>
            <a:ext cx="2133600" cy="365125"/>
          </a:xfrm>
          <a:prstGeom prst="rect">
            <a:avLst/>
          </a:prstGeom>
        </p:spPr>
        <p:txBody>
          <a:bodyPr/>
          <a:lstStyle>
            <a:lvl1pPr>
              <a:defRPr/>
            </a:lvl1pPr>
          </a:lstStyle>
          <a:p>
            <a:pPr>
              <a:defRPr/>
            </a:pPr>
            <a:fld id="{127CA8AD-849F-42C5-8EAD-13F9C2FE3293}" type="datetime1">
              <a:rPr lang="zh-CN" altLang="en-US"/>
              <a:pPr>
                <a:defRPr/>
              </a:pPr>
              <a:t>2014/6/26</a:t>
            </a:fld>
            <a:endParaRPr lang="zh-CN" altLang="en-US"/>
          </a:p>
        </p:txBody>
      </p:sp>
      <p:sp>
        <p:nvSpPr>
          <p:cNvPr id="4" name="灯片编号占位符 4"/>
          <p:cNvSpPr>
            <a:spLocks noGrp="1"/>
          </p:cNvSpPr>
          <p:nvPr>
            <p:ph type="sldNum" sz="quarter" idx="11"/>
          </p:nvPr>
        </p:nvSpPr>
        <p:spPr>
          <a:xfrm>
            <a:off x="6553200" y="6356350"/>
            <a:ext cx="2133600" cy="365125"/>
          </a:xfrm>
        </p:spPr>
        <p:txBody>
          <a:bodyPr/>
          <a:lstStyle>
            <a:lvl1pPr>
              <a:defRPr/>
            </a:lvl1pPr>
          </a:lstStyle>
          <a:p>
            <a:pPr>
              <a:defRPr/>
            </a:pPr>
            <a:fld id="{6A2471E9-B703-42C1-86E9-970837D2C453}" type="slidenum">
              <a:rPr lang="zh-CN" altLang="en-US"/>
              <a:pPr>
                <a:defRPr/>
              </a:pPr>
              <a:t>‹#›</a:t>
            </a:fld>
            <a:endParaRPr lang="zh-CN" altLang="en-US"/>
          </a:p>
        </p:txBody>
      </p:sp>
    </p:spTree>
    <p:extLst>
      <p:ext uri="{BB962C8B-B14F-4D97-AF65-F5344CB8AC3E}">
        <p14:creationId xmlns:p14="http://schemas.microsoft.com/office/powerpoint/2010/main" val="2920091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88913"/>
            <a:ext cx="8229600" cy="1143000"/>
          </a:xfrm>
        </p:spPr>
        <p:txBody>
          <a:bodyPr/>
          <a:lstStyle/>
          <a:p>
            <a:r>
              <a:rPr lang="en-US" altLang="zh-CN" smtClean="0"/>
              <a:t>Click to edit Master title style</a:t>
            </a:r>
            <a:endParaRPr lang="zh-CN" altLang="en-US"/>
          </a:p>
        </p:txBody>
      </p:sp>
      <p:sp>
        <p:nvSpPr>
          <p:cNvPr id="3" name="Text Placeholder 2"/>
          <p:cNvSpPr>
            <a:spLocks noGrp="1"/>
          </p:cNvSpPr>
          <p:nvPr>
            <p:ph type="body" sz="half" idx="1"/>
          </p:nvPr>
        </p:nvSpPr>
        <p:spPr>
          <a:xfrm>
            <a:off x="457200" y="1600200"/>
            <a:ext cx="4038600" cy="4525963"/>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4648200" y="1600200"/>
            <a:ext cx="4038600" cy="4525963"/>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Date Placeholder 4"/>
          <p:cNvSpPr>
            <a:spLocks noGrp="1"/>
          </p:cNvSpPr>
          <p:nvPr>
            <p:ph type="dt" sz="half" idx="10"/>
          </p:nvPr>
        </p:nvSpPr>
        <p:spPr>
          <a:xfrm>
            <a:off x="452438" y="6319838"/>
            <a:ext cx="1084262" cy="476250"/>
          </a:xfrm>
          <a:prstGeom prst="rect">
            <a:avLst/>
          </a:prstGeom>
        </p:spPr>
        <p:txBody>
          <a:bodyPr/>
          <a:lstStyle>
            <a:lvl1pPr>
              <a:defRPr/>
            </a:lvl1pPr>
          </a:lstStyle>
          <a:p>
            <a:fld id="{7923CFDC-68BC-4833-850C-B5C043B12336}" type="datetime1">
              <a:rPr lang="zh-CN" altLang="en-US"/>
              <a:pPr/>
              <a:t>2014/6/26</a:t>
            </a:fld>
            <a:endParaRPr lang="fr-FR" altLang="zh-CN"/>
          </a:p>
        </p:txBody>
      </p:sp>
      <p:sp>
        <p:nvSpPr>
          <p:cNvPr id="6" name="Footer Placeholder 5"/>
          <p:cNvSpPr>
            <a:spLocks noGrp="1"/>
          </p:cNvSpPr>
          <p:nvPr>
            <p:ph type="ftr" sz="quarter" idx="11"/>
          </p:nvPr>
        </p:nvSpPr>
        <p:spPr>
          <a:xfrm>
            <a:off x="1620838" y="6319838"/>
            <a:ext cx="4559300" cy="476250"/>
          </a:xfrm>
        </p:spPr>
        <p:txBody>
          <a:bodyPr/>
          <a:lstStyle>
            <a:lvl1pPr>
              <a:defRPr/>
            </a:lvl1pPr>
          </a:lstStyle>
          <a:p>
            <a:endParaRPr lang="fr-FR" altLang="zh-CN"/>
          </a:p>
        </p:txBody>
      </p:sp>
      <p:sp>
        <p:nvSpPr>
          <p:cNvPr id="7" name="Slide Number Placeholder 6"/>
          <p:cNvSpPr>
            <a:spLocks noGrp="1"/>
          </p:cNvSpPr>
          <p:nvPr>
            <p:ph type="sldNum" sz="quarter" idx="12"/>
          </p:nvPr>
        </p:nvSpPr>
        <p:spPr>
          <a:xfrm>
            <a:off x="7537450" y="6319838"/>
            <a:ext cx="1162050" cy="476250"/>
          </a:xfrm>
        </p:spPr>
        <p:txBody>
          <a:bodyPr/>
          <a:lstStyle>
            <a:lvl1pPr>
              <a:defRPr/>
            </a:lvl1pPr>
          </a:lstStyle>
          <a:p>
            <a:fld id="{68014E7A-7E90-443C-BC7C-BCFE407E8927}" type="slidenum">
              <a:rPr lang="zh-CN" altLang="fr-FR"/>
              <a:pPr/>
              <a:t>‹#›</a:t>
            </a:fld>
            <a:endParaRPr lang="fr-FR" altLang="zh-CN"/>
          </a:p>
        </p:txBody>
      </p:sp>
    </p:spTree>
    <p:extLst>
      <p:ext uri="{BB962C8B-B14F-4D97-AF65-F5344CB8AC3E}">
        <p14:creationId xmlns:p14="http://schemas.microsoft.com/office/powerpoint/2010/main" val="918323346"/>
      </p:ext>
    </p:extLst>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xfrm>
            <a:off x="452438" y="6319838"/>
            <a:ext cx="1084262" cy="476250"/>
          </a:xfrm>
          <a:prstGeom prst="rect">
            <a:avLst/>
          </a:prstGeom>
          <a:ln/>
        </p:spPr>
        <p:txBody>
          <a:bodyPr/>
          <a:lstStyle>
            <a:lvl1pPr>
              <a:defRPr/>
            </a:lvl1pPr>
          </a:lstStyle>
          <a:p>
            <a:pPr>
              <a:defRPr/>
            </a:pPr>
            <a:fld id="{F52DC5D3-FD5F-4F22-A742-FBFFDA8F8C4E}" type="datetimeFigureOut">
              <a:rPr lang="fr-FR"/>
              <a:pPr>
                <a:defRPr/>
              </a:pPr>
              <a:t>26/06/2014</a:t>
            </a:fld>
            <a:endParaRPr lang="fr-FR"/>
          </a:p>
        </p:txBody>
      </p:sp>
      <p:sp>
        <p:nvSpPr>
          <p:cNvPr id="6" name="Rectangle 6"/>
          <p:cNvSpPr>
            <a:spLocks noGrp="1" noChangeArrowheads="1"/>
          </p:cNvSpPr>
          <p:nvPr>
            <p:ph type="ftr" sz="quarter" idx="11"/>
          </p:nvPr>
        </p:nvSpPr>
        <p:spPr>
          <a:ln/>
        </p:spPr>
        <p:txBody>
          <a:bodyPr/>
          <a:lstStyle>
            <a:lvl1pPr>
              <a:defRPr/>
            </a:lvl1pPr>
          </a:lstStyle>
          <a:p>
            <a:pPr>
              <a:defRPr/>
            </a:pPr>
            <a:endParaRPr lang="fr-FR"/>
          </a:p>
        </p:txBody>
      </p:sp>
      <p:sp>
        <p:nvSpPr>
          <p:cNvPr id="7" name="Rectangle 7"/>
          <p:cNvSpPr>
            <a:spLocks noGrp="1" noChangeArrowheads="1"/>
          </p:cNvSpPr>
          <p:nvPr>
            <p:ph type="sldNum" sz="quarter" idx="12"/>
          </p:nvPr>
        </p:nvSpPr>
        <p:spPr>
          <a:ln/>
        </p:spPr>
        <p:txBody>
          <a:bodyPr/>
          <a:lstStyle>
            <a:lvl1pPr>
              <a:defRPr/>
            </a:lvl1pPr>
          </a:lstStyle>
          <a:p>
            <a:pPr>
              <a:defRPr/>
            </a:pPr>
            <a:fld id="{F2690C89-E880-48F9-A826-B4393E58558E}" type="slidenum">
              <a:rPr lang="fr-FR"/>
              <a:pPr>
                <a:defRPr/>
              </a:pPr>
              <a:t>‹#›</a:t>
            </a:fld>
            <a:endParaRPr lang="fr-FR"/>
          </a:p>
        </p:txBody>
      </p:sp>
    </p:spTree>
    <p:extLst>
      <p:ext uri="{BB962C8B-B14F-4D97-AF65-F5344CB8AC3E}">
        <p14:creationId xmlns:p14="http://schemas.microsoft.com/office/powerpoint/2010/main" val="1641046965"/>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5496" y="116632"/>
            <a:ext cx="5905672" cy="442317"/>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179512" y="836712"/>
            <a:ext cx="8784976" cy="5289451"/>
          </a:xfrm>
          <a:prstGeom prst="rect">
            <a:avLst/>
          </a:prstGeom>
        </p:spPr>
        <p:txBody>
          <a:bodyPr vert="horz" lIns="91440" tIns="45720" rIns="91440" bIns="45720" rtlCol="0">
            <a:normAutofit/>
          </a:bodyPr>
          <a:lstStyle/>
          <a:p>
            <a:pPr lvl="0"/>
            <a:r>
              <a:rPr lang="zh-CN" altLang="en-US" dirty="0" smtClean="0"/>
              <a:t>单击此处编辑母版文本样式</a:t>
            </a:r>
          </a:p>
          <a:p>
            <a:pPr marL="742950" lvl="1" indent="-285750" algn="l" defTabSz="914400" rtl="0" eaLnBrk="1" latinLnBrk="0" hangingPunct="1">
              <a:lnSpc>
                <a:spcPct val="150000"/>
              </a:lnSpc>
              <a:spcBef>
                <a:spcPct val="20000"/>
              </a:spcBef>
            </a:pPr>
            <a:r>
              <a:rPr lang="zh-CN" altLang="en-US" dirty="0" smtClean="0"/>
              <a:t>第二级</a:t>
            </a:r>
          </a:p>
          <a:p>
            <a:pPr marL="1162050" lvl="2" indent="-247650" algn="l" defTabSz="914400" rtl="0" eaLnBrk="1" latinLnBrk="0" hangingPunct="1">
              <a:lnSpc>
                <a:spcPct val="150000"/>
              </a:lnSpc>
              <a:spcBef>
                <a:spcPct val="20000"/>
              </a:spcBef>
            </a:pPr>
            <a:r>
              <a:rPr lang="zh-CN" altLang="en-US" dirty="0" smtClean="0"/>
              <a:t>第三级</a:t>
            </a:r>
          </a:p>
          <a:p>
            <a:pPr marL="1524000" lvl="3" indent="-152400" algn="l" defTabSz="914400" rtl="0" eaLnBrk="1" latinLnBrk="0" hangingPunct="1">
              <a:lnSpc>
                <a:spcPct val="150000"/>
              </a:lnSpc>
              <a:spcBef>
                <a:spcPct val="20000"/>
              </a:spcBef>
            </a:pPr>
            <a:r>
              <a:rPr lang="zh-CN" altLang="en-US" dirty="0" smtClean="0"/>
              <a:t>第四级</a:t>
            </a:r>
          </a:p>
          <a:p>
            <a:pPr marL="2066925" lvl="4" indent="-238125" algn="l" defTabSz="914400" rtl="0" eaLnBrk="1" latinLnBrk="0" hangingPunct="1">
              <a:lnSpc>
                <a:spcPct val="150000"/>
              </a:lnSpc>
              <a:spcBef>
                <a:spcPct val="20000"/>
              </a:spcBef>
              <a:buFont typeface="Wingdings" panose="05000000000000000000" pitchFamily="2" charset="2"/>
              <a:buChar char="ü"/>
            </a:pPr>
            <a:r>
              <a:rPr lang="zh-CN" altLang="en-US" dirty="0" smtClean="0"/>
              <a:t>第五级</a:t>
            </a:r>
            <a:endParaRPr lang="zh-CN" altLang="en-US" dirty="0"/>
          </a:p>
        </p:txBody>
      </p:sp>
      <p:sp>
        <p:nvSpPr>
          <p:cNvPr id="5" name="页脚占位符 4"/>
          <p:cNvSpPr>
            <a:spLocks noGrp="1"/>
          </p:cNvSpPr>
          <p:nvPr>
            <p:ph type="ftr" sz="quarter" idx="3"/>
          </p:nvPr>
        </p:nvSpPr>
        <p:spPr>
          <a:xfrm>
            <a:off x="747936" y="6453336"/>
            <a:ext cx="5336232" cy="216024"/>
          </a:xfrm>
          <a:prstGeom prst="rect">
            <a:avLst/>
          </a:prstGeom>
        </p:spPr>
        <p:txBody>
          <a:bodyPr vert="horz" lIns="91440" tIns="45720" rIns="91440" bIns="45720" rtlCol="0" anchor="ctr"/>
          <a:lstStyle>
            <a:lvl1pPr algn="l">
              <a:defRPr sz="1050" b="1">
                <a:solidFill>
                  <a:schemeClr val="accent1"/>
                </a:solidFill>
                <a:latin typeface="Arial" panose="020B0604020202020204" pitchFamily="34" charset="0"/>
                <a:ea typeface="微软雅黑" panose="020B0503020204020204" pitchFamily="34" charset="-122"/>
                <a:cs typeface="Arial" panose="020B0604020202020204" pitchFamily="34" charset="0"/>
              </a:defRPr>
            </a:lvl1pPr>
          </a:lstStyle>
          <a:p>
            <a:r>
              <a:rPr lang="en-US" altLang="zh-CN" dirty="0" smtClean="0"/>
              <a:t>NUC – </a:t>
            </a:r>
            <a:r>
              <a:rPr lang="en-US" altLang="zh-CN" b="0" dirty="0" smtClean="0">
                <a:solidFill>
                  <a:schemeClr val="bg1">
                    <a:lumMod val="50000"/>
                  </a:schemeClr>
                </a:solidFill>
              </a:rPr>
              <a:t>North Universe Consultant</a:t>
            </a:r>
            <a:endParaRPr lang="zh-CN" altLang="en-US" b="0" dirty="0">
              <a:solidFill>
                <a:schemeClr val="bg1">
                  <a:lumMod val="50000"/>
                </a:schemeClr>
              </a:solidFill>
            </a:endParaRPr>
          </a:p>
        </p:txBody>
      </p:sp>
      <p:sp>
        <p:nvSpPr>
          <p:cNvPr id="6" name="灯片编号占位符 5"/>
          <p:cNvSpPr>
            <a:spLocks noGrp="1"/>
          </p:cNvSpPr>
          <p:nvPr>
            <p:ph type="sldNum" sz="quarter" idx="4"/>
          </p:nvPr>
        </p:nvSpPr>
        <p:spPr>
          <a:xfrm>
            <a:off x="8244408" y="6617244"/>
            <a:ext cx="864096" cy="196132"/>
          </a:xfrm>
          <a:prstGeom prst="rect">
            <a:avLst/>
          </a:prstGeom>
        </p:spPr>
        <p:txBody>
          <a:bodyPr vert="horz" lIns="91440" tIns="45720" rIns="91440" bIns="45720" rtlCol="0" anchor="ctr"/>
          <a:lstStyle>
            <a:lvl1pPr algn="r">
              <a:defRPr sz="1050" b="1" baseline="0">
                <a:solidFill>
                  <a:schemeClr val="accent3">
                    <a:lumMod val="50000"/>
                  </a:schemeClr>
                </a:solidFill>
                <a:latin typeface="Arial" panose="020B0604020202020204" pitchFamily="34" charset="0"/>
                <a:ea typeface="黑体" panose="02010609060101010101" pitchFamily="49" charset="-122"/>
                <a:cs typeface="Arial" panose="020B0604020202020204" pitchFamily="34" charset="0"/>
              </a:defRPr>
            </a:lvl1pPr>
          </a:lstStyle>
          <a:p>
            <a:fld id="{23A626D3-6A21-4315-901D-5760DC1B9F9F}" type="slidenum">
              <a:rPr lang="zh-CN" altLang="en-US" smtClean="0"/>
              <a:pPr/>
              <a:t>‹#›</a:t>
            </a:fld>
            <a:endParaRPr lang="zh-CN" altLang="en-US"/>
          </a:p>
        </p:txBody>
      </p:sp>
      <p:sp>
        <p:nvSpPr>
          <p:cNvPr id="4" name="矩形 3"/>
          <p:cNvSpPr/>
          <p:nvPr userDrawn="1"/>
        </p:nvSpPr>
        <p:spPr>
          <a:xfrm>
            <a:off x="2051720" y="0"/>
            <a:ext cx="4104456" cy="1303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smtClean="0">
              <a:latin typeface="微软雅黑" panose="020B0503020204020204" pitchFamily="34" charset="-122"/>
              <a:ea typeface="微软雅黑" panose="020B0503020204020204" pitchFamily="34" charset="-122"/>
            </a:endParaRPr>
          </a:p>
        </p:txBody>
      </p:sp>
      <p:cxnSp>
        <p:nvCxnSpPr>
          <p:cNvPr id="16" name="直接连接符 15"/>
          <p:cNvCxnSpPr/>
          <p:nvPr userDrawn="1"/>
        </p:nvCxnSpPr>
        <p:spPr>
          <a:xfrm>
            <a:off x="0" y="54868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956376" y="130324"/>
            <a:ext cx="1107702" cy="342925"/>
          </a:xfrm>
          <a:prstGeom prst="rect">
            <a:avLst/>
          </a:prstGeom>
        </p:spPr>
      </p:pic>
      <p:cxnSp>
        <p:nvCxnSpPr>
          <p:cNvPr id="18" name="直接连接符 17"/>
          <p:cNvCxnSpPr/>
          <p:nvPr userDrawn="1"/>
        </p:nvCxnSpPr>
        <p:spPr>
          <a:xfrm>
            <a:off x="0" y="6453336"/>
            <a:ext cx="9144000"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7" r:id="rId4"/>
    <p:sldLayoutId id="2147483659" r:id="rId5"/>
    <p:sldLayoutId id="2147483658" r:id="rId6"/>
    <p:sldLayoutId id="2147483654" r:id="rId7"/>
    <p:sldLayoutId id="2147483655" r:id="rId8"/>
    <p:sldLayoutId id="2147483656" r:id="rId9"/>
    <p:sldLayoutId id="2147483660" r:id="rId10"/>
    <p:sldLayoutId id="2147483661" r:id="rId11"/>
    <p:sldLayoutId id="2147483662" r:id="rId12"/>
    <p:sldLayoutId id="2147483663" r:id="rId13"/>
    <p:sldLayoutId id="2147483664" r:id="rId14"/>
  </p:sldLayoutIdLst>
  <p:timing>
    <p:tnLst>
      <p:par>
        <p:cTn id="1" dur="indefinite" restart="never" nodeType="tmRoot"/>
      </p:par>
    </p:tnLst>
  </p:timing>
  <p:hf hdr="0" dt="0"/>
  <p:txStyles>
    <p:titleStyle>
      <a:lvl1pPr algn="l" defTabSz="914400" rtl="0" eaLnBrk="1" latinLnBrk="0" hangingPunct="1">
        <a:spcBef>
          <a:spcPct val="0"/>
        </a:spcBef>
        <a:buNone/>
        <a:defRPr sz="1800" b="1" kern="1200" baseline="0">
          <a:solidFill>
            <a:schemeClr val="tx1">
              <a:lumMod val="95000"/>
              <a:lumOff val="5000"/>
            </a:schemeClr>
          </a:solidFill>
          <a:latin typeface="Arial" panose="020B0604020202020204" pitchFamily="34" charset="0"/>
          <a:ea typeface="黑体" panose="02010609060101010101" pitchFamily="49" charset="-122"/>
          <a:cs typeface="+mj-cs"/>
        </a:defRPr>
      </a:lvl1pPr>
    </p:titleStyle>
    <p:bodyStyle>
      <a:lvl1pPr marL="342900" indent="-342900" algn="l" defTabSz="914400" rtl="0" eaLnBrk="1" latinLnBrk="0" hangingPunct="1">
        <a:lnSpc>
          <a:spcPct val="150000"/>
        </a:lnSpc>
        <a:spcBef>
          <a:spcPct val="20000"/>
        </a:spcBef>
        <a:buClr>
          <a:schemeClr val="accent1">
            <a:lumMod val="75000"/>
          </a:schemeClr>
        </a:buClr>
        <a:buFont typeface="黑体" panose="02010609060101010101" pitchFamily="49" charset="-122"/>
        <a:buChar char="→"/>
        <a:defRPr sz="2400" kern="1200">
          <a:solidFill>
            <a:schemeClr val="accent1">
              <a:lumMod val="75000"/>
            </a:schemeClr>
          </a:solidFill>
          <a:latin typeface="黑体" panose="02010609060101010101" pitchFamily="49" charset="-122"/>
          <a:ea typeface="黑体" panose="02010609060101010101" pitchFamily="49" charset="-122"/>
          <a:cs typeface="+mn-cs"/>
        </a:defRPr>
      </a:lvl1pPr>
      <a:lvl2pPr marL="914400" indent="-457200" algn="l" defTabSz="914400" rtl="0" eaLnBrk="1" latinLnBrk="0" hangingPunct="1">
        <a:lnSpc>
          <a:spcPct val="150000"/>
        </a:lnSpc>
        <a:spcBef>
          <a:spcPct val="20000"/>
        </a:spcBef>
        <a:buFont typeface="+mj-lt"/>
        <a:buAutoNum type="arabicPeriod"/>
        <a:defRPr lang="zh-CN" altLang="en-US" sz="2000" kern="1200" dirty="0" smtClean="0">
          <a:solidFill>
            <a:schemeClr val="tx1"/>
          </a:solidFill>
          <a:latin typeface="黑体" panose="02010609060101010101" pitchFamily="49" charset="-122"/>
          <a:ea typeface="黑体" panose="02010609060101010101" pitchFamily="49" charset="-122"/>
          <a:cs typeface="+mn-cs"/>
        </a:defRPr>
      </a:lvl2pPr>
      <a:lvl3pPr marL="1371600" indent="-457200" algn="l" defTabSz="914400" rtl="0" eaLnBrk="1" latinLnBrk="0" hangingPunct="1">
        <a:lnSpc>
          <a:spcPct val="150000"/>
        </a:lnSpc>
        <a:spcBef>
          <a:spcPct val="20000"/>
        </a:spcBef>
        <a:buFont typeface="+mj-lt"/>
        <a:buAutoNum type="alphaLcPeriod"/>
        <a:defRPr lang="zh-CN" altLang="en-US" sz="2000" kern="1200" dirty="0" smtClean="0">
          <a:solidFill>
            <a:schemeClr val="tx1"/>
          </a:solidFill>
          <a:latin typeface="黑体" panose="02010609060101010101" pitchFamily="49" charset="-122"/>
          <a:ea typeface="黑体" panose="02010609060101010101" pitchFamily="49" charset="-122"/>
          <a:cs typeface="+mn-cs"/>
        </a:defRPr>
      </a:lvl3pPr>
      <a:lvl4pPr marL="1657350" indent="-285750" algn="l" defTabSz="914400" rtl="0" eaLnBrk="1" latinLnBrk="0" hangingPunct="1">
        <a:lnSpc>
          <a:spcPct val="150000"/>
        </a:lnSpc>
        <a:spcBef>
          <a:spcPct val="20000"/>
        </a:spcBef>
        <a:buFont typeface="Arial" pitchFamily="34" charset="0"/>
        <a:buChar char="•"/>
        <a:defRPr lang="zh-CN" altLang="en-US" sz="1600" kern="1200" dirty="0" smtClean="0">
          <a:solidFill>
            <a:schemeClr val="tx1"/>
          </a:solidFill>
          <a:latin typeface="黑体" panose="02010609060101010101" pitchFamily="49" charset="-122"/>
          <a:ea typeface="黑体" panose="02010609060101010101" pitchFamily="49" charset="-122"/>
          <a:cs typeface="+mn-cs"/>
        </a:defRPr>
      </a:lvl4pPr>
      <a:lvl5pPr marL="2057400" indent="-228600" algn="l" defTabSz="914400" rtl="0" eaLnBrk="1" latinLnBrk="0" hangingPunct="1">
        <a:lnSpc>
          <a:spcPct val="150000"/>
        </a:lnSpc>
        <a:spcBef>
          <a:spcPct val="20000"/>
        </a:spcBef>
        <a:buFont typeface="Arial" pitchFamily="34" charset="0"/>
        <a:buChar char="»"/>
        <a:defRPr lang="zh-CN" altLang="en-US" sz="1050" kern="1200" dirty="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wmf"/><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9.jpe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ctrTitle"/>
          </p:nvPr>
        </p:nvSpPr>
        <p:spPr/>
        <p:txBody>
          <a:bodyPr/>
          <a:lstStyle/>
          <a:p>
            <a:pPr algn="ctr"/>
            <a:r>
              <a:rPr lang="zh-CN" altLang="en-US" dirty="0" smtClean="0"/>
              <a:t>世界</a:t>
            </a:r>
            <a:r>
              <a:rPr lang="en-US" altLang="zh-CN" dirty="0" smtClean="0"/>
              <a:t>500</a:t>
            </a:r>
            <a:r>
              <a:rPr lang="zh-CN" altLang="en-US" dirty="0" smtClean="0"/>
              <a:t>强服务台建设案例分析</a:t>
            </a:r>
            <a:endParaRPr lang="zh-CN" altLang="en-US" dirty="0"/>
          </a:p>
        </p:txBody>
      </p:sp>
      <p:sp>
        <p:nvSpPr>
          <p:cNvPr id="7" name="副标题 6"/>
          <p:cNvSpPr>
            <a:spLocks noGrp="1"/>
          </p:cNvSpPr>
          <p:nvPr>
            <p:ph type="subTitle" idx="1"/>
          </p:nvPr>
        </p:nvSpPr>
        <p:spPr/>
        <p:txBody>
          <a:bodyPr>
            <a:normAutofit fontScale="92500" lnSpcReduction="20000"/>
          </a:bodyPr>
          <a:lstStyle/>
          <a:p>
            <a:r>
              <a:rPr lang="zh-CN" altLang="en-US" dirty="0"/>
              <a:t>讲师</a:t>
            </a:r>
            <a:r>
              <a:rPr lang="zh-CN" altLang="en-US" dirty="0" smtClean="0"/>
              <a:t>：戚依军</a:t>
            </a:r>
            <a:r>
              <a:rPr lang="en-US" altLang="zh-CN" dirty="0" smtClean="0"/>
              <a:t>/ Raymond Qi</a:t>
            </a:r>
            <a:endParaRPr lang="zh-CN" altLang="en-US" dirty="0"/>
          </a:p>
        </p:txBody>
      </p:sp>
    </p:spTree>
    <p:extLst>
      <p:ext uri="{BB962C8B-B14F-4D97-AF65-F5344CB8AC3E}">
        <p14:creationId xmlns:p14="http://schemas.microsoft.com/office/powerpoint/2010/main" val="37815674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692696"/>
            <a:ext cx="5905672" cy="442317"/>
          </a:xfrm>
        </p:spPr>
        <p:txBody>
          <a:bodyPr>
            <a:normAutofit/>
          </a:bodyPr>
          <a:lstStyle/>
          <a:p>
            <a:r>
              <a:rPr lang="en-US" altLang="zh-CN" sz="2000" dirty="0">
                <a:ea typeface="宋体" charset="-122"/>
              </a:rPr>
              <a:t>Agenda</a:t>
            </a:r>
            <a:endParaRPr lang="zh-CN" altLang="en-US" sz="2000" dirty="0"/>
          </a:p>
        </p:txBody>
      </p:sp>
      <p:sp>
        <p:nvSpPr>
          <p:cNvPr id="3" name="灯片编号占位符 2"/>
          <p:cNvSpPr>
            <a:spLocks noGrp="1"/>
          </p:cNvSpPr>
          <p:nvPr>
            <p:ph type="sldNum" sz="quarter" idx="12"/>
          </p:nvPr>
        </p:nvSpPr>
        <p:spPr/>
        <p:txBody>
          <a:bodyPr/>
          <a:lstStyle/>
          <a:p>
            <a:fld id="{23A626D3-6A21-4315-901D-5760DC1B9F9F}" type="slidenum">
              <a:rPr lang="zh-CN" altLang="en-US" smtClean="0"/>
              <a:pPr/>
              <a:t>2</a:t>
            </a:fld>
            <a:endParaRPr lang="zh-CN" altLang="en-US"/>
          </a:p>
        </p:txBody>
      </p:sp>
      <p:sp>
        <p:nvSpPr>
          <p:cNvPr id="5" name="内容占位符 4"/>
          <p:cNvSpPr>
            <a:spLocks noGrp="1"/>
          </p:cNvSpPr>
          <p:nvPr>
            <p:ph sz="quarter" idx="13"/>
          </p:nvPr>
        </p:nvSpPr>
        <p:spPr>
          <a:xfrm>
            <a:off x="179512" y="1628800"/>
            <a:ext cx="8784976" cy="4680520"/>
          </a:xfrm>
        </p:spPr>
        <p:txBody>
          <a:bodyPr>
            <a:normAutofit/>
          </a:bodyPr>
          <a:lstStyle/>
          <a:p>
            <a:r>
              <a:rPr lang="zh-CN" altLang="en-US" sz="2800" dirty="0" smtClean="0"/>
              <a:t>服务台建设的挑战和问题</a:t>
            </a:r>
            <a:endParaRPr lang="en-US" altLang="zh-CN" sz="2800" dirty="0" smtClean="0"/>
          </a:p>
          <a:p>
            <a:r>
              <a:rPr lang="zh-CN" altLang="en-US" sz="2800" dirty="0" smtClean="0"/>
              <a:t>案例分析</a:t>
            </a:r>
            <a:endParaRPr lang="en-US" altLang="zh-CN" sz="2800" dirty="0" smtClean="0"/>
          </a:p>
          <a:p>
            <a:pPr lvl="1"/>
            <a:r>
              <a:rPr lang="zh-CN" altLang="en-US" sz="2000" dirty="0" smtClean="0"/>
              <a:t>如何把你的集中式服务台变得更“虚拟”</a:t>
            </a:r>
            <a:endParaRPr lang="en-US" altLang="zh-CN" sz="2000" dirty="0" smtClean="0"/>
          </a:p>
          <a:p>
            <a:r>
              <a:rPr lang="zh-CN" altLang="en-US" sz="2800" dirty="0" smtClean="0"/>
              <a:t>如何实现“</a:t>
            </a:r>
            <a:r>
              <a:rPr lang="en-US" altLang="zh-CN" sz="2800" dirty="0" smtClean="0"/>
              <a:t>follow the sun” ?</a:t>
            </a:r>
            <a:endParaRPr lang="zh-CN" altLang="en-US" sz="2800" dirty="0"/>
          </a:p>
        </p:txBody>
      </p:sp>
      <p:sp>
        <p:nvSpPr>
          <p:cNvPr id="4" name="页脚占位符 3"/>
          <p:cNvSpPr>
            <a:spLocks noGrp="1"/>
          </p:cNvSpPr>
          <p:nvPr>
            <p:ph type="ftr" sz="quarter" idx="3"/>
          </p:nvPr>
        </p:nvSpPr>
        <p:spPr/>
        <p:txBody>
          <a:bodyPr/>
          <a:lstStyle/>
          <a:p>
            <a:r>
              <a:rPr lang="en-US" altLang="zh-CN" smtClean="0"/>
              <a:t>NUC – </a:t>
            </a:r>
            <a:r>
              <a:rPr lang="en-US" altLang="zh-CN" b="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2540507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033" y="692696"/>
            <a:ext cx="5905672" cy="442317"/>
          </a:xfrm>
        </p:spPr>
        <p:txBody>
          <a:bodyPr>
            <a:noAutofit/>
          </a:bodyPr>
          <a:lstStyle/>
          <a:p>
            <a:r>
              <a:rPr lang="zh-CN" altLang="en-US" sz="2000" dirty="0"/>
              <a:t>服务台建设的</a:t>
            </a:r>
            <a:r>
              <a:rPr lang="zh-CN" altLang="en-US" sz="2000" dirty="0" smtClean="0"/>
              <a:t>挑战和问题</a:t>
            </a:r>
            <a:endParaRPr lang="zh-CN" altLang="en-US" sz="2000" dirty="0"/>
          </a:p>
        </p:txBody>
      </p:sp>
      <p:sp>
        <p:nvSpPr>
          <p:cNvPr id="3" name="灯片编号占位符 2"/>
          <p:cNvSpPr>
            <a:spLocks noGrp="1"/>
          </p:cNvSpPr>
          <p:nvPr>
            <p:ph type="sldNum" sz="quarter" idx="12"/>
          </p:nvPr>
        </p:nvSpPr>
        <p:spPr/>
        <p:txBody>
          <a:bodyPr/>
          <a:lstStyle/>
          <a:p>
            <a:fld id="{23A626D3-6A21-4315-901D-5760DC1B9F9F}" type="slidenum">
              <a:rPr lang="zh-CN" altLang="en-US" smtClean="0"/>
              <a:pPr/>
              <a:t>3</a:t>
            </a:fld>
            <a:endParaRPr lang="zh-CN" altLang="en-US"/>
          </a:p>
        </p:txBody>
      </p:sp>
      <p:sp>
        <p:nvSpPr>
          <p:cNvPr id="4" name="内容占位符 3"/>
          <p:cNvSpPr>
            <a:spLocks noGrp="1"/>
          </p:cNvSpPr>
          <p:nvPr>
            <p:ph sz="quarter" idx="13"/>
          </p:nvPr>
        </p:nvSpPr>
        <p:spPr>
          <a:xfrm>
            <a:off x="107504" y="1340768"/>
            <a:ext cx="8784976" cy="4752528"/>
          </a:xfrm>
        </p:spPr>
        <p:txBody>
          <a:bodyPr>
            <a:normAutofit/>
          </a:bodyPr>
          <a:lstStyle/>
          <a:p>
            <a:r>
              <a:rPr lang="zh-CN" altLang="en-US" sz="2400" dirty="0" smtClean="0">
                <a:solidFill>
                  <a:schemeClr val="tx1"/>
                </a:solidFill>
              </a:rPr>
              <a:t>人</a:t>
            </a:r>
            <a:endParaRPr lang="en-US" altLang="zh-CN" sz="2400" dirty="0" smtClean="0">
              <a:solidFill>
                <a:schemeClr val="tx1"/>
              </a:solidFill>
            </a:endParaRPr>
          </a:p>
          <a:p>
            <a:pPr lvl="1"/>
            <a:r>
              <a:rPr lang="zh-CN" altLang="en-US" sz="1800" dirty="0" smtClean="0">
                <a:solidFill>
                  <a:schemeClr val="tx1"/>
                </a:solidFill>
              </a:rPr>
              <a:t>服务意识</a:t>
            </a:r>
            <a:endParaRPr lang="en-US" altLang="zh-CN" sz="1800" dirty="0" smtClean="0">
              <a:solidFill>
                <a:schemeClr val="tx1"/>
              </a:solidFill>
            </a:endParaRPr>
          </a:p>
          <a:p>
            <a:pPr lvl="1"/>
            <a:r>
              <a:rPr lang="zh-CN" altLang="en-US" sz="1800" dirty="0" smtClean="0">
                <a:solidFill>
                  <a:schemeClr val="tx1"/>
                </a:solidFill>
              </a:rPr>
              <a:t>沟通能力，电话沟通技能</a:t>
            </a:r>
            <a:endParaRPr lang="en-US" altLang="zh-CN" sz="1800" dirty="0" smtClean="0">
              <a:solidFill>
                <a:schemeClr val="tx1"/>
              </a:solidFill>
            </a:endParaRPr>
          </a:p>
          <a:p>
            <a:pPr lvl="1"/>
            <a:r>
              <a:rPr lang="zh-CN" altLang="en-US" sz="1800" dirty="0" smtClean="0">
                <a:solidFill>
                  <a:schemeClr val="tx1"/>
                </a:solidFill>
              </a:rPr>
              <a:t>基本技能</a:t>
            </a:r>
            <a:endParaRPr lang="en-US" altLang="zh-CN" sz="1800" dirty="0" smtClean="0">
              <a:solidFill>
                <a:schemeClr val="tx1"/>
              </a:solidFill>
            </a:endParaRPr>
          </a:p>
          <a:p>
            <a:pPr lvl="1"/>
            <a:r>
              <a:rPr lang="zh-CN" altLang="en-US" sz="1800" dirty="0" smtClean="0">
                <a:solidFill>
                  <a:schemeClr val="tx1"/>
                </a:solidFill>
              </a:rPr>
              <a:t>忙、闲时间控制问题</a:t>
            </a:r>
            <a:endParaRPr lang="en-US" altLang="zh-CN" sz="1800" dirty="0" smtClean="0">
              <a:solidFill>
                <a:schemeClr val="tx1"/>
              </a:solidFill>
            </a:endParaRPr>
          </a:p>
          <a:p>
            <a:pPr lvl="1"/>
            <a:r>
              <a:rPr lang="zh-CN" altLang="en-US" sz="1800" dirty="0" smtClean="0">
                <a:solidFill>
                  <a:schemeClr val="tx1"/>
                </a:solidFill>
              </a:rPr>
              <a:t>各类假期导致的服务台人员临时性短缺问题</a:t>
            </a:r>
            <a:endParaRPr lang="en-US" altLang="zh-CN" sz="1800" dirty="0" smtClean="0">
              <a:solidFill>
                <a:schemeClr val="tx1"/>
              </a:solidFill>
            </a:endParaRPr>
          </a:p>
          <a:p>
            <a:pPr lvl="1"/>
            <a:r>
              <a:rPr lang="zh-CN" altLang="en-US" sz="1800" dirty="0" smtClean="0">
                <a:solidFill>
                  <a:schemeClr val="tx1"/>
                </a:solidFill>
              </a:rPr>
              <a:t>轮班问题</a:t>
            </a:r>
            <a:endParaRPr lang="en-US" altLang="zh-CN" sz="1800" dirty="0" smtClean="0">
              <a:solidFill>
                <a:schemeClr val="tx1"/>
              </a:solidFill>
            </a:endParaRPr>
          </a:p>
          <a:p>
            <a:pPr lvl="1"/>
            <a:r>
              <a:rPr lang="zh-CN" altLang="en-US" sz="1800" dirty="0">
                <a:solidFill>
                  <a:schemeClr val="tx1"/>
                </a:solidFill>
              </a:rPr>
              <a:t>语言</a:t>
            </a:r>
            <a:endParaRPr lang="en-US" altLang="zh-CN" sz="1800" dirty="0" smtClean="0">
              <a:solidFill>
                <a:schemeClr val="tx1"/>
              </a:solidFill>
            </a:endParaRPr>
          </a:p>
          <a:p>
            <a:pPr lvl="1"/>
            <a:r>
              <a:rPr lang="en-US" altLang="zh-CN" sz="1800" dirty="0" smtClean="0">
                <a:solidFill>
                  <a:schemeClr val="tx1"/>
                </a:solidFill>
              </a:rPr>
              <a:t>……</a:t>
            </a:r>
          </a:p>
          <a:p>
            <a:pPr lvl="1"/>
            <a:endParaRPr lang="en-US" altLang="zh-CN" sz="1800" dirty="0" smtClean="0">
              <a:solidFill>
                <a:schemeClr val="tx1"/>
              </a:solidFill>
            </a:endParaRPr>
          </a:p>
          <a:p>
            <a:pPr marL="0" indent="0">
              <a:buNone/>
            </a:pPr>
            <a:endParaRPr lang="en-US" altLang="zh-CN" sz="2400" dirty="0" smtClean="0">
              <a:solidFill>
                <a:schemeClr val="tx1"/>
              </a:solidFill>
            </a:endParaRPr>
          </a:p>
          <a:p>
            <a:pPr marL="0" indent="0">
              <a:buNone/>
            </a:pPr>
            <a:endParaRPr lang="zh-CN" altLang="en-US" sz="2400" dirty="0">
              <a:solidFill>
                <a:schemeClr val="tx1"/>
              </a:solidFill>
            </a:endParaRPr>
          </a:p>
        </p:txBody>
      </p:sp>
      <p:sp>
        <p:nvSpPr>
          <p:cNvPr id="5" name="页脚占位符 4"/>
          <p:cNvSpPr>
            <a:spLocks noGrp="1"/>
          </p:cNvSpPr>
          <p:nvPr>
            <p:ph type="ftr" sz="quarter" idx="3"/>
          </p:nvPr>
        </p:nvSpPr>
        <p:spPr/>
        <p:txBody>
          <a:bodyPr/>
          <a:lstStyle/>
          <a:p>
            <a:r>
              <a:rPr lang="en-US" altLang="zh-CN" smtClean="0"/>
              <a:t>NUC – </a:t>
            </a:r>
            <a:r>
              <a:rPr lang="en-US" altLang="zh-CN" b="0" smtClean="0">
                <a:solidFill>
                  <a:schemeClr val="bg1">
                    <a:lumMod val="50000"/>
                  </a:schemeClr>
                </a:solidFill>
              </a:rPr>
              <a:t>North Universe Consultant</a:t>
            </a:r>
            <a:endParaRPr lang="zh-CN" altLang="en-US" b="0" dirty="0">
              <a:solidFill>
                <a:schemeClr val="bg1">
                  <a:lumMod val="50000"/>
                </a:schemeClr>
              </a:solidFill>
            </a:endParaRPr>
          </a:p>
        </p:txBody>
      </p:sp>
      <p:pic>
        <p:nvPicPr>
          <p:cNvPr id="6" name="Picture 21" descr="helpde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052736"/>
            <a:ext cx="2232248" cy="156257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2" descr="MPj0428592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59" y="4609357"/>
            <a:ext cx="2259445" cy="1483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3" descr="img14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2780928"/>
            <a:ext cx="2259445" cy="1698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58098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23A626D3-6A21-4315-901D-5760DC1B9F9F}" type="slidenum">
              <a:rPr lang="zh-CN" altLang="en-US" smtClean="0"/>
              <a:pPr/>
              <a:t>4</a:t>
            </a:fld>
            <a:endParaRPr lang="zh-CN" altLang="en-US"/>
          </a:p>
        </p:txBody>
      </p:sp>
      <p:sp>
        <p:nvSpPr>
          <p:cNvPr id="4" name="内容占位符 3"/>
          <p:cNvSpPr>
            <a:spLocks noGrp="1"/>
          </p:cNvSpPr>
          <p:nvPr>
            <p:ph sz="quarter" idx="13"/>
          </p:nvPr>
        </p:nvSpPr>
        <p:spPr>
          <a:xfrm>
            <a:off x="4192" y="1268760"/>
            <a:ext cx="8960296" cy="4896544"/>
          </a:xfrm>
        </p:spPr>
        <p:txBody>
          <a:bodyPr>
            <a:normAutofit lnSpcReduction="10000"/>
          </a:bodyPr>
          <a:lstStyle/>
          <a:p>
            <a:r>
              <a:rPr lang="zh-CN" altLang="en-US" sz="2400" dirty="0" smtClean="0">
                <a:solidFill>
                  <a:schemeClr val="tx1"/>
                </a:solidFill>
              </a:rPr>
              <a:t>选型</a:t>
            </a:r>
            <a:endParaRPr lang="en-US" altLang="zh-CN" sz="2400" dirty="0" smtClean="0">
              <a:solidFill>
                <a:schemeClr val="tx1"/>
              </a:solidFill>
            </a:endParaRPr>
          </a:p>
          <a:p>
            <a:pPr lvl="1"/>
            <a:r>
              <a:rPr lang="zh-CN" altLang="en-US" sz="1800" dirty="0" smtClean="0">
                <a:solidFill>
                  <a:schemeClr val="tx1"/>
                </a:solidFill>
              </a:rPr>
              <a:t>集中式</a:t>
            </a:r>
            <a:endParaRPr lang="en-US" altLang="zh-CN" sz="1800" dirty="0" smtClean="0">
              <a:solidFill>
                <a:schemeClr val="tx1"/>
              </a:solidFill>
            </a:endParaRPr>
          </a:p>
          <a:p>
            <a:pPr lvl="1"/>
            <a:r>
              <a:rPr lang="zh-CN" altLang="en-US" sz="1800" dirty="0" smtClean="0">
                <a:solidFill>
                  <a:schemeClr val="tx1"/>
                </a:solidFill>
              </a:rPr>
              <a:t>分布式</a:t>
            </a:r>
            <a:endParaRPr lang="en-US" altLang="zh-CN" sz="1800" dirty="0" smtClean="0">
              <a:solidFill>
                <a:schemeClr val="tx1"/>
              </a:solidFill>
            </a:endParaRPr>
          </a:p>
          <a:p>
            <a:pPr lvl="1"/>
            <a:r>
              <a:rPr lang="zh-CN" altLang="en-US" sz="1800" dirty="0" smtClean="0">
                <a:solidFill>
                  <a:schemeClr val="tx1"/>
                </a:solidFill>
              </a:rPr>
              <a:t>未来能否支持“</a:t>
            </a:r>
            <a:r>
              <a:rPr lang="en-US" altLang="zh-CN" sz="1800" dirty="0" smtClean="0">
                <a:solidFill>
                  <a:schemeClr val="tx1"/>
                </a:solidFill>
              </a:rPr>
              <a:t>follow the Sun”?</a:t>
            </a:r>
          </a:p>
          <a:p>
            <a:pPr lvl="1"/>
            <a:r>
              <a:rPr lang="zh-CN" altLang="en-US" sz="1800" dirty="0" smtClean="0">
                <a:solidFill>
                  <a:schemeClr val="tx1"/>
                </a:solidFill>
              </a:rPr>
              <a:t>传统的</a:t>
            </a:r>
            <a:r>
              <a:rPr lang="en-US" altLang="zh-CN" sz="1800" dirty="0" smtClean="0">
                <a:solidFill>
                  <a:schemeClr val="tx1"/>
                </a:solidFill>
              </a:rPr>
              <a:t>PBX </a:t>
            </a:r>
            <a:r>
              <a:rPr lang="zh-CN" altLang="en-US" sz="1800" dirty="0" smtClean="0">
                <a:solidFill>
                  <a:schemeClr val="tx1"/>
                </a:solidFill>
              </a:rPr>
              <a:t>还是 基于</a:t>
            </a:r>
            <a:r>
              <a:rPr lang="en-US" altLang="zh-CN" sz="1800" dirty="0" smtClean="0">
                <a:solidFill>
                  <a:schemeClr val="tx1"/>
                </a:solidFill>
              </a:rPr>
              <a:t>IP</a:t>
            </a:r>
            <a:r>
              <a:rPr lang="en-US" altLang="zh-CN" sz="1800" dirty="0">
                <a:solidFill>
                  <a:schemeClr val="tx1"/>
                </a:solidFill>
              </a:rPr>
              <a:t>T</a:t>
            </a:r>
            <a:r>
              <a:rPr lang="zh-CN" altLang="en-US" sz="1800" dirty="0" smtClean="0">
                <a:solidFill>
                  <a:schemeClr val="tx1"/>
                </a:solidFill>
              </a:rPr>
              <a:t>的</a:t>
            </a:r>
            <a:r>
              <a:rPr lang="en-US" altLang="zh-CN" sz="1800" dirty="0" smtClean="0">
                <a:solidFill>
                  <a:schemeClr val="tx1"/>
                </a:solidFill>
              </a:rPr>
              <a:t>PBX</a:t>
            </a:r>
            <a:r>
              <a:rPr lang="zh-CN" altLang="en-US" sz="1800" dirty="0" smtClean="0">
                <a:solidFill>
                  <a:schemeClr val="tx1"/>
                </a:solidFill>
              </a:rPr>
              <a:t>？</a:t>
            </a:r>
            <a:endParaRPr lang="en-US" altLang="zh-CN" sz="1800" dirty="0" smtClean="0">
              <a:solidFill>
                <a:schemeClr val="tx1"/>
              </a:solidFill>
            </a:endParaRPr>
          </a:p>
          <a:p>
            <a:pPr lvl="1"/>
            <a:r>
              <a:rPr lang="en-US" altLang="zh-CN" sz="1800" dirty="0" smtClean="0">
                <a:solidFill>
                  <a:schemeClr val="tx1"/>
                </a:solidFill>
              </a:rPr>
              <a:t>ITSM ……</a:t>
            </a:r>
          </a:p>
          <a:p>
            <a:r>
              <a:rPr lang="zh-CN" altLang="en-US" sz="2200" dirty="0" smtClean="0">
                <a:solidFill>
                  <a:schemeClr val="tx1"/>
                </a:solidFill>
              </a:rPr>
              <a:t>选址</a:t>
            </a:r>
            <a:endParaRPr lang="en-US" altLang="zh-CN" sz="2200" dirty="0" smtClean="0">
              <a:solidFill>
                <a:schemeClr val="tx1"/>
              </a:solidFill>
            </a:endParaRPr>
          </a:p>
          <a:p>
            <a:pPr lvl="1"/>
            <a:r>
              <a:rPr lang="zh-CN" altLang="en-US" sz="1800" dirty="0" smtClean="0">
                <a:solidFill>
                  <a:schemeClr val="tx1"/>
                </a:solidFill>
              </a:rPr>
              <a:t>一线城市</a:t>
            </a:r>
            <a:endParaRPr lang="en-US" altLang="zh-CN" sz="1800" dirty="0" smtClean="0">
              <a:solidFill>
                <a:schemeClr val="tx1"/>
              </a:solidFill>
            </a:endParaRPr>
          </a:p>
          <a:p>
            <a:pPr lvl="1"/>
            <a:r>
              <a:rPr lang="zh-CN" altLang="en-US" sz="1800" dirty="0" smtClean="0">
                <a:solidFill>
                  <a:schemeClr val="tx1"/>
                </a:solidFill>
              </a:rPr>
              <a:t>二线城市</a:t>
            </a:r>
            <a:endParaRPr lang="en-US" altLang="zh-CN" sz="1800" dirty="0" smtClean="0">
              <a:solidFill>
                <a:schemeClr val="tx1"/>
              </a:solidFill>
            </a:endParaRPr>
          </a:p>
          <a:p>
            <a:pPr lvl="1"/>
            <a:r>
              <a:rPr lang="zh-CN" altLang="en-US" sz="1800" dirty="0" smtClean="0">
                <a:solidFill>
                  <a:schemeClr val="tx1"/>
                </a:solidFill>
              </a:rPr>
              <a:t>。。。</a:t>
            </a:r>
            <a:endParaRPr lang="en-US" altLang="zh-CN" sz="1800" dirty="0" smtClean="0">
              <a:solidFill>
                <a:schemeClr val="tx1"/>
              </a:solidFill>
            </a:endParaRPr>
          </a:p>
        </p:txBody>
      </p:sp>
      <p:sp>
        <p:nvSpPr>
          <p:cNvPr id="5" name="页脚占位符 4"/>
          <p:cNvSpPr>
            <a:spLocks noGrp="1"/>
          </p:cNvSpPr>
          <p:nvPr>
            <p:ph type="ftr" sz="quarter" idx="3"/>
          </p:nvPr>
        </p:nvSpPr>
        <p:spPr/>
        <p:txBody>
          <a:bodyPr/>
          <a:lstStyle/>
          <a:p>
            <a:r>
              <a:rPr lang="en-US" altLang="zh-CN" smtClean="0"/>
              <a:t>NUC – </a:t>
            </a:r>
            <a:r>
              <a:rPr lang="en-US" altLang="zh-CN" b="0" smtClean="0">
                <a:solidFill>
                  <a:schemeClr val="bg1">
                    <a:lumMod val="50000"/>
                  </a:schemeClr>
                </a:solidFill>
              </a:rPr>
              <a:t>North Universe Consultant</a:t>
            </a:r>
            <a:endParaRPr lang="zh-CN" altLang="en-US" b="0" dirty="0">
              <a:solidFill>
                <a:schemeClr val="bg1">
                  <a:lumMod val="50000"/>
                </a:schemeClr>
              </a:solidFill>
            </a:endParaRPr>
          </a:p>
        </p:txBody>
      </p:sp>
      <p:sp>
        <p:nvSpPr>
          <p:cNvPr id="6" name="标题 1"/>
          <p:cNvSpPr txBox="1">
            <a:spLocks/>
          </p:cNvSpPr>
          <p:nvPr/>
        </p:nvSpPr>
        <p:spPr>
          <a:xfrm>
            <a:off x="8033" y="692696"/>
            <a:ext cx="5905672" cy="4423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1800" b="1" kern="1200" baseline="0">
                <a:solidFill>
                  <a:schemeClr val="tx1">
                    <a:lumMod val="95000"/>
                    <a:lumOff val="5000"/>
                  </a:schemeClr>
                </a:solidFill>
                <a:latin typeface="Arial" panose="020B0604020202020204" pitchFamily="34" charset="0"/>
                <a:ea typeface="黑体" panose="02010609060101010101" pitchFamily="49" charset="-122"/>
                <a:cs typeface="+mj-cs"/>
              </a:defRPr>
            </a:lvl1pPr>
          </a:lstStyle>
          <a:p>
            <a:r>
              <a:rPr lang="zh-CN" altLang="en-US" sz="2000" dirty="0" smtClean="0"/>
              <a:t>服务台建设的挑战和问题</a:t>
            </a:r>
            <a:endParaRPr lang="zh-CN" altLang="en-US" sz="2000" dirty="0"/>
          </a:p>
        </p:txBody>
      </p:sp>
      <p:sp>
        <p:nvSpPr>
          <p:cNvPr id="9" name="Rectangle 3"/>
          <p:cNvSpPr>
            <a:spLocks noChangeArrowheads="1"/>
          </p:cNvSpPr>
          <p:nvPr/>
        </p:nvSpPr>
        <p:spPr bwMode="auto">
          <a:xfrm>
            <a:off x="4283968" y="990600"/>
            <a:ext cx="4783832" cy="2942456"/>
          </a:xfrm>
          <a:prstGeom prst="rect">
            <a:avLst/>
          </a:prstGeom>
          <a:noFill/>
          <a:ln w="2857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07763" dir="8100000" algn="ctr" rotWithShape="0">
                    <a:schemeClr val="bg2">
                      <a:alpha val="50000"/>
                    </a:schemeClr>
                  </a:outerShdw>
                </a:effectLst>
              </a14:hiddenEffects>
            </a:ext>
          </a:extLst>
        </p:spPr>
        <p:txBody>
          <a:bodyPr wrap="none" anchor="ctr"/>
          <a:lstStyle/>
          <a:p>
            <a:endParaRPr lang="zh-CN" altLang="en-US"/>
          </a:p>
        </p:txBody>
      </p:sp>
      <p:sp>
        <p:nvSpPr>
          <p:cNvPr id="10" name="Rectangle 5"/>
          <p:cNvSpPr>
            <a:spLocks noChangeArrowheads="1"/>
          </p:cNvSpPr>
          <p:nvPr/>
        </p:nvSpPr>
        <p:spPr bwMode="auto">
          <a:xfrm>
            <a:off x="5772472" y="2204864"/>
            <a:ext cx="3048000" cy="7620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b="1" dirty="0">
                <a:solidFill>
                  <a:schemeClr val="bg1"/>
                </a:solidFill>
              </a:rPr>
              <a:t>1</a:t>
            </a:r>
            <a:r>
              <a:rPr lang="en-US" altLang="zh-CN" b="1" baseline="30000" dirty="0">
                <a:solidFill>
                  <a:schemeClr val="bg1"/>
                </a:solidFill>
              </a:rPr>
              <a:t>st</a:t>
            </a:r>
            <a:r>
              <a:rPr lang="en-US" altLang="zh-CN" b="1" dirty="0">
                <a:solidFill>
                  <a:schemeClr val="bg1"/>
                </a:solidFill>
              </a:rPr>
              <a:t> level support</a:t>
            </a:r>
          </a:p>
          <a:p>
            <a:pPr algn="ctr"/>
            <a:r>
              <a:rPr lang="en-US" altLang="zh-CN" b="1" dirty="0" smtClean="0">
                <a:solidFill>
                  <a:schemeClr val="bg1"/>
                </a:solidFill>
              </a:rPr>
              <a:t>(Service Desk, </a:t>
            </a:r>
            <a:r>
              <a:rPr lang="en-US" altLang="zh-CN" b="1" dirty="0">
                <a:solidFill>
                  <a:schemeClr val="bg1"/>
                </a:solidFill>
              </a:rPr>
              <a:t>remote service)</a:t>
            </a:r>
          </a:p>
        </p:txBody>
      </p:sp>
      <p:sp>
        <p:nvSpPr>
          <p:cNvPr id="11" name="phone3"/>
          <p:cNvSpPr>
            <a:spLocks noEditPoints="1" noChangeArrowheads="1"/>
          </p:cNvSpPr>
          <p:nvPr/>
        </p:nvSpPr>
        <p:spPr bwMode="auto">
          <a:xfrm>
            <a:off x="6610672" y="3131366"/>
            <a:ext cx="457200" cy="457200"/>
          </a:xfrm>
          <a:custGeom>
            <a:avLst/>
            <a:gdLst>
              <a:gd name="T0" fmla="*/ 0 w 21600"/>
              <a:gd name="T1" fmla="*/ 0 h 21600"/>
              <a:gd name="T2" fmla="*/ 228600 w 21600"/>
              <a:gd name="T3" fmla="*/ 0 h 21600"/>
              <a:gd name="T4" fmla="*/ 457200 w 21600"/>
              <a:gd name="T5" fmla="*/ 0 h 21600"/>
              <a:gd name="T6" fmla="*/ 457200 w 21600"/>
              <a:gd name="T7" fmla="*/ 228600 h 21600"/>
              <a:gd name="T8" fmla="*/ 457200 w 21600"/>
              <a:gd name="T9" fmla="*/ 457200 h 21600"/>
              <a:gd name="T10" fmla="*/ 228600 w 21600"/>
              <a:gd name="T11" fmla="*/ 457200 h 21600"/>
              <a:gd name="T12" fmla="*/ 0 w 21600"/>
              <a:gd name="T13" fmla="*/ 457200 h 21600"/>
              <a:gd name="T14" fmla="*/ 0 w 21600"/>
              <a:gd name="T15" fmla="*/ 228600 h 21600"/>
              <a:gd name="T16" fmla="*/ 0 60000 65536"/>
              <a:gd name="T17" fmla="*/ 0 60000 65536"/>
              <a:gd name="T18" fmla="*/ 0 60000 65536"/>
              <a:gd name="T19" fmla="*/ 0 60000 65536"/>
              <a:gd name="T20" fmla="*/ 0 60000 65536"/>
              <a:gd name="T21" fmla="*/ 0 60000 65536"/>
              <a:gd name="T22" fmla="*/ 0 60000 65536"/>
              <a:gd name="T23" fmla="*/ 0 60000 65536"/>
              <a:gd name="T24" fmla="*/ 200 w 21600"/>
              <a:gd name="T25" fmla="*/ 23516 h 21600"/>
              <a:gd name="T26" fmla="*/ 21400 w 21600"/>
              <a:gd name="T27" fmla="*/ 4048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10692" y="21600"/>
                </a:moveTo>
                <a:lnTo>
                  <a:pt x="21600" y="21600"/>
                </a:lnTo>
                <a:lnTo>
                  <a:pt x="21600" y="10684"/>
                </a:lnTo>
                <a:lnTo>
                  <a:pt x="21600" y="0"/>
                </a:lnTo>
                <a:lnTo>
                  <a:pt x="10190" y="0"/>
                </a:lnTo>
                <a:lnTo>
                  <a:pt x="0" y="0"/>
                </a:lnTo>
                <a:lnTo>
                  <a:pt x="0" y="10916"/>
                </a:lnTo>
                <a:lnTo>
                  <a:pt x="0" y="21600"/>
                </a:lnTo>
                <a:lnTo>
                  <a:pt x="10692" y="21600"/>
                </a:lnTo>
                <a:close/>
              </a:path>
              <a:path w="21600" h="21600" extrusionOk="0">
                <a:moveTo>
                  <a:pt x="3552" y="13565"/>
                </a:moveTo>
                <a:lnTo>
                  <a:pt x="3552" y="14206"/>
                </a:lnTo>
                <a:lnTo>
                  <a:pt x="3409" y="14584"/>
                </a:lnTo>
                <a:lnTo>
                  <a:pt x="3050" y="15021"/>
                </a:lnTo>
                <a:lnTo>
                  <a:pt x="2619" y="15429"/>
                </a:lnTo>
                <a:lnTo>
                  <a:pt x="2296" y="15836"/>
                </a:lnTo>
                <a:lnTo>
                  <a:pt x="2045" y="16244"/>
                </a:lnTo>
                <a:lnTo>
                  <a:pt x="1902" y="16564"/>
                </a:lnTo>
                <a:lnTo>
                  <a:pt x="1794" y="17001"/>
                </a:lnTo>
                <a:lnTo>
                  <a:pt x="1830" y="17466"/>
                </a:lnTo>
                <a:lnTo>
                  <a:pt x="2009" y="17932"/>
                </a:lnTo>
                <a:lnTo>
                  <a:pt x="2260" y="18311"/>
                </a:lnTo>
                <a:lnTo>
                  <a:pt x="2548" y="18718"/>
                </a:lnTo>
                <a:lnTo>
                  <a:pt x="3050" y="19126"/>
                </a:lnTo>
                <a:lnTo>
                  <a:pt x="3552" y="19533"/>
                </a:lnTo>
                <a:lnTo>
                  <a:pt x="4342" y="19737"/>
                </a:lnTo>
                <a:lnTo>
                  <a:pt x="5095" y="19737"/>
                </a:lnTo>
                <a:lnTo>
                  <a:pt x="5849" y="19737"/>
                </a:lnTo>
                <a:lnTo>
                  <a:pt x="6351" y="19533"/>
                </a:lnTo>
                <a:lnTo>
                  <a:pt x="7140" y="19126"/>
                </a:lnTo>
                <a:lnTo>
                  <a:pt x="7535" y="18747"/>
                </a:lnTo>
                <a:lnTo>
                  <a:pt x="7894" y="18311"/>
                </a:lnTo>
                <a:lnTo>
                  <a:pt x="8145" y="17903"/>
                </a:lnTo>
                <a:lnTo>
                  <a:pt x="8324" y="17408"/>
                </a:lnTo>
                <a:lnTo>
                  <a:pt x="8324" y="16942"/>
                </a:lnTo>
                <a:lnTo>
                  <a:pt x="8252" y="16593"/>
                </a:lnTo>
                <a:lnTo>
                  <a:pt x="8145" y="16244"/>
                </a:lnTo>
                <a:lnTo>
                  <a:pt x="7894" y="15836"/>
                </a:lnTo>
                <a:lnTo>
                  <a:pt x="7571" y="15429"/>
                </a:lnTo>
                <a:lnTo>
                  <a:pt x="7140" y="15021"/>
                </a:lnTo>
                <a:lnTo>
                  <a:pt x="6853" y="14613"/>
                </a:lnTo>
                <a:lnTo>
                  <a:pt x="6602" y="14206"/>
                </a:lnTo>
                <a:lnTo>
                  <a:pt x="6602" y="13565"/>
                </a:lnTo>
                <a:lnTo>
                  <a:pt x="6602" y="8035"/>
                </a:lnTo>
                <a:lnTo>
                  <a:pt x="6602" y="7598"/>
                </a:lnTo>
                <a:lnTo>
                  <a:pt x="6853" y="6987"/>
                </a:lnTo>
                <a:lnTo>
                  <a:pt x="7212" y="6579"/>
                </a:lnTo>
                <a:lnTo>
                  <a:pt x="7643" y="6171"/>
                </a:lnTo>
                <a:lnTo>
                  <a:pt x="7894" y="5764"/>
                </a:lnTo>
                <a:lnTo>
                  <a:pt x="8037" y="5531"/>
                </a:lnTo>
                <a:lnTo>
                  <a:pt x="8252" y="5153"/>
                </a:lnTo>
                <a:lnTo>
                  <a:pt x="8360" y="4599"/>
                </a:lnTo>
                <a:lnTo>
                  <a:pt x="8288" y="4134"/>
                </a:lnTo>
                <a:lnTo>
                  <a:pt x="8145" y="3697"/>
                </a:lnTo>
                <a:lnTo>
                  <a:pt x="7894" y="3289"/>
                </a:lnTo>
                <a:lnTo>
                  <a:pt x="7499" y="2853"/>
                </a:lnTo>
                <a:lnTo>
                  <a:pt x="7033" y="2533"/>
                </a:lnTo>
                <a:lnTo>
                  <a:pt x="6387" y="2242"/>
                </a:lnTo>
                <a:lnTo>
                  <a:pt x="5849" y="2067"/>
                </a:lnTo>
                <a:lnTo>
                  <a:pt x="5095" y="1950"/>
                </a:lnTo>
                <a:lnTo>
                  <a:pt x="4234" y="2038"/>
                </a:lnTo>
                <a:lnTo>
                  <a:pt x="3552" y="2271"/>
                </a:lnTo>
                <a:lnTo>
                  <a:pt x="3050" y="2504"/>
                </a:lnTo>
                <a:lnTo>
                  <a:pt x="2548" y="2882"/>
                </a:lnTo>
                <a:lnTo>
                  <a:pt x="2225" y="3231"/>
                </a:lnTo>
                <a:lnTo>
                  <a:pt x="1973" y="3697"/>
                </a:lnTo>
                <a:lnTo>
                  <a:pt x="1794" y="4308"/>
                </a:lnTo>
                <a:lnTo>
                  <a:pt x="1794" y="4745"/>
                </a:lnTo>
                <a:lnTo>
                  <a:pt x="1866" y="5123"/>
                </a:lnTo>
                <a:lnTo>
                  <a:pt x="2045" y="5560"/>
                </a:lnTo>
                <a:lnTo>
                  <a:pt x="2296" y="5851"/>
                </a:lnTo>
                <a:lnTo>
                  <a:pt x="2548" y="6171"/>
                </a:lnTo>
                <a:lnTo>
                  <a:pt x="3014" y="6608"/>
                </a:lnTo>
                <a:lnTo>
                  <a:pt x="3301" y="6987"/>
                </a:lnTo>
                <a:lnTo>
                  <a:pt x="3552" y="7598"/>
                </a:lnTo>
                <a:lnTo>
                  <a:pt x="3552" y="8035"/>
                </a:lnTo>
                <a:lnTo>
                  <a:pt x="3552" y="13565"/>
                </a:lnTo>
                <a:close/>
              </a:path>
              <a:path w="21600" h="21600" extrusionOk="0">
                <a:moveTo>
                  <a:pt x="10154" y="1863"/>
                </a:moveTo>
                <a:lnTo>
                  <a:pt x="19088" y="1863"/>
                </a:lnTo>
                <a:lnTo>
                  <a:pt x="19088" y="8238"/>
                </a:lnTo>
                <a:lnTo>
                  <a:pt x="10154" y="8238"/>
                </a:lnTo>
                <a:lnTo>
                  <a:pt x="10154" y="1863"/>
                </a:lnTo>
                <a:moveTo>
                  <a:pt x="10441" y="10101"/>
                </a:moveTo>
                <a:lnTo>
                  <a:pt x="10441" y="9461"/>
                </a:lnTo>
                <a:lnTo>
                  <a:pt x="18837" y="9461"/>
                </a:lnTo>
                <a:lnTo>
                  <a:pt x="18837" y="10101"/>
                </a:lnTo>
                <a:lnTo>
                  <a:pt x="10441" y="10101"/>
                </a:lnTo>
                <a:moveTo>
                  <a:pt x="11374" y="11004"/>
                </a:moveTo>
                <a:lnTo>
                  <a:pt x="12630" y="11004"/>
                </a:lnTo>
                <a:lnTo>
                  <a:pt x="12630" y="12226"/>
                </a:lnTo>
                <a:lnTo>
                  <a:pt x="11374" y="12226"/>
                </a:lnTo>
                <a:lnTo>
                  <a:pt x="11374" y="11004"/>
                </a:lnTo>
                <a:moveTo>
                  <a:pt x="13993" y="11004"/>
                </a:moveTo>
                <a:lnTo>
                  <a:pt x="15249" y="11004"/>
                </a:lnTo>
                <a:lnTo>
                  <a:pt x="15249" y="12226"/>
                </a:lnTo>
                <a:lnTo>
                  <a:pt x="13993" y="12226"/>
                </a:lnTo>
                <a:lnTo>
                  <a:pt x="13993" y="11004"/>
                </a:lnTo>
                <a:moveTo>
                  <a:pt x="16649" y="11004"/>
                </a:moveTo>
                <a:lnTo>
                  <a:pt x="17904" y="11004"/>
                </a:lnTo>
                <a:lnTo>
                  <a:pt x="17904" y="12226"/>
                </a:lnTo>
                <a:lnTo>
                  <a:pt x="16649" y="12226"/>
                </a:lnTo>
                <a:lnTo>
                  <a:pt x="16649" y="11004"/>
                </a:lnTo>
                <a:moveTo>
                  <a:pt x="11374" y="12954"/>
                </a:moveTo>
                <a:lnTo>
                  <a:pt x="12630" y="12954"/>
                </a:lnTo>
                <a:lnTo>
                  <a:pt x="12630" y="14177"/>
                </a:lnTo>
                <a:lnTo>
                  <a:pt x="11374" y="14177"/>
                </a:lnTo>
                <a:lnTo>
                  <a:pt x="11374" y="12954"/>
                </a:lnTo>
                <a:moveTo>
                  <a:pt x="13993" y="12954"/>
                </a:moveTo>
                <a:lnTo>
                  <a:pt x="15249" y="12954"/>
                </a:lnTo>
                <a:lnTo>
                  <a:pt x="15249" y="14177"/>
                </a:lnTo>
                <a:lnTo>
                  <a:pt x="13993" y="14177"/>
                </a:lnTo>
                <a:lnTo>
                  <a:pt x="13993" y="12954"/>
                </a:lnTo>
                <a:moveTo>
                  <a:pt x="16649" y="12954"/>
                </a:moveTo>
                <a:lnTo>
                  <a:pt x="17904" y="12954"/>
                </a:lnTo>
                <a:lnTo>
                  <a:pt x="17904" y="14177"/>
                </a:lnTo>
                <a:lnTo>
                  <a:pt x="16649" y="14177"/>
                </a:lnTo>
                <a:lnTo>
                  <a:pt x="16649" y="12954"/>
                </a:lnTo>
                <a:moveTo>
                  <a:pt x="11374" y="14905"/>
                </a:moveTo>
                <a:lnTo>
                  <a:pt x="12630" y="14905"/>
                </a:lnTo>
                <a:lnTo>
                  <a:pt x="12630" y="16127"/>
                </a:lnTo>
                <a:lnTo>
                  <a:pt x="11374" y="16127"/>
                </a:lnTo>
                <a:lnTo>
                  <a:pt x="11374" y="14905"/>
                </a:lnTo>
                <a:moveTo>
                  <a:pt x="13993" y="14905"/>
                </a:moveTo>
                <a:lnTo>
                  <a:pt x="15249" y="14905"/>
                </a:lnTo>
                <a:lnTo>
                  <a:pt x="15249" y="16127"/>
                </a:lnTo>
                <a:lnTo>
                  <a:pt x="13993" y="16127"/>
                </a:lnTo>
                <a:lnTo>
                  <a:pt x="13993" y="14905"/>
                </a:lnTo>
                <a:moveTo>
                  <a:pt x="16649" y="14905"/>
                </a:moveTo>
                <a:lnTo>
                  <a:pt x="17904" y="14905"/>
                </a:lnTo>
                <a:lnTo>
                  <a:pt x="17904" y="16127"/>
                </a:lnTo>
                <a:lnTo>
                  <a:pt x="16649" y="16127"/>
                </a:lnTo>
                <a:lnTo>
                  <a:pt x="16649" y="14905"/>
                </a:lnTo>
                <a:moveTo>
                  <a:pt x="11374" y="16855"/>
                </a:moveTo>
                <a:lnTo>
                  <a:pt x="12630" y="16855"/>
                </a:lnTo>
                <a:lnTo>
                  <a:pt x="12630" y="18078"/>
                </a:lnTo>
                <a:lnTo>
                  <a:pt x="11374" y="18078"/>
                </a:lnTo>
                <a:lnTo>
                  <a:pt x="11374" y="16855"/>
                </a:lnTo>
                <a:moveTo>
                  <a:pt x="13993" y="16855"/>
                </a:moveTo>
                <a:lnTo>
                  <a:pt x="15249" y="16855"/>
                </a:lnTo>
                <a:lnTo>
                  <a:pt x="15249" y="18078"/>
                </a:lnTo>
                <a:lnTo>
                  <a:pt x="13993" y="18078"/>
                </a:lnTo>
                <a:lnTo>
                  <a:pt x="13993" y="16855"/>
                </a:lnTo>
                <a:moveTo>
                  <a:pt x="16649" y="16855"/>
                </a:moveTo>
                <a:lnTo>
                  <a:pt x="17904" y="16855"/>
                </a:lnTo>
                <a:lnTo>
                  <a:pt x="17904" y="18078"/>
                </a:lnTo>
                <a:lnTo>
                  <a:pt x="16649" y="18078"/>
                </a:lnTo>
                <a:lnTo>
                  <a:pt x="16649" y="16855"/>
                </a:lnTo>
              </a:path>
            </a:pathLst>
          </a:custGeom>
          <a:solidFill>
            <a:srgbClr val="FFFFCC"/>
          </a:solidFill>
          <a:ln w="9525">
            <a:solidFill>
              <a:srgbClr val="000000"/>
            </a:solidFill>
            <a:miter lim="800000"/>
            <a:headEnd/>
            <a:tailEnd/>
          </a:ln>
        </p:spPr>
        <p:txBody>
          <a:bodyPr/>
          <a:lstStyle/>
          <a:p>
            <a:endParaRPr lang="zh-CN" altLang="en-US"/>
          </a:p>
        </p:txBody>
      </p:sp>
      <p:pic>
        <p:nvPicPr>
          <p:cNvPr id="12" name="Picture 7" descr="MCj0431536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128" y="3128789"/>
            <a:ext cx="53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MCj0199813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6700" y="3159700"/>
            <a:ext cx="5334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helpdes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3272" y="2204864"/>
            <a:ext cx="11430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1" descr="facto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928" y="4590256"/>
            <a:ext cx="12954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facto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8496" y="5334000"/>
            <a:ext cx="12954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3" descr="facto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9480" y="4876800"/>
            <a:ext cx="12954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4" descr="facto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2400" y="5181600"/>
            <a:ext cx="12954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5" descr="MCj0431615000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1128" y="4971256"/>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6" descr="MCj0431601000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74296" y="5181600"/>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7" descr="MCj0431614000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97080" y="48006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8" descr="MCj0431615000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96200" y="4953000"/>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Line 19"/>
          <p:cNvSpPr>
            <a:spLocks noChangeShapeType="1"/>
          </p:cNvSpPr>
          <p:nvPr/>
        </p:nvSpPr>
        <p:spPr bwMode="auto">
          <a:xfrm flipV="1">
            <a:off x="4762128" y="3691513"/>
            <a:ext cx="563488" cy="1109087"/>
          </a:xfrm>
          <a:prstGeom prst="line">
            <a:avLst/>
          </a:prstGeom>
          <a:noFill/>
          <a:ln w="190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Line 20"/>
          <p:cNvSpPr>
            <a:spLocks noChangeShapeType="1"/>
          </p:cNvSpPr>
          <p:nvPr/>
        </p:nvSpPr>
        <p:spPr bwMode="auto">
          <a:xfrm flipV="1">
            <a:off x="6787480" y="3691512"/>
            <a:ext cx="0" cy="1337685"/>
          </a:xfrm>
          <a:prstGeom prst="line">
            <a:avLst/>
          </a:prstGeom>
          <a:noFill/>
          <a:ln w="190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6" name="Line 21"/>
          <p:cNvSpPr>
            <a:spLocks noChangeShapeType="1"/>
          </p:cNvSpPr>
          <p:nvPr/>
        </p:nvSpPr>
        <p:spPr bwMode="auto">
          <a:xfrm flipH="1" flipV="1">
            <a:off x="7067872" y="3691512"/>
            <a:ext cx="481608" cy="1109087"/>
          </a:xfrm>
          <a:prstGeom prst="line">
            <a:avLst/>
          </a:prstGeom>
          <a:noFill/>
          <a:ln w="190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Line 22"/>
          <p:cNvSpPr>
            <a:spLocks noChangeShapeType="1"/>
          </p:cNvSpPr>
          <p:nvPr/>
        </p:nvSpPr>
        <p:spPr bwMode="auto">
          <a:xfrm flipH="1" flipV="1">
            <a:off x="8235280" y="3789039"/>
            <a:ext cx="184820" cy="1087759"/>
          </a:xfrm>
          <a:prstGeom prst="line">
            <a:avLst/>
          </a:prstGeom>
          <a:noFill/>
          <a:ln w="190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Rectangle 23"/>
          <p:cNvSpPr>
            <a:spLocks noChangeArrowheads="1"/>
          </p:cNvSpPr>
          <p:nvPr/>
        </p:nvSpPr>
        <p:spPr bwMode="auto">
          <a:xfrm>
            <a:off x="5772472" y="1143000"/>
            <a:ext cx="3048000" cy="7620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b="1" dirty="0" smtClean="0">
                <a:solidFill>
                  <a:schemeClr val="bg1"/>
                </a:solidFill>
              </a:rPr>
              <a:t>2</a:t>
            </a:r>
            <a:r>
              <a:rPr lang="en-US" altLang="zh-CN" b="1" baseline="30000" dirty="0" smtClean="0">
                <a:solidFill>
                  <a:schemeClr val="bg1"/>
                </a:solidFill>
              </a:rPr>
              <a:t>nd</a:t>
            </a:r>
            <a:r>
              <a:rPr lang="en-US" altLang="zh-CN" b="1" dirty="0" smtClean="0">
                <a:solidFill>
                  <a:schemeClr val="bg1"/>
                </a:solidFill>
              </a:rPr>
              <a:t> ,3rd </a:t>
            </a:r>
            <a:r>
              <a:rPr lang="en-US" altLang="zh-CN" b="1" dirty="0">
                <a:solidFill>
                  <a:schemeClr val="bg1"/>
                </a:solidFill>
              </a:rPr>
              <a:t>level support</a:t>
            </a:r>
          </a:p>
          <a:p>
            <a:pPr algn="ctr"/>
            <a:r>
              <a:rPr lang="en-US" altLang="zh-CN" b="1" dirty="0">
                <a:solidFill>
                  <a:schemeClr val="bg1"/>
                </a:solidFill>
              </a:rPr>
              <a:t>(Proximity service)</a:t>
            </a:r>
          </a:p>
        </p:txBody>
      </p:sp>
      <p:pic>
        <p:nvPicPr>
          <p:cNvPr id="32" name="Picture 28" descr="onsite suppor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53272" y="1143000"/>
            <a:ext cx="11303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Line 29"/>
          <p:cNvSpPr>
            <a:spLocks noChangeShapeType="1"/>
          </p:cNvSpPr>
          <p:nvPr/>
        </p:nvSpPr>
        <p:spPr bwMode="auto">
          <a:xfrm flipV="1">
            <a:off x="5143128" y="3652664"/>
            <a:ext cx="1467544" cy="1147936"/>
          </a:xfrm>
          <a:prstGeom prst="line">
            <a:avLst/>
          </a:prstGeom>
          <a:noFill/>
          <a:ln w="190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Rectangle 33"/>
          <p:cNvSpPr>
            <a:spLocks noChangeArrowheads="1"/>
          </p:cNvSpPr>
          <p:nvPr/>
        </p:nvSpPr>
        <p:spPr bwMode="auto">
          <a:xfrm>
            <a:off x="4381128" y="1988840"/>
            <a:ext cx="4583360" cy="1800199"/>
          </a:xfrm>
          <a:prstGeom prst="rect">
            <a:avLst/>
          </a:prstGeom>
          <a:noFill/>
          <a:ln w="28575">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95304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repeatCount="500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p:spPr>
        <p:txBody>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D5329C00-54D7-477A-9A2A-AB3D395F194C}" type="slidenum">
              <a:rPr lang="zh-CN" altLang="fr-FR" sz="1200">
                <a:solidFill>
                  <a:srgbClr val="EAEAEA"/>
                </a:solidFill>
              </a:rPr>
              <a:pPr eaLnBrk="1" hangingPunct="1"/>
              <a:t>5</a:t>
            </a:fld>
            <a:endParaRPr lang="fr-FR" altLang="zh-CN" sz="1200">
              <a:solidFill>
                <a:srgbClr val="EAEAEA"/>
              </a:solidFill>
            </a:endParaRPr>
          </a:p>
        </p:txBody>
      </p:sp>
      <p:sp>
        <p:nvSpPr>
          <p:cNvPr id="10243" name="Rectangle 2"/>
          <p:cNvSpPr>
            <a:spLocks noGrp="1" noChangeArrowheads="1"/>
          </p:cNvSpPr>
          <p:nvPr>
            <p:ph type="title"/>
          </p:nvPr>
        </p:nvSpPr>
        <p:spPr>
          <a:xfrm>
            <a:off x="106488" y="610419"/>
            <a:ext cx="5905672" cy="442317"/>
          </a:xfrm>
        </p:spPr>
        <p:txBody>
          <a:bodyPr/>
          <a:lstStyle/>
          <a:p>
            <a:pPr eaLnBrk="1" hangingPunct="1"/>
            <a:r>
              <a:rPr lang="en-US" altLang="zh-CN" dirty="0" smtClean="0">
                <a:ea typeface="宋体" charset="-122"/>
              </a:rPr>
              <a:t>Call Center Standard Topology</a:t>
            </a:r>
          </a:p>
        </p:txBody>
      </p:sp>
      <p:pic>
        <p:nvPicPr>
          <p:cNvPr id="1024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631" y="1138386"/>
            <a:ext cx="8609012" cy="531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0459360"/>
      </p:ext>
    </p:extLst>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AC60982C-635B-4A18-B8D9-6842196B56E2}" type="slidenum">
              <a:rPr lang="zh-CN" altLang="fr-FR"/>
              <a:pPr/>
              <a:t>6</a:t>
            </a:fld>
            <a:endParaRPr lang="fr-FR" altLang="zh-CN"/>
          </a:p>
        </p:txBody>
      </p:sp>
      <p:pic>
        <p:nvPicPr>
          <p:cNvPr id="900098" name="Picture 2" descr="UPDATED Sep 3RD 2007 - engl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573088"/>
            <a:ext cx="6985000" cy="5662612"/>
          </a:xfrm>
          <a:prstGeom prst="rect">
            <a:avLst/>
          </a:prstGeom>
          <a:noFill/>
          <a:extLst>
            <a:ext uri="{909E8E84-426E-40DD-AFC4-6F175D3DCCD1}">
              <a14:hiddenFill xmlns:a14="http://schemas.microsoft.com/office/drawing/2010/main">
                <a:solidFill>
                  <a:srgbClr val="FFFFFF"/>
                </a:solidFill>
              </a14:hiddenFill>
            </a:ext>
          </a:extLst>
        </p:spPr>
      </p:pic>
      <p:sp>
        <p:nvSpPr>
          <p:cNvPr id="900100" name="Rectangle 4"/>
          <p:cNvSpPr>
            <a:spLocks noGrp="1" noChangeArrowheads="1"/>
          </p:cNvSpPr>
          <p:nvPr>
            <p:ph type="title"/>
          </p:nvPr>
        </p:nvSpPr>
        <p:spPr>
          <a:xfrm>
            <a:off x="76200" y="3110"/>
            <a:ext cx="8229600" cy="725488"/>
          </a:xfrm>
          <a:noFill/>
          <a:ln/>
          <a:extLst>
            <a:ext uri="{909E8E84-426E-40DD-AFC4-6F175D3DCCD1}">
              <a14:hiddenFill xmlns:a14="http://schemas.microsoft.com/office/drawing/2010/main">
                <a:solidFill>
                  <a:schemeClr val="bg1"/>
                </a:solidFill>
              </a14:hiddenFill>
            </a:ext>
          </a:extLst>
        </p:spPr>
        <p:txBody>
          <a:bodyPr>
            <a:normAutofit/>
          </a:bodyPr>
          <a:lstStyle/>
          <a:p>
            <a:r>
              <a:rPr lang="zh-CN" altLang="en-US" sz="2400" dirty="0" smtClean="0">
                <a:ea typeface="宋体" charset="-122"/>
              </a:rPr>
              <a:t>案例分析</a:t>
            </a:r>
            <a:endParaRPr lang="en-US" altLang="zh-CN" sz="2400" dirty="0">
              <a:ea typeface="宋体" charset="-122"/>
            </a:endParaRPr>
          </a:p>
        </p:txBody>
      </p:sp>
      <p:pic>
        <p:nvPicPr>
          <p:cNvPr id="900101" name="Picture 5" descr="Shanghai English Sep 200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4495800"/>
            <a:ext cx="2989263" cy="1719263"/>
          </a:xfrm>
          <a:prstGeom prst="rect">
            <a:avLst/>
          </a:prstGeom>
          <a:noFill/>
          <a:extLst>
            <a:ext uri="{909E8E84-426E-40DD-AFC4-6F175D3DCCD1}">
              <a14:hiddenFill xmlns:a14="http://schemas.microsoft.com/office/drawing/2010/main">
                <a:solidFill>
                  <a:srgbClr val="FFFFFF"/>
                </a:solidFill>
              </a14:hiddenFill>
            </a:ext>
          </a:extLst>
        </p:spPr>
      </p:pic>
      <p:sp>
        <p:nvSpPr>
          <p:cNvPr id="900102" name="Rectangle 6"/>
          <p:cNvSpPr>
            <a:spLocks noChangeArrowheads="1"/>
          </p:cNvSpPr>
          <p:nvPr/>
        </p:nvSpPr>
        <p:spPr bwMode="auto">
          <a:xfrm>
            <a:off x="4800600" y="2060848"/>
            <a:ext cx="4343400"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22288" lvl="1" indent="-342900">
              <a:lnSpc>
                <a:spcPct val="90000"/>
              </a:lnSpc>
              <a:spcBef>
                <a:spcPct val="40000"/>
              </a:spcBef>
              <a:buFont typeface="Arial" pitchFamily="34" charset="0"/>
              <a:buChar char="•"/>
            </a:pPr>
            <a:r>
              <a:rPr lang="zh-CN" altLang="en-US" sz="2000" dirty="0" smtClean="0">
                <a:solidFill>
                  <a:schemeClr val="tx2"/>
                </a:solidFill>
              </a:rPr>
              <a:t>分散的</a:t>
            </a:r>
            <a:r>
              <a:rPr lang="en-US" altLang="zh-CN" sz="2000" dirty="0" smtClean="0">
                <a:solidFill>
                  <a:schemeClr val="tx2"/>
                </a:solidFill>
              </a:rPr>
              <a:t>IT </a:t>
            </a:r>
            <a:r>
              <a:rPr lang="zh-CN" altLang="en-US" sz="2000" dirty="0" smtClean="0">
                <a:solidFill>
                  <a:schemeClr val="tx2"/>
                </a:solidFill>
              </a:rPr>
              <a:t>用户 单点</a:t>
            </a:r>
            <a:r>
              <a:rPr lang="en-US" altLang="zh-CN" sz="2000" dirty="0" smtClean="0">
                <a:solidFill>
                  <a:schemeClr val="tx2"/>
                </a:solidFill>
              </a:rPr>
              <a:t>5 ~500</a:t>
            </a:r>
            <a:r>
              <a:rPr lang="zh-CN" altLang="en-US" sz="2000" dirty="0" smtClean="0">
                <a:solidFill>
                  <a:schemeClr val="tx2"/>
                </a:solidFill>
              </a:rPr>
              <a:t>人不等</a:t>
            </a:r>
            <a:endParaRPr lang="en-US" altLang="zh-CN" sz="2000" dirty="0" smtClean="0">
              <a:solidFill>
                <a:schemeClr val="tx2"/>
              </a:solidFill>
            </a:endParaRPr>
          </a:p>
          <a:p>
            <a:pPr marL="522288" lvl="1" indent="-342900">
              <a:lnSpc>
                <a:spcPct val="90000"/>
              </a:lnSpc>
              <a:spcBef>
                <a:spcPct val="40000"/>
              </a:spcBef>
              <a:buFont typeface="Arial" pitchFamily="34" charset="0"/>
              <a:buChar char="•"/>
            </a:pPr>
            <a:r>
              <a:rPr lang="en-US" altLang="zh-CN" sz="2000" dirty="0" smtClean="0">
                <a:solidFill>
                  <a:schemeClr val="tx2"/>
                </a:solidFill>
              </a:rPr>
              <a:t>IT</a:t>
            </a:r>
            <a:r>
              <a:rPr lang="zh-CN" altLang="en-US" sz="2000" dirty="0" smtClean="0">
                <a:solidFill>
                  <a:schemeClr val="tx2"/>
                </a:solidFill>
              </a:rPr>
              <a:t>支持人员资源</a:t>
            </a:r>
            <a:r>
              <a:rPr lang="zh-CN" altLang="en-US" sz="2000" dirty="0">
                <a:solidFill>
                  <a:schemeClr val="tx2"/>
                </a:solidFill>
              </a:rPr>
              <a:t>分布</a:t>
            </a:r>
            <a:r>
              <a:rPr lang="zh-CN" altLang="en-US" sz="2000" dirty="0" smtClean="0">
                <a:solidFill>
                  <a:schemeClr val="tx2"/>
                </a:solidFill>
              </a:rPr>
              <a:t>不均</a:t>
            </a:r>
            <a:endParaRPr lang="en-US" sz="2000" dirty="0">
              <a:solidFill>
                <a:schemeClr val="tx2"/>
              </a:solidFill>
            </a:endParaRPr>
          </a:p>
        </p:txBody>
      </p:sp>
      <p:sp>
        <p:nvSpPr>
          <p:cNvPr id="2" name="Oval 1"/>
          <p:cNvSpPr/>
          <p:nvPr/>
        </p:nvSpPr>
        <p:spPr>
          <a:xfrm>
            <a:off x="3737696" y="4945814"/>
            <a:ext cx="51990" cy="54006"/>
          </a:xfrm>
          <a:prstGeom prst="ellipse">
            <a:avLst/>
          </a:prstGeom>
          <a:solidFill>
            <a:srgbClr val="FF0000"/>
          </a:solidFill>
          <a:ln>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sz="1100" spc="100" dirty="0" smtClean="0">
              <a:solidFill>
                <a:srgbClr val="FF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3563888" y="4661266"/>
            <a:ext cx="776113" cy="276999"/>
          </a:xfrm>
          <a:prstGeom prst="rect">
            <a:avLst/>
          </a:prstGeom>
          <a:noFill/>
        </p:spPr>
        <p:txBody>
          <a:bodyPr wrap="square" rtlCol="0">
            <a:spAutoFit/>
          </a:bodyPr>
          <a:lstStyle/>
          <a:p>
            <a:r>
              <a:rPr lang="en-US" altLang="zh-CN" sz="1200" dirty="0" err="1" smtClean="0">
                <a:latin typeface="微软雅黑" pitchFamily="34" charset="-122"/>
                <a:ea typeface="微软雅黑" pitchFamily="34" charset="-122"/>
              </a:rPr>
              <a:t>Taibei</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4165610669"/>
      </p:ext>
    </p:extLst>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28588" y="0"/>
            <a:ext cx="8229600" cy="785813"/>
          </a:xfrm>
        </p:spPr>
        <p:txBody>
          <a:bodyPr/>
          <a:lstStyle/>
          <a:p>
            <a:pPr eaLnBrk="1" hangingPunct="1">
              <a:defRPr/>
            </a:pPr>
            <a:r>
              <a:rPr lang="zh-CN" altLang="en-US" dirty="0" smtClean="0">
                <a:solidFill>
                  <a:schemeClr val="tx1"/>
                </a:solidFill>
              </a:rPr>
              <a:t>案例分析 （续）</a:t>
            </a:r>
            <a:endParaRPr lang="zh-CN" altLang="en-US" dirty="0">
              <a:solidFill>
                <a:schemeClr val="tx1"/>
              </a:solidFill>
            </a:endParaRPr>
          </a:p>
        </p:txBody>
      </p:sp>
      <p:sp>
        <p:nvSpPr>
          <p:cNvPr id="8195" name="日期占位符 1"/>
          <p:cNvSpPr>
            <a:spLocks noGrp="1"/>
          </p:cNvSpPr>
          <p:nvPr>
            <p:ph type="dt" sz="quarter" idx="10"/>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1CD217F2-4AED-442E-920A-66173F6010C6}" type="datetime1">
              <a:rPr lang="zh-CN" altLang="en-US" sz="1200" smtClean="0">
                <a:solidFill>
                  <a:srgbClr val="EAEAEA"/>
                </a:solidFill>
              </a:rPr>
              <a:pPr eaLnBrk="1" hangingPunct="1"/>
              <a:t>2014/6/26</a:t>
            </a:fld>
            <a:endParaRPr lang="zh-CN" altLang="en-US" sz="1200" smtClean="0">
              <a:solidFill>
                <a:srgbClr val="EAEAEA"/>
              </a:solidFill>
            </a:endParaRPr>
          </a:p>
        </p:txBody>
      </p:sp>
      <p:sp>
        <p:nvSpPr>
          <p:cNvPr id="8196" name="灯片编号占位符 3"/>
          <p:cNvSpPr>
            <a:spLocks noGrp="1"/>
          </p:cNvSpPr>
          <p:nvPr>
            <p:ph type="sldNum" sz="quarter" idx="11"/>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1A3E4BEA-A059-41C0-83FA-43A6A0D51445}" type="slidenum">
              <a:rPr lang="zh-CN" altLang="en-US" sz="1200" smtClean="0">
                <a:solidFill>
                  <a:srgbClr val="EAEAEA"/>
                </a:solidFill>
              </a:rPr>
              <a:pPr eaLnBrk="1" hangingPunct="1"/>
              <a:t>7</a:t>
            </a:fld>
            <a:endParaRPr lang="zh-CN" altLang="en-US" sz="1200" smtClean="0">
              <a:solidFill>
                <a:srgbClr val="EAEAEA"/>
              </a:solidFill>
            </a:endParaRPr>
          </a:p>
        </p:txBody>
      </p:sp>
      <p:sp>
        <p:nvSpPr>
          <p:cNvPr id="8197" name="Line 3"/>
          <p:cNvSpPr>
            <a:spLocks noChangeShapeType="1"/>
          </p:cNvSpPr>
          <p:nvPr/>
        </p:nvSpPr>
        <p:spPr bwMode="auto">
          <a:xfrm>
            <a:off x="4595813" y="2208213"/>
            <a:ext cx="1587" cy="3417887"/>
          </a:xfrm>
          <a:prstGeom prst="line">
            <a:avLst/>
          </a:prstGeom>
          <a:noFill/>
          <a:ln w="57150">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2" name="Line 18"/>
          <p:cNvSpPr>
            <a:spLocks noChangeShapeType="1"/>
          </p:cNvSpPr>
          <p:nvPr/>
        </p:nvSpPr>
        <p:spPr bwMode="auto">
          <a:xfrm>
            <a:off x="2501900" y="2190750"/>
            <a:ext cx="1588" cy="37623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3" name="Line 19"/>
          <p:cNvSpPr>
            <a:spLocks noChangeShapeType="1"/>
          </p:cNvSpPr>
          <p:nvPr/>
        </p:nvSpPr>
        <p:spPr bwMode="auto">
          <a:xfrm>
            <a:off x="6883400" y="2190750"/>
            <a:ext cx="1588" cy="37623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4" name="Line 20"/>
          <p:cNvSpPr>
            <a:spLocks noChangeShapeType="1"/>
          </p:cNvSpPr>
          <p:nvPr/>
        </p:nvSpPr>
        <p:spPr bwMode="auto">
          <a:xfrm>
            <a:off x="2479675" y="2555875"/>
            <a:ext cx="4425950" cy="158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5" name="Line 21"/>
          <p:cNvSpPr>
            <a:spLocks noChangeShapeType="1"/>
          </p:cNvSpPr>
          <p:nvPr/>
        </p:nvSpPr>
        <p:spPr bwMode="auto">
          <a:xfrm flipV="1">
            <a:off x="1169988" y="4972050"/>
            <a:ext cx="3175"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6" name="Line 22"/>
          <p:cNvSpPr>
            <a:spLocks noChangeShapeType="1"/>
          </p:cNvSpPr>
          <p:nvPr/>
        </p:nvSpPr>
        <p:spPr bwMode="auto">
          <a:xfrm flipV="1">
            <a:off x="2814638" y="4972050"/>
            <a:ext cx="1587"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7" name="Line 23"/>
          <p:cNvSpPr>
            <a:spLocks noChangeShapeType="1"/>
          </p:cNvSpPr>
          <p:nvPr/>
        </p:nvSpPr>
        <p:spPr bwMode="auto">
          <a:xfrm flipV="1">
            <a:off x="6240463" y="4972050"/>
            <a:ext cx="1587"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8" name="Line 24"/>
          <p:cNvSpPr>
            <a:spLocks noChangeShapeType="1"/>
          </p:cNvSpPr>
          <p:nvPr/>
        </p:nvSpPr>
        <p:spPr bwMode="auto">
          <a:xfrm flipV="1">
            <a:off x="7839075" y="3557588"/>
            <a:ext cx="1588" cy="1916112"/>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9" name="Line 25"/>
          <p:cNvSpPr>
            <a:spLocks noChangeShapeType="1"/>
          </p:cNvSpPr>
          <p:nvPr/>
        </p:nvSpPr>
        <p:spPr bwMode="auto">
          <a:xfrm flipH="1">
            <a:off x="1136650" y="4972050"/>
            <a:ext cx="5121275" cy="158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0" name="Line 27"/>
          <p:cNvSpPr>
            <a:spLocks noChangeShapeType="1"/>
          </p:cNvSpPr>
          <p:nvPr/>
        </p:nvSpPr>
        <p:spPr bwMode="auto">
          <a:xfrm flipH="1">
            <a:off x="4967287" y="3579813"/>
            <a:ext cx="3254798" cy="2540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1" name="Text Box 28"/>
          <p:cNvSpPr txBox="1">
            <a:spLocks noChangeArrowheads="1"/>
          </p:cNvSpPr>
          <p:nvPr/>
        </p:nvSpPr>
        <p:spPr bwMode="auto">
          <a:xfrm>
            <a:off x="1733550" y="1828800"/>
            <a:ext cx="1643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上海公司 </a:t>
            </a:r>
            <a:r>
              <a:rPr lang="en-US" altLang="zh-CN" sz="1600" dirty="0">
                <a:latin typeface="微软雅黑" pitchFamily="34" charset="-122"/>
                <a:ea typeface="微软雅黑" pitchFamily="34" charset="-122"/>
              </a:rPr>
              <a:t>7</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2" name="Text Box 29"/>
          <p:cNvSpPr txBox="1">
            <a:spLocks noChangeArrowheads="1"/>
          </p:cNvSpPr>
          <p:nvPr/>
        </p:nvSpPr>
        <p:spPr bwMode="auto">
          <a:xfrm>
            <a:off x="3895725" y="184785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青岛 </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3" name="Text Box 30"/>
          <p:cNvSpPr txBox="1">
            <a:spLocks noChangeArrowheads="1"/>
          </p:cNvSpPr>
          <p:nvPr/>
        </p:nvSpPr>
        <p:spPr bwMode="auto">
          <a:xfrm>
            <a:off x="6145213" y="182880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马鞍山</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4" name="Text Box 31"/>
          <p:cNvSpPr txBox="1">
            <a:spLocks noChangeArrowheads="1"/>
          </p:cNvSpPr>
          <p:nvPr/>
        </p:nvSpPr>
        <p:spPr bwMode="auto">
          <a:xfrm>
            <a:off x="2890903" y="4523116"/>
            <a:ext cx="348934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b="1" dirty="0" smtClean="0">
                <a:solidFill>
                  <a:srgbClr val="FF0000"/>
                </a:solidFill>
                <a:latin typeface="微软雅黑" pitchFamily="34" charset="-122"/>
                <a:ea typeface="微软雅黑" pitchFamily="34" charset="-122"/>
              </a:rPr>
              <a:t>服务台 </a:t>
            </a:r>
            <a:r>
              <a:rPr lang="en-US" altLang="zh-CN" sz="1600" b="1" dirty="0" smtClean="0">
                <a:solidFill>
                  <a:srgbClr val="FF0000"/>
                </a:solidFill>
                <a:latin typeface="微软雅黑" pitchFamily="34" charset="-122"/>
                <a:ea typeface="微软雅黑" pitchFamily="34" charset="-122"/>
              </a:rPr>
              <a:t>4001 123 123</a:t>
            </a:r>
            <a:endParaRPr lang="en-GB" altLang="zh-CN" sz="1600" b="1" dirty="0">
              <a:solidFill>
                <a:srgbClr val="FF0000"/>
              </a:solidFill>
              <a:latin typeface="微软雅黑" pitchFamily="34" charset="-122"/>
              <a:ea typeface="微软雅黑" pitchFamily="34" charset="-122"/>
            </a:endParaRPr>
          </a:p>
        </p:txBody>
      </p:sp>
      <p:grpSp>
        <p:nvGrpSpPr>
          <p:cNvPr id="8231" name="Group 126"/>
          <p:cNvGrpSpPr>
            <a:grpSpLocks/>
          </p:cNvGrpSpPr>
          <p:nvPr/>
        </p:nvGrpSpPr>
        <p:grpSpPr bwMode="auto">
          <a:xfrm>
            <a:off x="6546022" y="1307376"/>
            <a:ext cx="654879" cy="553174"/>
            <a:chOff x="1795" y="1711"/>
            <a:chExt cx="494" cy="596"/>
          </a:xfrm>
        </p:grpSpPr>
        <p:sp>
          <p:nvSpPr>
            <p:cNvPr id="8268"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69"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70"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71"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8272"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8273"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8274"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5"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6"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77"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78"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9"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80"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81"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82"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83"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8284"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8285"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6"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7"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8"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89"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90"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8291"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8292"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grpSp>
        <p:nvGrpSpPr>
          <p:cNvPr id="8232" name="Group 199"/>
          <p:cNvGrpSpPr>
            <a:grpSpLocks/>
          </p:cNvGrpSpPr>
          <p:nvPr/>
        </p:nvGrpSpPr>
        <p:grpSpPr bwMode="auto">
          <a:xfrm>
            <a:off x="2039939" y="1340191"/>
            <a:ext cx="576262" cy="506071"/>
            <a:chOff x="440" y="966"/>
            <a:chExt cx="560" cy="612"/>
          </a:xfrm>
        </p:grpSpPr>
        <p:sp>
          <p:nvSpPr>
            <p:cNvPr id="8235" name="Freeform 200"/>
            <p:cNvSpPr>
              <a:spLocks/>
            </p:cNvSpPr>
            <p:nvPr/>
          </p:nvSpPr>
          <p:spPr bwMode="auto">
            <a:xfrm>
              <a:off x="482" y="1024"/>
              <a:ext cx="224" cy="62"/>
            </a:xfrm>
            <a:custGeom>
              <a:avLst/>
              <a:gdLst>
                <a:gd name="T0" fmla="*/ 28672 w 112"/>
                <a:gd name="T1" fmla="*/ 512 h 31"/>
                <a:gd name="T2" fmla="*/ 26368 w 112"/>
                <a:gd name="T3" fmla="*/ 0 h 31"/>
                <a:gd name="T4" fmla="*/ 22016 w 112"/>
                <a:gd name="T5" fmla="*/ 1280 h 31"/>
                <a:gd name="T6" fmla="*/ 17920 w 112"/>
                <a:gd name="T7" fmla="*/ 0 h 31"/>
                <a:gd name="T8" fmla="*/ 13056 w 112"/>
                <a:gd name="T9" fmla="*/ 2304 h 31"/>
                <a:gd name="T10" fmla="*/ 7424 w 112"/>
                <a:gd name="T11" fmla="*/ 768 h 31"/>
                <a:gd name="T12" fmla="*/ 0 w 112"/>
                <a:gd name="T13" fmla="*/ 6144 h 31"/>
                <a:gd name="T14" fmla="*/ 256 w 112"/>
                <a:gd name="T15" fmla="*/ 7936 h 31"/>
                <a:gd name="T16" fmla="*/ 0 60000 65536"/>
                <a:gd name="T17" fmla="*/ 0 60000 65536"/>
                <a:gd name="T18" fmla="*/ 0 60000 65536"/>
                <a:gd name="T19" fmla="*/ 0 60000 65536"/>
                <a:gd name="T20" fmla="*/ 0 60000 65536"/>
                <a:gd name="T21" fmla="*/ 0 60000 65536"/>
                <a:gd name="T22" fmla="*/ 0 60000 65536"/>
                <a:gd name="T23" fmla="*/ 0 60000 65536"/>
                <a:gd name="T24" fmla="*/ 0 w 112"/>
                <a:gd name="T25" fmla="*/ 0 h 31"/>
                <a:gd name="T26" fmla="*/ 112 w 112"/>
                <a:gd name="T27" fmla="*/ 31 h 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2" h="31">
                  <a:moveTo>
                    <a:pt x="112" y="2"/>
                  </a:moveTo>
                  <a:cubicBezTo>
                    <a:pt x="109" y="1"/>
                    <a:pt x="106" y="0"/>
                    <a:pt x="103" y="0"/>
                  </a:cubicBezTo>
                  <a:cubicBezTo>
                    <a:pt x="96" y="0"/>
                    <a:pt x="90" y="2"/>
                    <a:pt x="86" y="5"/>
                  </a:cubicBezTo>
                  <a:cubicBezTo>
                    <a:pt x="82" y="2"/>
                    <a:pt x="76" y="0"/>
                    <a:pt x="70" y="0"/>
                  </a:cubicBezTo>
                  <a:cubicBezTo>
                    <a:pt x="61" y="0"/>
                    <a:pt x="54" y="4"/>
                    <a:pt x="51" y="9"/>
                  </a:cubicBezTo>
                  <a:cubicBezTo>
                    <a:pt x="45" y="5"/>
                    <a:pt x="38" y="3"/>
                    <a:pt x="29" y="3"/>
                  </a:cubicBezTo>
                  <a:cubicBezTo>
                    <a:pt x="13" y="3"/>
                    <a:pt x="0" y="12"/>
                    <a:pt x="0" y="24"/>
                  </a:cubicBezTo>
                  <a:cubicBezTo>
                    <a:pt x="0" y="27"/>
                    <a:pt x="0" y="29"/>
                    <a:pt x="1" y="31"/>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6" name="Freeform 201"/>
            <p:cNvSpPr>
              <a:spLocks/>
            </p:cNvSpPr>
            <p:nvPr/>
          </p:nvSpPr>
          <p:spPr bwMode="auto">
            <a:xfrm>
              <a:off x="440" y="966"/>
              <a:ext cx="318" cy="66"/>
            </a:xfrm>
            <a:custGeom>
              <a:avLst/>
              <a:gdLst>
                <a:gd name="T0" fmla="*/ 40704 w 159"/>
                <a:gd name="T1" fmla="*/ 512 h 33"/>
                <a:gd name="T2" fmla="*/ 37376 w 159"/>
                <a:gd name="T3" fmla="*/ 256 h 33"/>
                <a:gd name="T4" fmla="*/ 31232 w 159"/>
                <a:gd name="T5" fmla="*/ 1536 h 33"/>
                <a:gd name="T6" fmla="*/ 25600 w 159"/>
                <a:gd name="T7" fmla="*/ 0 h 33"/>
                <a:gd name="T8" fmla="*/ 18432 w 159"/>
                <a:gd name="T9" fmla="*/ 2560 h 33"/>
                <a:gd name="T10" fmla="*/ 10752 w 159"/>
                <a:gd name="T11" fmla="*/ 768 h 33"/>
                <a:gd name="T12" fmla="*/ 0 w 159"/>
                <a:gd name="T13" fmla="*/ 6656 h 33"/>
                <a:gd name="T14" fmla="*/ 512 w 159"/>
                <a:gd name="T15" fmla="*/ 8448 h 33"/>
                <a:gd name="T16" fmla="*/ 0 60000 65536"/>
                <a:gd name="T17" fmla="*/ 0 60000 65536"/>
                <a:gd name="T18" fmla="*/ 0 60000 65536"/>
                <a:gd name="T19" fmla="*/ 0 60000 65536"/>
                <a:gd name="T20" fmla="*/ 0 60000 65536"/>
                <a:gd name="T21" fmla="*/ 0 60000 65536"/>
                <a:gd name="T22" fmla="*/ 0 60000 65536"/>
                <a:gd name="T23" fmla="*/ 0 60000 65536"/>
                <a:gd name="T24" fmla="*/ 0 w 159"/>
                <a:gd name="T25" fmla="*/ 0 h 33"/>
                <a:gd name="T26" fmla="*/ 159 w 159"/>
                <a:gd name="T27" fmla="*/ 33 h 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9" h="33">
                  <a:moveTo>
                    <a:pt x="159" y="2"/>
                  </a:moveTo>
                  <a:cubicBezTo>
                    <a:pt x="155" y="1"/>
                    <a:pt x="151" y="1"/>
                    <a:pt x="146" y="1"/>
                  </a:cubicBezTo>
                  <a:cubicBezTo>
                    <a:pt x="137" y="1"/>
                    <a:pt x="128" y="3"/>
                    <a:pt x="122" y="6"/>
                  </a:cubicBezTo>
                  <a:cubicBezTo>
                    <a:pt x="117" y="3"/>
                    <a:pt x="109" y="0"/>
                    <a:pt x="100" y="0"/>
                  </a:cubicBezTo>
                  <a:cubicBezTo>
                    <a:pt x="88" y="0"/>
                    <a:pt x="77" y="4"/>
                    <a:pt x="72" y="10"/>
                  </a:cubicBezTo>
                  <a:cubicBezTo>
                    <a:pt x="65" y="5"/>
                    <a:pt x="54" y="3"/>
                    <a:pt x="42" y="3"/>
                  </a:cubicBezTo>
                  <a:cubicBezTo>
                    <a:pt x="19" y="3"/>
                    <a:pt x="0" y="13"/>
                    <a:pt x="0" y="26"/>
                  </a:cubicBezTo>
                  <a:cubicBezTo>
                    <a:pt x="0" y="28"/>
                    <a:pt x="1" y="31"/>
                    <a:pt x="2" y="33"/>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7" name="Freeform 202"/>
            <p:cNvSpPr>
              <a:spLocks noEditPoints="1"/>
            </p:cNvSpPr>
            <p:nvPr/>
          </p:nvSpPr>
          <p:spPr bwMode="auto">
            <a:xfrm>
              <a:off x="502" y="1070"/>
              <a:ext cx="498" cy="508"/>
            </a:xfrm>
            <a:custGeom>
              <a:avLst/>
              <a:gdLst>
                <a:gd name="T0" fmla="*/ 59648 w 249"/>
                <a:gd name="T1" fmla="*/ 37632 h 254"/>
                <a:gd name="T2" fmla="*/ 54272 w 249"/>
                <a:gd name="T3" fmla="*/ 36096 h 254"/>
                <a:gd name="T4" fmla="*/ 54016 w 249"/>
                <a:gd name="T5" fmla="*/ 36864 h 254"/>
                <a:gd name="T6" fmla="*/ 54528 w 249"/>
                <a:gd name="T7" fmla="*/ 28928 h 254"/>
                <a:gd name="T8" fmla="*/ 54528 w 249"/>
                <a:gd name="T9" fmla="*/ 29184 h 254"/>
                <a:gd name="T10" fmla="*/ 36864 w 249"/>
                <a:gd name="T11" fmla="*/ 0 h 254"/>
                <a:gd name="T12" fmla="*/ 16896 w 249"/>
                <a:gd name="T13" fmla="*/ 4608 h 254"/>
                <a:gd name="T14" fmla="*/ 16896 w 249"/>
                <a:gd name="T15" fmla="*/ 12544 h 254"/>
                <a:gd name="T16" fmla="*/ 13824 w 249"/>
                <a:gd name="T17" fmla="*/ 11520 h 254"/>
                <a:gd name="T18" fmla="*/ 13824 w 249"/>
                <a:gd name="T19" fmla="*/ 9472 h 254"/>
                <a:gd name="T20" fmla="*/ 10752 w 249"/>
                <a:gd name="T21" fmla="*/ 9216 h 254"/>
                <a:gd name="T22" fmla="*/ 11008 w 249"/>
                <a:gd name="T23" fmla="*/ 20480 h 254"/>
                <a:gd name="T24" fmla="*/ 6912 w 249"/>
                <a:gd name="T25" fmla="*/ 21504 h 254"/>
                <a:gd name="T26" fmla="*/ 6400 w 249"/>
                <a:gd name="T27" fmla="*/ 5376 h 254"/>
                <a:gd name="T28" fmla="*/ 3328 w 249"/>
                <a:gd name="T29" fmla="*/ 4608 h 254"/>
                <a:gd name="T30" fmla="*/ 0 w 249"/>
                <a:gd name="T31" fmla="*/ 5632 h 254"/>
                <a:gd name="T32" fmla="*/ 768 w 249"/>
                <a:gd name="T33" fmla="*/ 23296 h 254"/>
                <a:gd name="T34" fmla="*/ 1536 w 249"/>
                <a:gd name="T35" fmla="*/ 50176 h 254"/>
                <a:gd name="T36" fmla="*/ 35072 w 249"/>
                <a:gd name="T37" fmla="*/ 65024 h 254"/>
                <a:gd name="T38" fmla="*/ 43520 w 249"/>
                <a:gd name="T39" fmla="*/ 60928 h 254"/>
                <a:gd name="T40" fmla="*/ 50432 w 249"/>
                <a:gd name="T41" fmla="*/ 63744 h 254"/>
                <a:gd name="T42" fmla="*/ 50432 w 249"/>
                <a:gd name="T43" fmla="*/ 63744 h 254"/>
                <a:gd name="T44" fmla="*/ 50688 w 249"/>
                <a:gd name="T45" fmla="*/ 63744 h 254"/>
                <a:gd name="T46" fmla="*/ 51712 w 249"/>
                <a:gd name="T47" fmla="*/ 61696 h 254"/>
                <a:gd name="T48" fmla="*/ 50688 w 249"/>
                <a:gd name="T49" fmla="*/ 59904 h 254"/>
                <a:gd name="T50" fmla="*/ 49920 w 249"/>
                <a:gd name="T51" fmla="*/ 60416 h 254"/>
                <a:gd name="T52" fmla="*/ 49664 w 249"/>
                <a:gd name="T53" fmla="*/ 60160 h 254"/>
                <a:gd name="T54" fmla="*/ 50944 w 249"/>
                <a:gd name="T55" fmla="*/ 59904 h 254"/>
                <a:gd name="T56" fmla="*/ 48384 w 249"/>
                <a:gd name="T57" fmla="*/ 58624 h 254"/>
                <a:gd name="T58" fmla="*/ 53248 w 249"/>
                <a:gd name="T59" fmla="*/ 56320 h 254"/>
                <a:gd name="T60" fmla="*/ 53504 w 249"/>
                <a:gd name="T61" fmla="*/ 48896 h 254"/>
                <a:gd name="T62" fmla="*/ 62464 w 249"/>
                <a:gd name="T63" fmla="*/ 45824 h 254"/>
                <a:gd name="T64" fmla="*/ 63744 w 249"/>
                <a:gd name="T65" fmla="*/ 42752 h 254"/>
                <a:gd name="T66" fmla="*/ 59648 w 249"/>
                <a:gd name="T67" fmla="*/ 37632 h 254"/>
                <a:gd name="T68" fmla="*/ 14848 w 249"/>
                <a:gd name="T69" fmla="*/ 19200 h 254"/>
                <a:gd name="T70" fmla="*/ 13824 w 249"/>
                <a:gd name="T71" fmla="*/ 18944 h 254"/>
                <a:gd name="T72" fmla="*/ 13824 w 249"/>
                <a:gd name="T73" fmla="*/ 14848 h 254"/>
                <a:gd name="T74" fmla="*/ 16896 w 249"/>
                <a:gd name="T75" fmla="*/ 15872 h 254"/>
                <a:gd name="T76" fmla="*/ 16896 w 249"/>
                <a:gd name="T77" fmla="*/ 18688 h 254"/>
                <a:gd name="T78" fmla="*/ 14848 w 249"/>
                <a:gd name="T79" fmla="*/ 19200 h 254"/>
                <a:gd name="T80" fmla="*/ 60160 w 249"/>
                <a:gd name="T81" fmla="*/ 43520 h 254"/>
                <a:gd name="T82" fmla="*/ 53760 w 249"/>
                <a:gd name="T83" fmla="*/ 45568 h 254"/>
                <a:gd name="T84" fmla="*/ 54016 w 249"/>
                <a:gd name="T85" fmla="*/ 38912 h 254"/>
                <a:gd name="T86" fmla="*/ 59392 w 249"/>
                <a:gd name="T87" fmla="*/ 40704 h 254"/>
                <a:gd name="T88" fmla="*/ 60928 w 249"/>
                <a:gd name="T89" fmla="*/ 42496 h 254"/>
                <a:gd name="T90" fmla="*/ 60160 w 249"/>
                <a:gd name="T91" fmla="*/ 43520 h 25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9"/>
                <a:gd name="T139" fmla="*/ 0 h 254"/>
                <a:gd name="T140" fmla="*/ 249 w 249"/>
                <a:gd name="T141" fmla="*/ 254 h 25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9" h="254">
                  <a:moveTo>
                    <a:pt x="233" y="147"/>
                  </a:moveTo>
                  <a:cubicBezTo>
                    <a:pt x="212" y="141"/>
                    <a:pt x="212" y="141"/>
                    <a:pt x="212" y="141"/>
                  </a:cubicBezTo>
                  <a:cubicBezTo>
                    <a:pt x="211" y="144"/>
                    <a:pt x="211" y="144"/>
                    <a:pt x="211" y="144"/>
                  </a:cubicBezTo>
                  <a:cubicBezTo>
                    <a:pt x="213" y="113"/>
                    <a:pt x="213" y="113"/>
                    <a:pt x="213" y="113"/>
                  </a:cubicBezTo>
                  <a:cubicBezTo>
                    <a:pt x="213" y="114"/>
                    <a:pt x="213" y="114"/>
                    <a:pt x="213" y="114"/>
                  </a:cubicBezTo>
                  <a:cubicBezTo>
                    <a:pt x="214" y="57"/>
                    <a:pt x="182" y="9"/>
                    <a:pt x="144" y="0"/>
                  </a:cubicBezTo>
                  <a:cubicBezTo>
                    <a:pt x="66" y="18"/>
                    <a:pt x="66" y="18"/>
                    <a:pt x="66" y="18"/>
                  </a:cubicBezTo>
                  <a:cubicBezTo>
                    <a:pt x="66" y="49"/>
                    <a:pt x="66" y="49"/>
                    <a:pt x="66" y="49"/>
                  </a:cubicBezTo>
                  <a:cubicBezTo>
                    <a:pt x="54" y="45"/>
                    <a:pt x="54" y="45"/>
                    <a:pt x="54" y="45"/>
                  </a:cubicBezTo>
                  <a:cubicBezTo>
                    <a:pt x="54" y="37"/>
                    <a:pt x="54" y="37"/>
                    <a:pt x="54" y="37"/>
                  </a:cubicBezTo>
                  <a:cubicBezTo>
                    <a:pt x="54" y="37"/>
                    <a:pt x="49" y="29"/>
                    <a:pt x="42" y="36"/>
                  </a:cubicBezTo>
                  <a:cubicBezTo>
                    <a:pt x="43" y="80"/>
                    <a:pt x="43" y="80"/>
                    <a:pt x="43" y="80"/>
                  </a:cubicBezTo>
                  <a:cubicBezTo>
                    <a:pt x="27" y="84"/>
                    <a:pt x="27" y="84"/>
                    <a:pt x="27" y="84"/>
                  </a:cubicBezTo>
                  <a:cubicBezTo>
                    <a:pt x="25" y="21"/>
                    <a:pt x="25" y="21"/>
                    <a:pt x="25" y="21"/>
                  </a:cubicBezTo>
                  <a:cubicBezTo>
                    <a:pt x="13" y="18"/>
                    <a:pt x="13" y="18"/>
                    <a:pt x="13" y="18"/>
                  </a:cubicBezTo>
                  <a:cubicBezTo>
                    <a:pt x="0" y="22"/>
                    <a:pt x="0" y="22"/>
                    <a:pt x="0" y="22"/>
                  </a:cubicBezTo>
                  <a:cubicBezTo>
                    <a:pt x="3" y="91"/>
                    <a:pt x="3" y="91"/>
                    <a:pt x="3" y="91"/>
                  </a:cubicBezTo>
                  <a:cubicBezTo>
                    <a:pt x="6" y="196"/>
                    <a:pt x="6" y="196"/>
                    <a:pt x="6" y="196"/>
                  </a:cubicBezTo>
                  <a:cubicBezTo>
                    <a:pt x="137" y="254"/>
                    <a:pt x="137" y="254"/>
                    <a:pt x="137" y="254"/>
                  </a:cubicBezTo>
                  <a:cubicBezTo>
                    <a:pt x="170" y="238"/>
                    <a:pt x="170" y="238"/>
                    <a:pt x="170" y="238"/>
                  </a:cubicBezTo>
                  <a:cubicBezTo>
                    <a:pt x="197" y="249"/>
                    <a:pt x="197" y="249"/>
                    <a:pt x="197" y="249"/>
                  </a:cubicBezTo>
                  <a:cubicBezTo>
                    <a:pt x="197" y="249"/>
                    <a:pt x="197" y="249"/>
                    <a:pt x="197" y="249"/>
                  </a:cubicBezTo>
                  <a:cubicBezTo>
                    <a:pt x="197" y="249"/>
                    <a:pt x="198" y="249"/>
                    <a:pt x="198" y="249"/>
                  </a:cubicBezTo>
                  <a:cubicBezTo>
                    <a:pt x="200" y="249"/>
                    <a:pt x="202" y="246"/>
                    <a:pt x="202" y="241"/>
                  </a:cubicBezTo>
                  <a:cubicBezTo>
                    <a:pt x="202" y="237"/>
                    <a:pt x="200" y="234"/>
                    <a:pt x="198" y="234"/>
                  </a:cubicBezTo>
                  <a:cubicBezTo>
                    <a:pt x="197" y="234"/>
                    <a:pt x="196" y="234"/>
                    <a:pt x="195" y="236"/>
                  </a:cubicBezTo>
                  <a:cubicBezTo>
                    <a:pt x="194" y="235"/>
                    <a:pt x="194" y="235"/>
                    <a:pt x="194" y="235"/>
                  </a:cubicBezTo>
                  <a:cubicBezTo>
                    <a:pt x="195" y="234"/>
                    <a:pt x="196" y="233"/>
                    <a:pt x="199" y="234"/>
                  </a:cubicBezTo>
                  <a:cubicBezTo>
                    <a:pt x="200" y="234"/>
                    <a:pt x="195" y="232"/>
                    <a:pt x="189" y="229"/>
                  </a:cubicBezTo>
                  <a:cubicBezTo>
                    <a:pt x="208" y="220"/>
                    <a:pt x="208" y="220"/>
                    <a:pt x="208" y="220"/>
                  </a:cubicBezTo>
                  <a:cubicBezTo>
                    <a:pt x="209" y="191"/>
                    <a:pt x="209" y="191"/>
                    <a:pt x="209" y="191"/>
                  </a:cubicBezTo>
                  <a:cubicBezTo>
                    <a:pt x="224" y="186"/>
                    <a:pt x="241" y="180"/>
                    <a:pt x="244" y="179"/>
                  </a:cubicBezTo>
                  <a:cubicBezTo>
                    <a:pt x="249" y="177"/>
                    <a:pt x="249" y="167"/>
                    <a:pt x="249" y="167"/>
                  </a:cubicBezTo>
                  <a:cubicBezTo>
                    <a:pt x="249" y="157"/>
                    <a:pt x="244" y="151"/>
                    <a:pt x="233" y="147"/>
                  </a:cubicBezTo>
                  <a:close/>
                  <a:moveTo>
                    <a:pt x="58" y="75"/>
                  </a:moveTo>
                  <a:cubicBezTo>
                    <a:pt x="54" y="74"/>
                    <a:pt x="54" y="74"/>
                    <a:pt x="54" y="74"/>
                  </a:cubicBezTo>
                  <a:cubicBezTo>
                    <a:pt x="54" y="58"/>
                    <a:pt x="54" y="58"/>
                    <a:pt x="54" y="58"/>
                  </a:cubicBezTo>
                  <a:cubicBezTo>
                    <a:pt x="66" y="62"/>
                    <a:pt x="66" y="62"/>
                    <a:pt x="66" y="62"/>
                  </a:cubicBezTo>
                  <a:cubicBezTo>
                    <a:pt x="66" y="73"/>
                    <a:pt x="66" y="73"/>
                    <a:pt x="66" y="73"/>
                  </a:cubicBezTo>
                  <a:lnTo>
                    <a:pt x="58" y="75"/>
                  </a:lnTo>
                  <a:close/>
                  <a:moveTo>
                    <a:pt x="235" y="170"/>
                  </a:moveTo>
                  <a:cubicBezTo>
                    <a:pt x="233" y="171"/>
                    <a:pt x="222" y="174"/>
                    <a:pt x="210" y="178"/>
                  </a:cubicBezTo>
                  <a:cubicBezTo>
                    <a:pt x="211" y="152"/>
                    <a:pt x="211" y="152"/>
                    <a:pt x="211" y="152"/>
                  </a:cubicBezTo>
                  <a:cubicBezTo>
                    <a:pt x="218" y="154"/>
                    <a:pt x="232" y="159"/>
                    <a:pt x="232" y="159"/>
                  </a:cubicBezTo>
                  <a:cubicBezTo>
                    <a:pt x="235" y="160"/>
                    <a:pt x="238" y="163"/>
                    <a:pt x="238" y="166"/>
                  </a:cubicBezTo>
                  <a:cubicBezTo>
                    <a:pt x="238" y="166"/>
                    <a:pt x="238" y="169"/>
                    <a:pt x="235" y="170"/>
                  </a:cubicBezTo>
                  <a:close/>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8" name="Freeform 203"/>
            <p:cNvSpPr>
              <a:spLocks/>
            </p:cNvSpPr>
            <p:nvPr/>
          </p:nvSpPr>
          <p:spPr bwMode="auto">
            <a:xfrm>
              <a:off x="508" y="1208"/>
              <a:ext cx="420" cy="134"/>
            </a:xfrm>
            <a:custGeom>
              <a:avLst/>
              <a:gdLst>
                <a:gd name="T0" fmla="*/ 272 w 420"/>
                <a:gd name="T1" fmla="*/ 134 h 134"/>
                <a:gd name="T2" fmla="*/ 0 w 420"/>
                <a:gd name="T3" fmla="*/ 42 h 134"/>
                <a:gd name="T4" fmla="*/ 148 w 420"/>
                <a:gd name="T5" fmla="*/ 0 h 134"/>
                <a:gd name="T6" fmla="*/ 420 w 420"/>
                <a:gd name="T7" fmla="*/ 80 h 134"/>
                <a:gd name="T8" fmla="*/ 272 w 420"/>
                <a:gd name="T9" fmla="*/ 134 h 134"/>
                <a:gd name="T10" fmla="*/ 0 60000 65536"/>
                <a:gd name="T11" fmla="*/ 0 60000 65536"/>
                <a:gd name="T12" fmla="*/ 0 60000 65536"/>
                <a:gd name="T13" fmla="*/ 0 60000 65536"/>
                <a:gd name="T14" fmla="*/ 0 60000 65536"/>
                <a:gd name="T15" fmla="*/ 0 w 420"/>
                <a:gd name="T16" fmla="*/ 0 h 134"/>
                <a:gd name="T17" fmla="*/ 420 w 420"/>
                <a:gd name="T18" fmla="*/ 134 h 134"/>
              </a:gdLst>
              <a:ahLst/>
              <a:cxnLst>
                <a:cxn ang="T10">
                  <a:pos x="T0" y="T1"/>
                </a:cxn>
                <a:cxn ang="T11">
                  <a:pos x="T2" y="T3"/>
                </a:cxn>
                <a:cxn ang="T12">
                  <a:pos x="T4" y="T5"/>
                </a:cxn>
                <a:cxn ang="T13">
                  <a:pos x="T6" y="T7"/>
                </a:cxn>
                <a:cxn ang="T14">
                  <a:pos x="T8" y="T9"/>
                </a:cxn>
              </a:cxnLst>
              <a:rect l="T15" t="T16" r="T17" b="T18"/>
              <a:pathLst>
                <a:path w="420" h="134">
                  <a:moveTo>
                    <a:pt x="272" y="134"/>
                  </a:moveTo>
                  <a:lnTo>
                    <a:pt x="0" y="42"/>
                  </a:lnTo>
                  <a:lnTo>
                    <a:pt x="148" y="0"/>
                  </a:lnTo>
                  <a:lnTo>
                    <a:pt x="420" y="80"/>
                  </a:lnTo>
                  <a:lnTo>
                    <a:pt x="272" y="134"/>
                  </a:lnTo>
                  <a:close/>
                </a:path>
              </a:pathLst>
            </a:custGeom>
            <a:solidFill>
              <a:srgbClr val="D3CDC1"/>
            </a:solidFill>
            <a:ln w="6350">
              <a:solidFill>
                <a:srgbClr val="000000"/>
              </a:solidFill>
              <a:round/>
              <a:headEnd/>
              <a:tailEnd/>
            </a:ln>
          </p:spPr>
          <p:txBody>
            <a:bodyPr/>
            <a:lstStyle/>
            <a:p>
              <a:endParaRPr lang="zh-CN" altLang="en-US"/>
            </a:p>
          </p:txBody>
        </p:sp>
        <p:sp>
          <p:nvSpPr>
            <p:cNvPr id="8239" name="Freeform 204"/>
            <p:cNvSpPr>
              <a:spLocks/>
            </p:cNvSpPr>
            <p:nvPr/>
          </p:nvSpPr>
          <p:spPr bwMode="auto">
            <a:xfrm>
              <a:off x="776" y="1288"/>
              <a:ext cx="152" cy="288"/>
            </a:xfrm>
            <a:custGeom>
              <a:avLst/>
              <a:gdLst>
                <a:gd name="T0" fmla="*/ 0 w 152"/>
                <a:gd name="T1" fmla="*/ 288 h 288"/>
                <a:gd name="T2" fmla="*/ 4 w 152"/>
                <a:gd name="T3" fmla="*/ 54 h 288"/>
                <a:gd name="T4" fmla="*/ 152 w 152"/>
                <a:gd name="T5" fmla="*/ 0 h 288"/>
                <a:gd name="T6" fmla="*/ 142 w 152"/>
                <a:gd name="T7" fmla="*/ 222 h 288"/>
                <a:gd name="T8" fmla="*/ 0 w 152"/>
                <a:gd name="T9" fmla="*/ 288 h 288"/>
                <a:gd name="T10" fmla="*/ 0 60000 65536"/>
                <a:gd name="T11" fmla="*/ 0 60000 65536"/>
                <a:gd name="T12" fmla="*/ 0 60000 65536"/>
                <a:gd name="T13" fmla="*/ 0 60000 65536"/>
                <a:gd name="T14" fmla="*/ 0 60000 65536"/>
                <a:gd name="T15" fmla="*/ 0 w 152"/>
                <a:gd name="T16" fmla="*/ 0 h 288"/>
                <a:gd name="T17" fmla="*/ 152 w 152"/>
                <a:gd name="T18" fmla="*/ 288 h 288"/>
              </a:gdLst>
              <a:ahLst/>
              <a:cxnLst>
                <a:cxn ang="T10">
                  <a:pos x="T0" y="T1"/>
                </a:cxn>
                <a:cxn ang="T11">
                  <a:pos x="T2" y="T3"/>
                </a:cxn>
                <a:cxn ang="T12">
                  <a:pos x="T4" y="T5"/>
                </a:cxn>
                <a:cxn ang="T13">
                  <a:pos x="T6" y="T7"/>
                </a:cxn>
                <a:cxn ang="T14">
                  <a:pos x="T8" y="T9"/>
                </a:cxn>
              </a:cxnLst>
              <a:rect l="T15" t="T16" r="T17" b="T18"/>
              <a:pathLst>
                <a:path w="152" h="288">
                  <a:moveTo>
                    <a:pt x="0" y="288"/>
                  </a:moveTo>
                  <a:lnTo>
                    <a:pt x="4" y="54"/>
                  </a:lnTo>
                  <a:lnTo>
                    <a:pt x="152" y="0"/>
                  </a:lnTo>
                  <a:lnTo>
                    <a:pt x="142" y="222"/>
                  </a:lnTo>
                  <a:lnTo>
                    <a:pt x="0" y="288"/>
                  </a:lnTo>
                  <a:close/>
                </a:path>
              </a:pathLst>
            </a:custGeom>
            <a:solidFill>
              <a:srgbClr val="585347"/>
            </a:solidFill>
            <a:ln w="6350">
              <a:solidFill>
                <a:srgbClr val="000000"/>
              </a:solidFill>
              <a:miter lim="800000"/>
              <a:headEnd/>
              <a:tailEnd/>
            </a:ln>
          </p:spPr>
          <p:txBody>
            <a:bodyPr/>
            <a:lstStyle/>
            <a:p>
              <a:endParaRPr lang="zh-CN" altLang="en-US"/>
            </a:p>
          </p:txBody>
        </p:sp>
        <p:sp>
          <p:nvSpPr>
            <p:cNvPr id="8240" name="Freeform 205"/>
            <p:cNvSpPr>
              <a:spLocks/>
            </p:cNvSpPr>
            <p:nvPr/>
          </p:nvSpPr>
          <p:spPr bwMode="auto">
            <a:xfrm>
              <a:off x="528" y="1112"/>
              <a:ext cx="28" cy="146"/>
            </a:xfrm>
            <a:custGeom>
              <a:avLst/>
              <a:gdLst>
                <a:gd name="T0" fmla="*/ 4 w 28"/>
                <a:gd name="T1" fmla="*/ 146 h 146"/>
                <a:gd name="T2" fmla="*/ 0 w 28"/>
                <a:gd name="T3" fmla="*/ 8 h 146"/>
                <a:gd name="T4" fmla="*/ 24 w 28"/>
                <a:gd name="T5" fmla="*/ 0 h 146"/>
                <a:gd name="T6" fmla="*/ 28 w 28"/>
                <a:gd name="T7" fmla="*/ 136 h 146"/>
                <a:gd name="T8" fmla="*/ 4 w 28"/>
                <a:gd name="T9" fmla="*/ 146 h 146"/>
                <a:gd name="T10" fmla="*/ 0 60000 65536"/>
                <a:gd name="T11" fmla="*/ 0 60000 65536"/>
                <a:gd name="T12" fmla="*/ 0 60000 65536"/>
                <a:gd name="T13" fmla="*/ 0 60000 65536"/>
                <a:gd name="T14" fmla="*/ 0 60000 65536"/>
                <a:gd name="T15" fmla="*/ 0 w 28"/>
                <a:gd name="T16" fmla="*/ 0 h 146"/>
                <a:gd name="T17" fmla="*/ 28 w 28"/>
                <a:gd name="T18" fmla="*/ 146 h 146"/>
              </a:gdLst>
              <a:ahLst/>
              <a:cxnLst>
                <a:cxn ang="T10">
                  <a:pos x="T0" y="T1"/>
                </a:cxn>
                <a:cxn ang="T11">
                  <a:pos x="T2" y="T3"/>
                </a:cxn>
                <a:cxn ang="T12">
                  <a:pos x="T4" y="T5"/>
                </a:cxn>
                <a:cxn ang="T13">
                  <a:pos x="T6" y="T7"/>
                </a:cxn>
                <a:cxn ang="T14">
                  <a:pos x="T8" y="T9"/>
                </a:cxn>
              </a:cxnLst>
              <a:rect l="T15" t="T16" r="T17" b="T18"/>
              <a:pathLst>
                <a:path w="28" h="146">
                  <a:moveTo>
                    <a:pt x="4" y="146"/>
                  </a:moveTo>
                  <a:lnTo>
                    <a:pt x="0" y="8"/>
                  </a:lnTo>
                  <a:lnTo>
                    <a:pt x="24" y="0"/>
                  </a:lnTo>
                  <a:lnTo>
                    <a:pt x="28" y="136"/>
                  </a:lnTo>
                  <a:lnTo>
                    <a:pt x="4" y="146"/>
                  </a:lnTo>
                  <a:close/>
                </a:path>
              </a:pathLst>
            </a:custGeom>
            <a:solidFill>
              <a:srgbClr val="585347"/>
            </a:solidFill>
            <a:ln w="6350">
              <a:solidFill>
                <a:srgbClr val="000000"/>
              </a:solidFill>
              <a:miter lim="800000"/>
              <a:headEnd/>
              <a:tailEnd/>
            </a:ln>
          </p:spPr>
          <p:txBody>
            <a:bodyPr/>
            <a:lstStyle/>
            <a:p>
              <a:endParaRPr lang="zh-CN" altLang="en-US"/>
            </a:p>
          </p:txBody>
        </p:sp>
        <p:sp>
          <p:nvSpPr>
            <p:cNvPr id="8241" name="Freeform 206"/>
            <p:cNvSpPr>
              <a:spLocks/>
            </p:cNvSpPr>
            <p:nvPr/>
          </p:nvSpPr>
          <p:spPr bwMode="auto">
            <a:xfrm>
              <a:off x="502" y="1104"/>
              <a:ext cx="50" cy="16"/>
            </a:xfrm>
            <a:custGeom>
              <a:avLst/>
              <a:gdLst>
                <a:gd name="T0" fmla="*/ 26 w 50"/>
                <a:gd name="T1" fmla="*/ 16 h 16"/>
                <a:gd name="T2" fmla="*/ 0 w 50"/>
                <a:gd name="T3" fmla="*/ 8 h 16"/>
                <a:gd name="T4" fmla="*/ 26 w 50"/>
                <a:gd name="T5" fmla="*/ 0 h 16"/>
                <a:gd name="T6" fmla="*/ 50 w 50"/>
                <a:gd name="T7" fmla="*/ 8 h 16"/>
                <a:gd name="T8" fmla="*/ 26 w 50"/>
                <a:gd name="T9" fmla="*/ 16 h 16"/>
                <a:gd name="T10" fmla="*/ 0 60000 65536"/>
                <a:gd name="T11" fmla="*/ 0 60000 65536"/>
                <a:gd name="T12" fmla="*/ 0 60000 65536"/>
                <a:gd name="T13" fmla="*/ 0 60000 65536"/>
                <a:gd name="T14" fmla="*/ 0 60000 65536"/>
                <a:gd name="T15" fmla="*/ 0 w 50"/>
                <a:gd name="T16" fmla="*/ 0 h 16"/>
                <a:gd name="T17" fmla="*/ 50 w 50"/>
                <a:gd name="T18" fmla="*/ 16 h 16"/>
              </a:gdLst>
              <a:ahLst/>
              <a:cxnLst>
                <a:cxn ang="T10">
                  <a:pos x="T0" y="T1"/>
                </a:cxn>
                <a:cxn ang="T11">
                  <a:pos x="T2" y="T3"/>
                </a:cxn>
                <a:cxn ang="T12">
                  <a:pos x="T4" y="T5"/>
                </a:cxn>
                <a:cxn ang="T13">
                  <a:pos x="T6" y="T7"/>
                </a:cxn>
                <a:cxn ang="T14">
                  <a:pos x="T8" y="T9"/>
                </a:cxn>
              </a:cxnLst>
              <a:rect l="T15" t="T16" r="T17" b="T18"/>
              <a:pathLst>
                <a:path w="50" h="16">
                  <a:moveTo>
                    <a:pt x="26" y="16"/>
                  </a:moveTo>
                  <a:lnTo>
                    <a:pt x="0" y="8"/>
                  </a:lnTo>
                  <a:lnTo>
                    <a:pt x="26" y="0"/>
                  </a:lnTo>
                  <a:lnTo>
                    <a:pt x="50" y="8"/>
                  </a:lnTo>
                  <a:lnTo>
                    <a:pt x="26" y="16"/>
                  </a:lnTo>
                  <a:close/>
                </a:path>
              </a:pathLst>
            </a:custGeom>
            <a:solidFill>
              <a:srgbClr val="D3CDC1"/>
            </a:solidFill>
            <a:ln w="6350">
              <a:solidFill>
                <a:srgbClr val="000000"/>
              </a:solidFill>
              <a:round/>
              <a:headEnd/>
              <a:tailEnd/>
            </a:ln>
          </p:spPr>
          <p:txBody>
            <a:bodyPr/>
            <a:lstStyle/>
            <a:p>
              <a:endParaRPr lang="zh-CN" altLang="en-US"/>
            </a:p>
          </p:txBody>
        </p:sp>
        <p:sp>
          <p:nvSpPr>
            <p:cNvPr id="8242" name="Freeform 207"/>
            <p:cNvSpPr>
              <a:spLocks/>
            </p:cNvSpPr>
            <p:nvPr/>
          </p:nvSpPr>
          <p:spPr bwMode="auto">
            <a:xfrm>
              <a:off x="644" y="1068"/>
              <a:ext cx="286" cy="270"/>
            </a:xfrm>
            <a:custGeom>
              <a:avLst/>
              <a:gdLst>
                <a:gd name="T0" fmla="*/ 17664 w 143"/>
                <a:gd name="T1" fmla="*/ 34560 h 135"/>
                <a:gd name="T2" fmla="*/ 0 w 143"/>
                <a:gd name="T3" fmla="*/ 4608 h 135"/>
                <a:gd name="T4" fmla="*/ 19200 w 143"/>
                <a:gd name="T5" fmla="*/ 0 h 135"/>
                <a:gd name="T6" fmla="*/ 36608 w 143"/>
                <a:gd name="T7" fmla="*/ 27904 h 135"/>
                <a:gd name="T8" fmla="*/ 17664 w 143"/>
                <a:gd name="T9" fmla="*/ 34560 h 135"/>
                <a:gd name="T10" fmla="*/ 0 60000 65536"/>
                <a:gd name="T11" fmla="*/ 0 60000 65536"/>
                <a:gd name="T12" fmla="*/ 0 60000 65536"/>
                <a:gd name="T13" fmla="*/ 0 60000 65536"/>
                <a:gd name="T14" fmla="*/ 0 60000 65536"/>
                <a:gd name="T15" fmla="*/ 0 w 143"/>
                <a:gd name="T16" fmla="*/ 0 h 135"/>
                <a:gd name="T17" fmla="*/ 143 w 143"/>
                <a:gd name="T18" fmla="*/ 135 h 135"/>
              </a:gdLst>
              <a:ahLst/>
              <a:cxnLst>
                <a:cxn ang="T10">
                  <a:pos x="T0" y="T1"/>
                </a:cxn>
                <a:cxn ang="T11">
                  <a:pos x="T2" y="T3"/>
                </a:cxn>
                <a:cxn ang="T12">
                  <a:pos x="T4" y="T5"/>
                </a:cxn>
                <a:cxn ang="T13">
                  <a:pos x="T6" y="T7"/>
                </a:cxn>
                <a:cxn ang="T14">
                  <a:pos x="T8" y="T9"/>
                </a:cxn>
              </a:cxnLst>
              <a:rect l="T15" t="T16" r="T17" b="T18"/>
              <a:pathLst>
                <a:path w="143" h="135">
                  <a:moveTo>
                    <a:pt x="69" y="135"/>
                  </a:moveTo>
                  <a:cubicBezTo>
                    <a:pt x="69" y="135"/>
                    <a:pt x="70" y="51"/>
                    <a:pt x="0" y="18"/>
                  </a:cubicBezTo>
                  <a:cubicBezTo>
                    <a:pt x="27" y="12"/>
                    <a:pt x="75" y="0"/>
                    <a:pt x="75" y="0"/>
                  </a:cubicBezTo>
                  <a:cubicBezTo>
                    <a:pt x="75" y="0"/>
                    <a:pt x="137" y="17"/>
                    <a:pt x="143" y="109"/>
                  </a:cubicBezTo>
                  <a:cubicBezTo>
                    <a:pt x="129" y="114"/>
                    <a:pt x="69" y="135"/>
                    <a:pt x="69" y="135"/>
                  </a:cubicBezTo>
                  <a:close/>
                </a:path>
              </a:pathLst>
            </a:custGeom>
            <a:solidFill>
              <a:srgbClr val="D3CDC1"/>
            </a:solidFill>
            <a:ln w="6350">
              <a:solidFill>
                <a:srgbClr val="000000"/>
              </a:solidFill>
              <a:round/>
              <a:headEnd/>
              <a:tailEnd/>
            </a:ln>
          </p:spPr>
          <p:txBody>
            <a:bodyPr/>
            <a:lstStyle/>
            <a:p>
              <a:endParaRPr lang="zh-CN" altLang="en-US"/>
            </a:p>
          </p:txBody>
        </p:sp>
        <p:sp>
          <p:nvSpPr>
            <p:cNvPr id="8243" name="Freeform 208"/>
            <p:cNvSpPr>
              <a:spLocks/>
            </p:cNvSpPr>
            <p:nvPr/>
          </p:nvSpPr>
          <p:spPr bwMode="auto">
            <a:xfrm>
              <a:off x="586" y="1126"/>
              <a:ext cx="26" cy="152"/>
            </a:xfrm>
            <a:custGeom>
              <a:avLst/>
              <a:gdLst>
                <a:gd name="T0" fmla="*/ 0 w 13"/>
                <a:gd name="T1" fmla="*/ 2048 h 76"/>
                <a:gd name="T2" fmla="*/ 256 w 13"/>
                <a:gd name="T3" fmla="*/ 17664 h 76"/>
                <a:gd name="T4" fmla="*/ 3328 w 13"/>
                <a:gd name="T5" fmla="*/ 18688 h 76"/>
                <a:gd name="T6" fmla="*/ 3072 w 13"/>
                <a:gd name="T7" fmla="*/ 2048 h 76"/>
                <a:gd name="T8" fmla="*/ 0 w 13"/>
                <a:gd name="T9" fmla="*/ 2048 h 76"/>
                <a:gd name="T10" fmla="*/ 0 60000 65536"/>
                <a:gd name="T11" fmla="*/ 0 60000 65536"/>
                <a:gd name="T12" fmla="*/ 0 60000 65536"/>
                <a:gd name="T13" fmla="*/ 0 60000 65536"/>
                <a:gd name="T14" fmla="*/ 0 60000 65536"/>
                <a:gd name="T15" fmla="*/ 0 w 13"/>
                <a:gd name="T16" fmla="*/ 0 h 76"/>
                <a:gd name="T17" fmla="*/ 13 w 13"/>
                <a:gd name="T18" fmla="*/ 76 h 76"/>
              </a:gdLst>
              <a:ahLst/>
              <a:cxnLst>
                <a:cxn ang="T10">
                  <a:pos x="T0" y="T1"/>
                </a:cxn>
                <a:cxn ang="T11">
                  <a:pos x="T2" y="T3"/>
                </a:cxn>
                <a:cxn ang="T12">
                  <a:pos x="T4" y="T5"/>
                </a:cxn>
                <a:cxn ang="T13">
                  <a:pos x="T6" y="T7"/>
                </a:cxn>
                <a:cxn ang="T14">
                  <a:pos x="T8" y="T9"/>
                </a:cxn>
              </a:cxnLst>
              <a:rect l="T15" t="T16" r="T17" b="T18"/>
              <a:pathLst>
                <a:path w="13" h="76">
                  <a:moveTo>
                    <a:pt x="0" y="8"/>
                  </a:moveTo>
                  <a:cubicBezTo>
                    <a:pt x="1" y="69"/>
                    <a:pt x="1" y="69"/>
                    <a:pt x="1" y="69"/>
                  </a:cubicBezTo>
                  <a:cubicBezTo>
                    <a:pt x="1" y="69"/>
                    <a:pt x="0" y="76"/>
                    <a:pt x="13" y="73"/>
                  </a:cubicBezTo>
                  <a:cubicBezTo>
                    <a:pt x="12" y="8"/>
                    <a:pt x="12" y="8"/>
                    <a:pt x="12" y="8"/>
                  </a:cubicBezTo>
                  <a:cubicBezTo>
                    <a:pt x="12" y="8"/>
                    <a:pt x="7" y="0"/>
                    <a:pt x="0" y="8"/>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44" name="Freeform 209"/>
            <p:cNvSpPr>
              <a:spLocks/>
            </p:cNvSpPr>
            <p:nvPr/>
          </p:nvSpPr>
          <p:spPr bwMode="auto">
            <a:xfrm>
              <a:off x="592" y="1214"/>
              <a:ext cx="60" cy="42"/>
            </a:xfrm>
            <a:custGeom>
              <a:avLst/>
              <a:gdLst>
                <a:gd name="T0" fmla="*/ 7680 w 30"/>
                <a:gd name="T1" fmla="*/ 2304 h 21"/>
                <a:gd name="T2" fmla="*/ 1280 w 30"/>
                <a:gd name="T3" fmla="*/ 0 h 21"/>
                <a:gd name="T4" fmla="*/ 1280 w 30"/>
                <a:gd name="T5" fmla="*/ 3328 h 21"/>
                <a:gd name="T6" fmla="*/ 7680 w 30"/>
                <a:gd name="T7" fmla="*/ 5376 h 21"/>
                <a:gd name="T8" fmla="*/ 7680 w 30"/>
                <a:gd name="T9" fmla="*/ 2304 h 21"/>
                <a:gd name="T10" fmla="*/ 0 60000 65536"/>
                <a:gd name="T11" fmla="*/ 0 60000 65536"/>
                <a:gd name="T12" fmla="*/ 0 60000 65536"/>
                <a:gd name="T13" fmla="*/ 0 60000 65536"/>
                <a:gd name="T14" fmla="*/ 0 60000 65536"/>
                <a:gd name="T15" fmla="*/ 0 w 30"/>
                <a:gd name="T16" fmla="*/ 0 h 21"/>
                <a:gd name="T17" fmla="*/ 30 w 30"/>
                <a:gd name="T18" fmla="*/ 21 h 21"/>
              </a:gdLst>
              <a:ahLst/>
              <a:cxnLst>
                <a:cxn ang="T10">
                  <a:pos x="T0" y="T1"/>
                </a:cxn>
                <a:cxn ang="T11">
                  <a:pos x="T2" y="T3"/>
                </a:cxn>
                <a:cxn ang="T12">
                  <a:pos x="T4" y="T5"/>
                </a:cxn>
                <a:cxn ang="T13">
                  <a:pos x="T6" y="T7"/>
                </a:cxn>
                <a:cxn ang="T14">
                  <a:pos x="T8" y="T9"/>
                </a:cxn>
              </a:cxnLst>
              <a:rect l="T15" t="T16" r="T17" b="T18"/>
              <a:pathLst>
                <a:path w="30" h="21">
                  <a:moveTo>
                    <a:pt x="30" y="9"/>
                  </a:moveTo>
                  <a:cubicBezTo>
                    <a:pt x="5" y="0"/>
                    <a:pt x="5" y="0"/>
                    <a:pt x="5" y="0"/>
                  </a:cubicBezTo>
                  <a:cubicBezTo>
                    <a:pt x="2" y="1"/>
                    <a:pt x="0" y="11"/>
                    <a:pt x="5" y="13"/>
                  </a:cubicBezTo>
                  <a:cubicBezTo>
                    <a:pt x="30" y="21"/>
                    <a:pt x="30" y="21"/>
                    <a:pt x="30" y="21"/>
                  </a:cubicBezTo>
                  <a:lnTo>
                    <a:pt x="30" y="9"/>
                  </a:lnTo>
                  <a:close/>
                </a:path>
              </a:pathLst>
            </a:custGeom>
            <a:solidFill>
              <a:srgbClr val="73A2D1"/>
            </a:solidFill>
            <a:ln w="6350">
              <a:solidFill>
                <a:srgbClr val="000000"/>
              </a:solidFill>
              <a:miter lim="800000"/>
              <a:headEnd/>
              <a:tailEnd/>
            </a:ln>
          </p:spPr>
          <p:txBody>
            <a:bodyPr/>
            <a:lstStyle/>
            <a:p>
              <a:endParaRPr lang="zh-CN" altLang="en-US"/>
            </a:p>
          </p:txBody>
        </p:sp>
        <p:sp>
          <p:nvSpPr>
            <p:cNvPr id="8245" name="Freeform 210"/>
            <p:cNvSpPr>
              <a:spLocks/>
            </p:cNvSpPr>
            <p:nvPr/>
          </p:nvSpPr>
          <p:spPr bwMode="auto">
            <a:xfrm>
              <a:off x="590" y="1158"/>
              <a:ext cx="62" cy="40"/>
            </a:xfrm>
            <a:custGeom>
              <a:avLst/>
              <a:gdLst>
                <a:gd name="T0" fmla="*/ 7936 w 31"/>
                <a:gd name="T1" fmla="*/ 1792 h 20"/>
                <a:gd name="T2" fmla="*/ 1536 w 31"/>
                <a:gd name="T3" fmla="*/ 0 h 20"/>
                <a:gd name="T4" fmla="*/ 1536 w 31"/>
                <a:gd name="T5" fmla="*/ 3328 h 20"/>
                <a:gd name="T6" fmla="*/ 7936 w 31"/>
                <a:gd name="T7" fmla="*/ 5120 h 20"/>
                <a:gd name="T8" fmla="*/ 7936 w 31"/>
                <a:gd name="T9" fmla="*/ 1792 h 20"/>
                <a:gd name="T10" fmla="*/ 0 60000 65536"/>
                <a:gd name="T11" fmla="*/ 0 60000 65536"/>
                <a:gd name="T12" fmla="*/ 0 60000 65536"/>
                <a:gd name="T13" fmla="*/ 0 60000 65536"/>
                <a:gd name="T14" fmla="*/ 0 60000 65536"/>
                <a:gd name="T15" fmla="*/ 0 w 31"/>
                <a:gd name="T16" fmla="*/ 0 h 20"/>
                <a:gd name="T17" fmla="*/ 31 w 31"/>
                <a:gd name="T18" fmla="*/ 20 h 20"/>
              </a:gdLst>
              <a:ahLst/>
              <a:cxnLst>
                <a:cxn ang="T10">
                  <a:pos x="T0" y="T1"/>
                </a:cxn>
                <a:cxn ang="T11">
                  <a:pos x="T2" y="T3"/>
                </a:cxn>
                <a:cxn ang="T12">
                  <a:pos x="T4" y="T5"/>
                </a:cxn>
                <a:cxn ang="T13">
                  <a:pos x="T6" y="T7"/>
                </a:cxn>
                <a:cxn ang="T14">
                  <a:pos x="T8" y="T9"/>
                </a:cxn>
              </a:cxnLst>
              <a:rect l="T15" t="T16" r="T17" b="T18"/>
              <a:pathLst>
                <a:path w="31" h="20">
                  <a:moveTo>
                    <a:pt x="31" y="7"/>
                  </a:moveTo>
                  <a:cubicBezTo>
                    <a:pt x="6" y="0"/>
                    <a:pt x="6" y="0"/>
                    <a:pt x="6" y="0"/>
                  </a:cubicBezTo>
                  <a:cubicBezTo>
                    <a:pt x="3" y="0"/>
                    <a:pt x="0" y="10"/>
                    <a:pt x="6" y="13"/>
                  </a:cubicBezTo>
                  <a:cubicBezTo>
                    <a:pt x="31" y="20"/>
                    <a:pt x="31" y="20"/>
                    <a:pt x="31" y="20"/>
                  </a:cubicBezTo>
                  <a:lnTo>
                    <a:pt x="31" y="7"/>
                  </a:lnTo>
                  <a:close/>
                </a:path>
              </a:pathLst>
            </a:custGeom>
            <a:solidFill>
              <a:srgbClr val="73A2D1"/>
            </a:solidFill>
            <a:ln w="6350">
              <a:solidFill>
                <a:srgbClr val="000000"/>
              </a:solidFill>
              <a:miter lim="800000"/>
              <a:headEnd/>
              <a:tailEnd/>
            </a:ln>
          </p:spPr>
          <p:txBody>
            <a:bodyPr/>
            <a:lstStyle/>
            <a:p>
              <a:endParaRPr lang="zh-CN" altLang="en-US"/>
            </a:p>
          </p:txBody>
        </p:sp>
        <p:sp>
          <p:nvSpPr>
            <p:cNvPr id="8246" name="Freeform 211"/>
            <p:cNvSpPr>
              <a:spLocks/>
            </p:cNvSpPr>
            <p:nvPr/>
          </p:nvSpPr>
          <p:spPr bwMode="auto">
            <a:xfrm>
              <a:off x="694" y="1460"/>
              <a:ext cx="202" cy="106"/>
            </a:xfrm>
            <a:custGeom>
              <a:avLst/>
              <a:gdLst>
                <a:gd name="T0" fmla="*/ 0 w 202"/>
                <a:gd name="T1" fmla="*/ 24 h 106"/>
                <a:gd name="T2" fmla="*/ 202 w 202"/>
                <a:gd name="T3" fmla="*/ 106 h 106"/>
                <a:gd name="T4" fmla="*/ 202 w 202"/>
                <a:gd name="T5" fmla="*/ 82 h 106"/>
                <a:gd name="T6" fmla="*/ 0 w 202"/>
                <a:gd name="T7" fmla="*/ 0 h 106"/>
                <a:gd name="T8" fmla="*/ 0 w 202"/>
                <a:gd name="T9" fmla="*/ 24 h 106"/>
                <a:gd name="T10" fmla="*/ 0 60000 65536"/>
                <a:gd name="T11" fmla="*/ 0 60000 65536"/>
                <a:gd name="T12" fmla="*/ 0 60000 65536"/>
                <a:gd name="T13" fmla="*/ 0 60000 65536"/>
                <a:gd name="T14" fmla="*/ 0 60000 65536"/>
                <a:gd name="T15" fmla="*/ 0 w 202"/>
                <a:gd name="T16" fmla="*/ 0 h 106"/>
                <a:gd name="T17" fmla="*/ 202 w 202"/>
                <a:gd name="T18" fmla="*/ 106 h 106"/>
              </a:gdLst>
              <a:ahLst/>
              <a:cxnLst>
                <a:cxn ang="T10">
                  <a:pos x="T0" y="T1"/>
                </a:cxn>
                <a:cxn ang="T11">
                  <a:pos x="T2" y="T3"/>
                </a:cxn>
                <a:cxn ang="T12">
                  <a:pos x="T4" y="T5"/>
                </a:cxn>
                <a:cxn ang="T13">
                  <a:pos x="T6" y="T7"/>
                </a:cxn>
                <a:cxn ang="T14">
                  <a:pos x="T8" y="T9"/>
                </a:cxn>
              </a:cxnLst>
              <a:rect l="T15" t="T16" r="T17" b="T18"/>
              <a:pathLst>
                <a:path w="202" h="106">
                  <a:moveTo>
                    <a:pt x="0" y="24"/>
                  </a:moveTo>
                  <a:lnTo>
                    <a:pt x="202" y="106"/>
                  </a:lnTo>
                  <a:lnTo>
                    <a:pt x="202" y="82"/>
                  </a:lnTo>
                  <a:lnTo>
                    <a:pt x="0" y="0"/>
                  </a:lnTo>
                  <a:lnTo>
                    <a:pt x="0" y="24"/>
                  </a:lnTo>
                  <a:close/>
                </a:path>
              </a:pathLst>
            </a:custGeom>
            <a:solidFill>
              <a:srgbClr val="73A2D1"/>
            </a:solidFill>
            <a:ln w="6350">
              <a:solidFill>
                <a:srgbClr val="000000"/>
              </a:solidFill>
              <a:miter lim="800000"/>
              <a:headEnd/>
              <a:tailEnd/>
            </a:ln>
          </p:spPr>
          <p:txBody>
            <a:bodyPr/>
            <a:lstStyle/>
            <a:p>
              <a:endParaRPr lang="zh-CN" altLang="en-US"/>
            </a:p>
          </p:txBody>
        </p:sp>
        <p:sp>
          <p:nvSpPr>
            <p:cNvPr id="8247" name="Freeform 212"/>
            <p:cNvSpPr>
              <a:spLocks/>
            </p:cNvSpPr>
            <p:nvPr/>
          </p:nvSpPr>
          <p:spPr bwMode="auto">
            <a:xfrm>
              <a:off x="782" y="1488"/>
              <a:ext cx="122" cy="54"/>
            </a:xfrm>
            <a:custGeom>
              <a:avLst/>
              <a:gdLst>
                <a:gd name="T0" fmla="*/ 0 w 61"/>
                <a:gd name="T1" fmla="*/ 1024 h 27"/>
                <a:gd name="T2" fmla="*/ 13824 w 61"/>
                <a:gd name="T3" fmla="*/ 6912 h 27"/>
                <a:gd name="T4" fmla="*/ 15104 w 61"/>
                <a:gd name="T5" fmla="*/ 6144 h 27"/>
                <a:gd name="T6" fmla="*/ 1280 w 61"/>
                <a:gd name="T7" fmla="*/ 256 h 27"/>
                <a:gd name="T8" fmla="*/ 0 w 61"/>
                <a:gd name="T9" fmla="*/ 512 h 27"/>
                <a:gd name="T10" fmla="*/ 0 w 61"/>
                <a:gd name="T11" fmla="*/ 1024 h 27"/>
                <a:gd name="T12" fmla="*/ 0 60000 65536"/>
                <a:gd name="T13" fmla="*/ 0 60000 65536"/>
                <a:gd name="T14" fmla="*/ 0 60000 65536"/>
                <a:gd name="T15" fmla="*/ 0 60000 65536"/>
                <a:gd name="T16" fmla="*/ 0 60000 65536"/>
                <a:gd name="T17" fmla="*/ 0 60000 65536"/>
                <a:gd name="T18" fmla="*/ 0 w 61"/>
                <a:gd name="T19" fmla="*/ 0 h 27"/>
                <a:gd name="T20" fmla="*/ 61 w 61"/>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1" h="27">
                  <a:moveTo>
                    <a:pt x="0" y="4"/>
                  </a:moveTo>
                  <a:cubicBezTo>
                    <a:pt x="54" y="27"/>
                    <a:pt x="54" y="27"/>
                    <a:pt x="54" y="27"/>
                  </a:cubicBezTo>
                  <a:cubicBezTo>
                    <a:pt x="54" y="27"/>
                    <a:pt x="55" y="23"/>
                    <a:pt x="59" y="24"/>
                  </a:cubicBezTo>
                  <a:cubicBezTo>
                    <a:pt x="61" y="25"/>
                    <a:pt x="5" y="1"/>
                    <a:pt x="5" y="1"/>
                  </a:cubicBezTo>
                  <a:cubicBezTo>
                    <a:pt x="5" y="1"/>
                    <a:pt x="3" y="0"/>
                    <a:pt x="0" y="2"/>
                  </a:cubicBezTo>
                  <a:lnTo>
                    <a:pt x="0" y="4"/>
                  </a:lnTo>
                  <a:close/>
                </a:path>
              </a:pathLst>
            </a:custGeom>
            <a:solidFill>
              <a:srgbClr val="73A2D1"/>
            </a:solidFill>
            <a:ln w="6350">
              <a:solidFill>
                <a:srgbClr val="000000"/>
              </a:solidFill>
              <a:miter lim="800000"/>
              <a:headEnd/>
              <a:tailEnd/>
            </a:ln>
          </p:spPr>
          <p:txBody>
            <a:bodyPr/>
            <a:lstStyle/>
            <a:p>
              <a:endParaRPr lang="zh-CN" altLang="en-US"/>
            </a:p>
          </p:txBody>
        </p:sp>
        <p:sp>
          <p:nvSpPr>
            <p:cNvPr id="8248" name="Oval 213"/>
            <p:cNvSpPr>
              <a:spLocks noChangeArrowheads="1"/>
            </p:cNvSpPr>
            <p:nvPr/>
          </p:nvSpPr>
          <p:spPr bwMode="auto">
            <a:xfrm>
              <a:off x="890" y="1536"/>
              <a:ext cx="16" cy="32"/>
            </a:xfrm>
            <a:prstGeom prst="ellipse">
              <a:avLst/>
            </a:prstGeom>
            <a:solidFill>
              <a:srgbClr val="73A2D1"/>
            </a:solidFill>
            <a:ln w="6350">
              <a:solidFill>
                <a:srgbClr val="000000"/>
              </a:solidFill>
              <a:miter lim="800000"/>
              <a:headEnd/>
              <a:tailEnd/>
            </a:ln>
          </p:spPr>
          <p:txBody>
            <a:bodyPr/>
            <a:lstStyle/>
            <a:p>
              <a:endParaRPr lang="en-US" altLang="zh-CN">
                <a:latin typeface="微软雅黑" pitchFamily="34" charset="-122"/>
                <a:ea typeface="微软雅黑" pitchFamily="34" charset="-122"/>
              </a:endParaRPr>
            </a:p>
          </p:txBody>
        </p:sp>
        <p:sp>
          <p:nvSpPr>
            <p:cNvPr id="8249" name="Freeform 214"/>
            <p:cNvSpPr>
              <a:spLocks/>
            </p:cNvSpPr>
            <p:nvPr/>
          </p:nvSpPr>
          <p:spPr bwMode="auto">
            <a:xfrm>
              <a:off x="860" y="1350"/>
              <a:ext cx="140" cy="114"/>
            </a:xfrm>
            <a:custGeom>
              <a:avLst/>
              <a:gdLst>
                <a:gd name="T0" fmla="*/ 8192 w 70"/>
                <a:gd name="T1" fmla="*/ 2816 h 57"/>
                <a:gd name="T2" fmla="*/ 13568 w 70"/>
                <a:gd name="T3" fmla="*/ 4864 h 57"/>
                <a:gd name="T4" fmla="*/ 13568 w 70"/>
                <a:gd name="T5" fmla="*/ 4864 h 57"/>
                <a:gd name="T6" fmla="*/ 15104 w 70"/>
                <a:gd name="T7" fmla="*/ 6400 h 57"/>
                <a:gd name="T8" fmla="*/ 14336 w 70"/>
                <a:gd name="T9" fmla="*/ 7680 h 57"/>
                <a:gd name="T10" fmla="*/ 512 w 70"/>
                <a:gd name="T11" fmla="*/ 11776 h 57"/>
                <a:gd name="T12" fmla="*/ 2816 w 70"/>
                <a:gd name="T13" fmla="*/ 14592 h 57"/>
                <a:gd name="T14" fmla="*/ 16640 w 70"/>
                <a:gd name="T15" fmla="*/ 9984 h 57"/>
                <a:gd name="T16" fmla="*/ 17920 w 70"/>
                <a:gd name="T17" fmla="*/ 6912 h 57"/>
                <a:gd name="T18" fmla="*/ 13824 w 70"/>
                <a:gd name="T19" fmla="*/ 1792 h 57"/>
                <a:gd name="T20" fmla="*/ 8448 w 70"/>
                <a:gd name="T21" fmla="*/ 0 h 57"/>
                <a:gd name="T22" fmla="*/ 8192 w 70"/>
                <a:gd name="T23" fmla="*/ 2816 h 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57"/>
                <a:gd name="T38" fmla="*/ 70 w 70"/>
                <a:gd name="T39" fmla="*/ 57 h 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57">
                  <a:moveTo>
                    <a:pt x="32" y="11"/>
                  </a:moveTo>
                  <a:cubicBezTo>
                    <a:pt x="39" y="14"/>
                    <a:pt x="53" y="19"/>
                    <a:pt x="53" y="19"/>
                  </a:cubicBezTo>
                  <a:cubicBezTo>
                    <a:pt x="53" y="19"/>
                    <a:pt x="53" y="19"/>
                    <a:pt x="53" y="19"/>
                  </a:cubicBezTo>
                  <a:cubicBezTo>
                    <a:pt x="56" y="19"/>
                    <a:pt x="59" y="23"/>
                    <a:pt x="59" y="25"/>
                  </a:cubicBezTo>
                  <a:cubicBezTo>
                    <a:pt x="59" y="25"/>
                    <a:pt x="59" y="29"/>
                    <a:pt x="56" y="30"/>
                  </a:cubicBezTo>
                  <a:cubicBezTo>
                    <a:pt x="51" y="31"/>
                    <a:pt x="2" y="46"/>
                    <a:pt x="2" y="46"/>
                  </a:cubicBezTo>
                  <a:cubicBezTo>
                    <a:pt x="2" y="46"/>
                    <a:pt x="0" y="53"/>
                    <a:pt x="11" y="57"/>
                  </a:cubicBezTo>
                  <a:cubicBezTo>
                    <a:pt x="11" y="57"/>
                    <a:pt x="60" y="41"/>
                    <a:pt x="65" y="39"/>
                  </a:cubicBezTo>
                  <a:cubicBezTo>
                    <a:pt x="70" y="36"/>
                    <a:pt x="70" y="27"/>
                    <a:pt x="70" y="27"/>
                  </a:cubicBezTo>
                  <a:cubicBezTo>
                    <a:pt x="70" y="16"/>
                    <a:pt x="65" y="11"/>
                    <a:pt x="54" y="7"/>
                  </a:cubicBezTo>
                  <a:cubicBezTo>
                    <a:pt x="33" y="0"/>
                    <a:pt x="33" y="0"/>
                    <a:pt x="33" y="0"/>
                  </a:cubicBezTo>
                  <a:lnTo>
                    <a:pt x="32" y="11"/>
                  </a:lnTo>
                  <a:close/>
                </a:path>
              </a:pathLst>
            </a:custGeom>
            <a:solidFill>
              <a:srgbClr val="73A2D1"/>
            </a:solidFill>
            <a:ln w="6350">
              <a:solidFill>
                <a:srgbClr val="000000"/>
              </a:solidFill>
              <a:miter lim="800000"/>
              <a:headEnd/>
              <a:tailEnd/>
            </a:ln>
          </p:spPr>
          <p:txBody>
            <a:bodyPr/>
            <a:lstStyle/>
            <a:p>
              <a:endParaRPr lang="zh-CN" altLang="en-US"/>
            </a:p>
          </p:txBody>
        </p:sp>
        <p:sp>
          <p:nvSpPr>
            <p:cNvPr id="8250" name="Freeform 215"/>
            <p:cNvSpPr>
              <a:spLocks/>
            </p:cNvSpPr>
            <p:nvPr/>
          </p:nvSpPr>
          <p:spPr bwMode="auto">
            <a:xfrm>
              <a:off x="772" y="1202"/>
              <a:ext cx="120" cy="342"/>
            </a:xfrm>
            <a:custGeom>
              <a:avLst/>
              <a:gdLst>
                <a:gd name="T0" fmla="*/ 1536 w 60"/>
                <a:gd name="T1" fmla="*/ 3584 h 171"/>
                <a:gd name="T2" fmla="*/ 9984 w 60"/>
                <a:gd name="T3" fmla="*/ 6656 h 171"/>
                <a:gd name="T4" fmla="*/ 9984 w 60"/>
                <a:gd name="T5" fmla="*/ 6656 h 171"/>
                <a:gd name="T6" fmla="*/ 11776 w 60"/>
                <a:gd name="T7" fmla="*/ 8960 h 171"/>
                <a:gd name="T8" fmla="*/ 11776 w 60"/>
                <a:gd name="T9" fmla="*/ 9984 h 171"/>
                <a:gd name="T10" fmla="*/ 11008 w 60"/>
                <a:gd name="T11" fmla="*/ 41216 h 171"/>
                <a:gd name="T12" fmla="*/ 14080 w 60"/>
                <a:gd name="T13" fmla="*/ 42496 h 171"/>
                <a:gd name="T14" fmla="*/ 15104 w 60"/>
                <a:gd name="T15" fmla="*/ 11008 h 171"/>
                <a:gd name="T16" fmla="*/ 15104 w 60"/>
                <a:gd name="T17" fmla="*/ 9216 h 171"/>
                <a:gd name="T18" fmla="*/ 9984 w 60"/>
                <a:gd name="T19" fmla="*/ 2816 h 171"/>
                <a:gd name="T20" fmla="*/ 2560 w 60"/>
                <a:gd name="T21" fmla="*/ 768 h 171"/>
                <a:gd name="T22" fmla="*/ 1536 w 60"/>
                <a:gd name="T23" fmla="*/ 3584 h 1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
                <a:gd name="T37" fmla="*/ 0 h 171"/>
                <a:gd name="T38" fmla="*/ 60 w 60"/>
                <a:gd name="T39" fmla="*/ 171 h 1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 h="171">
                  <a:moveTo>
                    <a:pt x="6" y="14"/>
                  </a:moveTo>
                  <a:cubicBezTo>
                    <a:pt x="7" y="15"/>
                    <a:pt x="39" y="26"/>
                    <a:pt x="39" y="26"/>
                  </a:cubicBezTo>
                  <a:cubicBezTo>
                    <a:pt x="39" y="26"/>
                    <a:pt x="39" y="26"/>
                    <a:pt x="39" y="26"/>
                  </a:cubicBezTo>
                  <a:cubicBezTo>
                    <a:pt x="43" y="27"/>
                    <a:pt x="46" y="31"/>
                    <a:pt x="46" y="35"/>
                  </a:cubicBezTo>
                  <a:cubicBezTo>
                    <a:pt x="46" y="39"/>
                    <a:pt x="46" y="39"/>
                    <a:pt x="46" y="39"/>
                  </a:cubicBezTo>
                  <a:cubicBezTo>
                    <a:pt x="43" y="161"/>
                    <a:pt x="43" y="161"/>
                    <a:pt x="43" y="161"/>
                  </a:cubicBezTo>
                  <a:cubicBezTo>
                    <a:pt x="43" y="161"/>
                    <a:pt x="41" y="171"/>
                    <a:pt x="55" y="166"/>
                  </a:cubicBezTo>
                  <a:cubicBezTo>
                    <a:pt x="59" y="43"/>
                    <a:pt x="59" y="43"/>
                    <a:pt x="59" y="43"/>
                  </a:cubicBezTo>
                  <a:cubicBezTo>
                    <a:pt x="59" y="36"/>
                    <a:pt x="59" y="36"/>
                    <a:pt x="59" y="36"/>
                  </a:cubicBezTo>
                  <a:cubicBezTo>
                    <a:pt x="60" y="22"/>
                    <a:pt x="51" y="14"/>
                    <a:pt x="39" y="11"/>
                  </a:cubicBezTo>
                  <a:cubicBezTo>
                    <a:pt x="10" y="3"/>
                    <a:pt x="10" y="3"/>
                    <a:pt x="10" y="3"/>
                  </a:cubicBezTo>
                  <a:cubicBezTo>
                    <a:pt x="4" y="0"/>
                    <a:pt x="0" y="11"/>
                    <a:pt x="6" y="14"/>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51" name="Freeform 216"/>
            <p:cNvSpPr>
              <a:spLocks/>
            </p:cNvSpPr>
            <p:nvPr/>
          </p:nvSpPr>
          <p:spPr bwMode="auto">
            <a:xfrm flipH="1">
              <a:off x="780" y="1274"/>
              <a:ext cx="56" cy="244"/>
            </a:xfrm>
            <a:custGeom>
              <a:avLst/>
              <a:gdLst>
                <a:gd name="T0" fmla="*/ 1280 w 28"/>
                <a:gd name="T1" fmla="*/ 3072 h 122"/>
                <a:gd name="T2" fmla="*/ 2304 w 28"/>
                <a:gd name="T3" fmla="*/ 3584 h 122"/>
                <a:gd name="T4" fmla="*/ 2304 w 28"/>
                <a:gd name="T5" fmla="*/ 3584 h 122"/>
                <a:gd name="T6" fmla="*/ 4096 w 28"/>
                <a:gd name="T7" fmla="*/ 5888 h 122"/>
                <a:gd name="T8" fmla="*/ 4096 w 28"/>
                <a:gd name="T9" fmla="*/ 6912 h 122"/>
                <a:gd name="T10" fmla="*/ 3584 w 28"/>
                <a:gd name="T11" fmla="*/ 29440 h 122"/>
                <a:gd name="T12" fmla="*/ 6400 w 28"/>
                <a:gd name="T13" fmla="*/ 30464 h 122"/>
                <a:gd name="T14" fmla="*/ 7168 w 28"/>
                <a:gd name="T15" fmla="*/ 7936 h 122"/>
                <a:gd name="T16" fmla="*/ 7168 w 28"/>
                <a:gd name="T17" fmla="*/ 6400 h 122"/>
                <a:gd name="T18" fmla="*/ 2304 w 28"/>
                <a:gd name="T19" fmla="*/ 256 h 122"/>
                <a:gd name="T20" fmla="*/ 1280 w 28"/>
                <a:gd name="T21" fmla="*/ 3072 h 1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
                <a:gd name="T34" fmla="*/ 0 h 122"/>
                <a:gd name="T35" fmla="*/ 28 w 28"/>
                <a:gd name="T36" fmla="*/ 122 h 1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 h="122">
                  <a:moveTo>
                    <a:pt x="5" y="12"/>
                  </a:moveTo>
                  <a:cubicBezTo>
                    <a:pt x="9" y="14"/>
                    <a:pt x="9" y="14"/>
                    <a:pt x="9" y="14"/>
                  </a:cubicBezTo>
                  <a:cubicBezTo>
                    <a:pt x="9" y="14"/>
                    <a:pt x="9" y="14"/>
                    <a:pt x="9" y="14"/>
                  </a:cubicBezTo>
                  <a:cubicBezTo>
                    <a:pt x="13" y="15"/>
                    <a:pt x="16" y="20"/>
                    <a:pt x="16" y="23"/>
                  </a:cubicBezTo>
                  <a:cubicBezTo>
                    <a:pt x="16" y="27"/>
                    <a:pt x="16" y="27"/>
                    <a:pt x="16" y="27"/>
                  </a:cubicBezTo>
                  <a:cubicBezTo>
                    <a:pt x="14" y="115"/>
                    <a:pt x="14" y="115"/>
                    <a:pt x="14" y="115"/>
                  </a:cubicBezTo>
                  <a:cubicBezTo>
                    <a:pt x="14" y="115"/>
                    <a:pt x="12" y="122"/>
                    <a:pt x="25" y="119"/>
                  </a:cubicBezTo>
                  <a:cubicBezTo>
                    <a:pt x="28" y="31"/>
                    <a:pt x="28" y="31"/>
                    <a:pt x="28" y="31"/>
                  </a:cubicBezTo>
                  <a:cubicBezTo>
                    <a:pt x="28" y="25"/>
                    <a:pt x="28" y="25"/>
                    <a:pt x="28" y="25"/>
                  </a:cubicBezTo>
                  <a:cubicBezTo>
                    <a:pt x="28" y="5"/>
                    <a:pt x="9" y="1"/>
                    <a:pt x="9" y="1"/>
                  </a:cubicBezTo>
                  <a:cubicBezTo>
                    <a:pt x="5" y="0"/>
                    <a:pt x="0" y="10"/>
                    <a:pt x="5" y="12"/>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52" name="Freeform 217"/>
            <p:cNvSpPr>
              <a:spLocks/>
            </p:cNvSpPr>
            <p:nvPr/>
          </p:nvSpPr>
          <p:spPr bwMode="auto">
            <a:xfrm>
              <a:off x="502" y="1112"/>
              <a:ext cx="30" cy="146"/>
            </a:xfrm>
            <a:custGeom>
              <a:avLst/>
              <a:gdLst>
                <a:gd name="T0" fmla="*/ 30 w 30"/>
                <a:gd name="T1" fmla="*/ 146 h 146"/>
                <a:gd name="T2" fmla="*/ 26 w 30"/>
                <a:gd name="T3" fmla="*/ 8 h 146"/>
                <a:gd name="T4" fmla="*/ 0 w 30"/>
                <a:gd name="T5" fmla="*/ 0 h 146"/>
                <a:gd name="T6" fmla="*/ 6 w 30"/>
                <a:gd name="T7" fmla="*/ 138 h 146"/>
                <a:gd name="T8" fmla="*/ 30 w 30"/>
                <a:gd name="T9" fmla="*/ 146 h 146"/>
                <a:gd name="T10" fmla="*/ 0 60000 65536"/>
                <a:gd name="T11" fmla="*/ 0 60000 65536"/>
                <a:gd name="T12" fmla="*/ 0 60000 65536"/>
                <a:gd name="T13" fmla="*/ 0 60000 65536"/>
                <a:gd name="T14" fmla="*/ 0 60000 65536"/>
                <a:gd name="T15" fmla="*/ 0 w 30"/>
                <a:gd name="T16" fmla="*/ 0 h 146"/>
                <a:gd name="T17" fmla="*/ 30 w 30"/>
                <a:gd name="T18" fmla="*/ 146 h 146"/>
              </a:gdLst>
              <a:ahLst/>
              <a:cxnLst>
                <a:cxn ang="T10">
                  <a:pos x="T0" y="T1"/>
                </a:cxn>
                <a:cxn ang="T11">
                  <a:pos x="T2" y="T3"/>
                </a:cxn>
                <a:cxn ang="T12">
                  <a:pos x="T4" y="T5"/>
                </a:cxn>
                <a:cxn ang="T13">
                  <a:pos x="T6" y="T7"/>
                </a:cxn>
                <a:cxn ang="T14">
                  <a:pos x="T8" y="T9"/>
                </a:cxn>
              </a:cxnLst>
              <a:rect l="T15" t="T16" r="T17" b="T18"/>
              <a:pathLst>
                <a:path w="30" h="146">
                  <a:moveTo>
                    <a:pt x="30" y="146"/>
                  </a:moveTo>
                  <a:lnTo>
                    <a:pt x="26" y="8"/>
                  </a:lnTo>
                  <a:lnTo>
                    <a:pt x="0" y="0"/>
                  </a:lnTo>
                  <a:lnTo>
                    <a:pt x="6" y="138"/>
                  </a:lnTo>
                  <a:lnTo>
                    <a:pt x="30" y="146"/>
                  </a:lnTo>
                  <a:close/>
                </a:path>
              </a:pathLst>
            </a:custGeom>
            <a:solidFill>
              <a:srgbClr val="A19A88"/>
            </a:solidFill>
            <a:ln w="6350">
              <a:solidFill>
                <a:srgbClr val="000000"/>
              </a:solidFill>
              <a:miter lim="800000"/>
              <a:headEnd/>
              <a:tailEnd/>
            </a:ln>
          </p:spPr>
          <p:txBody>
            <a:bodyPr/>
            <a:lstStyle/>
            <a:p>
              <a:endParaRPr lang="zh-CN" altLang="en-US"/>
            </a:p>
          </p:txBody>
        </p:sp>
        <p:sp>
          <p:nvSpPr>
            <p:cNvPr id="8253" name="Freeform 218"/>
            <p:cNvSpPr>
              <a:spLocks/>
            </p:cNvSpPr>
            <p:nvPr/>
          </p:nvSpPr>
          <p:spPr bwMode="auto">
            <a:xfrm>
              <a:off x="508" y="1250"/>
              <a:ext cx="272" cy="326"/>
            </a:xfrm>
            <a:custGeom>
              <a:avLst/>
              <a:gdLst>
                <a:gd name="T0" fmla="*/ 268 w 272"/>
                <a:gd name="T1" fmla="*/ 326 h 326"/>
                <a:gd name="T2" fmla="*/ 272 w 272"/>
                <a:gd name="T3" fmla="*/ 92 h 326"/>
                <a:gd name="T4" fmla="*/ 0 w 272"/>
                <a:gd name="T5" fmla="*/ 0 h 326"/>
                <a:gd name="T6" fmla="*/ 6 w 272"/>
                <a:gd name="T7" fmla="*/ 212 h 326"/>
                <a:gd name="T8" fmla="*/ 268 w 272"/>
                <a:gd name="T9" fmla="*/ 326 h 326"/>
                <a:gd name="T10" fmla="*/ 0 60000 65536"/>
                <a:gd name="T11" fmla="*/ 0 60000 65536"/>
                <a:gd name="T12" fmla="*/ 0 60000 65536"/>
                <a:gd name="T13" fmla="*/ 0 60000 65536"/>
                <a:gd name="T14" fmla="*/ 0 60000 65536"/>
                <a:gd name="T15" fmla="*/ 0 w 272"/>
                <a:gd name="T16" fmla="*/ 0 h 326"/>
                <a:gd name="T17" fmla="*/ 272 w 272"/>
                <a:gd name="T18" fmla="*/ 326 h 326"/>
              </a:gdLst>
              <a:ahLst/>
              <a:cxnLst>
                <a:cxn ang="T10">
                  <a:pos x="T0" y="T1"/>
                </a:cxn>
                <a:cxn ang="T11">
                  <a:pos x="T2" y="T3"/>
                </a:cxn>
                <a:cxn ang="T12">
                  <a:pos x="T4" y="T5"/>
                </a:cxn>
                <a:cxn ang="T13">
                  <a:pos x="T6" y="T7"/>
                </a:cxn>
                <a:cxn ang="T14">
                  <a:pos x="T8" y="T9"/>
                </a:cxn>
              </a:cxnLst>
              <a:rect l="T15" t="T16" r="T17" b="T18"/>
              <a:pathLst>
                <a:path w="272" h="326">
                  <a:moveTo>
                    <a:pt x="268" y="326"/>
                  </a:moveTo>
                  <a:lnTo>
                    <a:pt x="272" y="92"/>
                  </a:lnTo>
                  <a:lnTo>
                    <a:pt x="0" y="0"/>
                  </a:lnTo>
                  <a:lnTo>
                    <a:pt x="6" y="212"/>
                  </a:lnTo>
                  <a:lnTo>
                    <a:pt x="268" y="326"/>
                  </a:lnTo>
                  <a:close/>
                </a:path>
              </a:pathLst>
            </a:custGeom>
            <a:solidFill>
              <a:srgbClr val="A19A88"/>
            </a:solidFill>
            <a:ln w="6350">
              <a:solidFill>
                <a:srgbClr val="000000"/>
              </a:solidFill>
              <a:miter lim="800000"/>
              <a:headEnd/>
              <a:tailEnd/>
            </a:ln>
          </p:spPr>
          <p:txBody>
            <a:bodyPr/>
            <a:lstStyle/>
            <a:p>
              <a:endParaRPr lang="zh-CN" altLang="en-US"/>
            </a:p>
          </p:txBody>
        </p:sp>
        <p:sp>
          <p:nvSpPr>
            <p:cNvPr id="8254" name="Freeform 219"/>
            <p:cNvSpPr>
              <a:spLocks/>
            </p:cNvSpPr>
            <p:nvPr/>
          </p:nvSpPr>
          <p:spPr bwMode="auto">
            <a:xfrm>
              <a:off x="540" y="1382"/>
              <a:ext cx="20" cy="34"/>
            </a:xfrm>
            <a:custGeom>
              <a:avLst/>
              <a:gdLst>
                <a:gd name="T0" fmla="*/ 2 w 20"/>
                <a:gd name="T1" fmla="*/ 28 h 34"/>
                <a:gd name="T2" fmla="*/ 0 w 20"/>
                <a:gd name="T3" fmla="*/ 0 h 34"/>
                <a:gd name="T4" fmla="*/ 20 w 20"/>
                <a:gd name="T5" fmla="*/ 8 h 34"/>
                <a:gd name="T6" fmla="*/ 20 w 20"/>
                <a:gd name="T7" fmla="*/ 34 h 34"/>
                <a:gd name="T8" fmla="*/ 2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2" y="28"/>
                  </a:moveTo>
                  <a:lnTo>
                    <a:pt x="0" y="0"/>
                  </a:lnTo>
                  <a:lnTo>
                    <a:pt x="20" y="8"/>
                  </a:lnTo>
                  <a:lnTo>
                    <a:pt x="20" y="34"/>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5" name="Freeform 220"/>
            <p:cNvSpPr>
              <a:spLocks/>
            </p:cNvSpPr>
            <p:nvPr/>
          </p:nvSpPr>
          <p:spPr bwMode="auto">
            <a:xfrm>
              <a:off x="542" y="1428"/>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56" name="Freeform 221"/>
            <p:cNvSpPr>
              <a:spLocks/>
            </p:cNvSpPr>
            <p:nvPr/>
          </p:nvSpPr>
          <p:spPr bwMode="auto">
            <a:xfrm>
              <a:off x="574" y="1394"/>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7" name="Freeform 222"/>
            <p:cNvSpPr>
              <a:spLocks/>
            </p:cNvSpPr>
            <p:nvPr/>
          </p:nvSpPr>
          <p:spPr bwMode="auto">
            <a:xfrm>
              <a:off x="608" y="1408"/>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8" name="Freeform 223"/>
            <p:cNvSpPr>
              <a:spLocks/>
            </p:cNvSpPr>
            <p:nvPr/>
          </p:nvSpPr>
          <p:spPr bwMode="auto">
            <a:xfrm>
              <a:off x="574" y="1440"/>
              <a:ext cx="20" cy="36"/>
            </a:xfrm>
            <a:custGeom>
              <a:avLst/>
              <a:gdLst>
                <a:gd name="T0" fmla="*/ 0 w 20"/>
                <a:gd name="T1" fmla="*/ 28 h 36"/>
                <a:gd name="T2" fmla="*/ 0 w 20"/>
                <a:gd name="T3" fmla="*/ 0 h 36"/>
                <a:gd name="T4" fmla="*/ 20 w 20"/>
                <a:gd name="T5" fmla="*/ 10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10"/>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9" name="Freeform 224"/>
            <p:cNvSpPr>
              <a:spLocks/>
            </p:cNvSpPr>
            <p:nvPr/>
          </p:nvSpPr>
          <p:spPr bwMode="auto">
            <a:xfrm>
              <a:off x="608" y="1454"/>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0" name="Freeform 225"/>
            <p:cNvSpPr>
              <a:spLocks/>
            </p:cNvSpPr>
            <p:nvPr/>
          </p:nvSpPr>
          <p:spPr bwMode="auto">
            <a:xfrm>
              <a:off x="642" y="1422"/>
              <a:ext cx="22" cy="36"/>
            </a:xfrm>
            <a:custGeom>
              <a:avLst/>
              <a:gdLst>
                <a:gd name="T0" fmla="*/ 2 w 22"/>
                <a:gd name="T1" fmla="*/ 28 h 36"/>
                <a:gd name="T2" fmla="*/ 0 w 22"/>
                <a:gd name="T3" fmla="*/ 0 h 36"/>
                <a:gd name="T4" fmla="*/ 22 w 22"/>
                <a:gd name="T5" fmla="*/ 8 h 36"/>
                <a:gd name="T6" fmla="*/ 22 w 22"/>
                <a:gd name="T7" fmla="*/ 36 h 36"/>
                <a:gd name="T8" fmla="*/ 2 w 22"/>
                <a:gd name="T9" fmla="*/ 28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 y="28"/>
                  </a:moveTo>
                  <a:lnTo>
                    <a:pt x="0" y="0"/>
                  </a:lnTo>
                  <a:lnTo>
                    <a:pt x="22" y="8"/>
                  </a:lnTo>
                  <a:lnTo>
                    <a:pt x="22"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1" name="Freeform 226"/>
            <p:cNvSpPr>
              <a:spLocks/>
            </p:cNvSpPr>
            <p:nvPr/>
          </p:nvSpPr>
          <p:spPr bwMode="auto">
            <a:xfrm>
              <a:off x="644" y="1470"/>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2" name="Freeform 227"/>
            <p:cNvSpPr>
              <a:spLocks/>
            </p:cNvSpPr>
            <p:nvPr/>
          </p:nvSpPr>
          <p:spPr bwMode="auto">
            <a:xfrm>
              <a:off x="680" y="1436"/>
              <a:ext cx="22" cy="38"/>
            </a:xfrm>
            <a:custGeom>
              <a:avLst/>
              <a:gdLst>
                <a:gd name="T0" fmla="*/ 0 w 22"/>
                <a:gd name="T1" fmla="*/ 30 h 38"/>
                <a:gd name="T2" fmla="*/ 0 w 22"/>
                <a:gd name="T3" fmla="*/ 0 h 38"/>
                <a:gd name="T4" fmla="*/ 22 w 22"/>
                <a:gd name="T5" fmla="*/ 8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8"/>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63" name="Freeform 228"/>
            <p:cNvSpPr>
              <a:spLocks/>
            </p:cNvSpPr>
            <p:nvPr/>
          </p:nvSpPr>
          <p:spPr bwMode="auto">
            <a:xfrm>
              <a:off x="680" y="1484"/>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4" name="Freeform 229"/>
            <p:cNvSpPr>
              <a:spLocks/>
            </p:cNvSpPr>
            <p:nvPr/>
          </p:nvSpPr>
          <p:spPr bwMode="auto">
            <a:xfrm>
              <a:off x="718" y="1450"/>
              <a:ext cx="22" cy="40"/>
            </a:xfrm>
            <a:custGeom>
              <a:avLst/>
              <a:gdLst>
                <a:gd name="T0" fmla="*/ 0 w 22"/>
                <a:gd name="T1" fmla="*/ 30 h 40"/>
                <a:gd name="T2" fmla="*/ 0 w 22"/>
                <a:gd name="T3" fmla="*/ 0 h 40"/>
                <a:gd name="T4" fmla="*/ 22 w 22"/>
                <a:gd name="T5" fmla="*/ 10 h 40"/>
                <a:gd name="T6" fmla="*/ 22 w 22"/>
                <a:gd name="T7" fmla="*/ 40 h 40"/>
                <a:gd name="T8" fmla="*/ 0 w 22"/>
                <a:gd name="T9" fmla="*/ 30 h 40"/>
                <a:gd name="T10" fmla="*/ 0 60000 65536"/>
                <a:gd name="T11" fmla="*/ 0 60000 65536"/>
                <a:gd name="T12" fmla="*/ 0 60000 65536"/>
                <a:gd name="T13" fmla="*/ 0 60000 65536"/>
                <a:gd name="T14" fmla="*/ 0 60000 65536"/>
                <a:gd name="T15" fmla="*/ 0 w 22"/>
                <a:gd name="T16" fmla="*/ 0 h 40"/>
                <a:gd name="T17" fmla="*/ 22 w 22"/>
                <a:gd name="T18" fmla="*/ 40 h 40"/>
              </a:gdLst>
              <a:ahLst/>
              <a:cxnLst>
                <a:cxn ang="T10">
                  <a:pos x="T0" y="T1"/>
                </a:cxn>
                <a:cxn ang="T11">
                  <a:pos x="T2" y="T3"/>
                </a:cxn>
                <a:cxn ang="T12">
                  <a:pos x="T4" y="T5"/>
                </a:cxn>
                <a:cxn ang="T13">
                  <a:pos x="T6" y="T7"/>
                </a:cxn>
                <a:cxn ang="T14">
                  <a:pos x="T8" y="T9"/>
                </a:cxn>
              </a:cxnLst>
              <a:rect l="T15" t="T16" r="T17" b="T18"/>
              <a:pathLst>
                <a:path w="22" h="40">
                  <a:moveTo>
                    <a:pt x="0" y="30"/>
                  </a:moveTo>
                  <a:lnTo>
                    <a:pt x="0" y="0"/>
                  </a:lnTo>
                  <a:lnTo>
                    <a:pt x="22" y="10"/>
                  </a:lnTo>
                  <a:lnTo>
                    <a:pt x="22"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65" name="Freeform 230"/>
            <p:cNvSpPr>
              <a:spLocks/>
            </p:cNvSpPr>
            <p:nvPr/>
          </p:nvSpPr>
          <p:spPr bwMode="auto">
            <a:xfrm>
              <a:off x="716" y="1500"/>
              <a:ext cx="24" cy="38"/>
            </a:xfrm>
            <a:custGeom>
              <a:avLst/>
              <a:gdLst>
                <a:gd name="T0" fmla="*/ 0 w 24"/>
                <a:gd name="T1" fmla="*/ 28 h 38"/>
                <a:gd name="T2" fmla="*/ 2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2"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6" name="Freeform 231"/>
            <p:cNvSpPr>
              <a:spLocks/>
            </p:cNvSpPr>
            <p:nvPr/>
          </p:nvSpPr>
          <p:spPr bwMode="auto">
            <a:xfrm>
              <a:off x="634" y="1104"/>
              <a:ext cx="148" cy="242"/>
            </a:xfrm>
            <a:custGeom>
              <a:avLst/>
              <a:gdLst>
                <a:gd name="T0" fmla="*/ 18688 w 74"/>
                <a:gd name="T1" fmla="*/ 30976 h 121"/>
                <a:gd name="T2" fmla="*/ 0 w 74"/>
                <a:gd name="T3" fmla="*/ 0 h 121"/>
                <a:gd name="T4" fmla="*/ 256 w 74"/>
                <a:gd name="T5" fmla="*/ 24576 h 121"/>
                <a:gd name="T6" fmla="*/ 17920 w 74"/>
                <a:gd name="T7" fmla="*/ 30464 h 121"/>
                <a:gd name="T8" fmla="*/ 0 60000 65536"/>
                <a:gd name="T9" fmla="*/ 0 60000 65536"/>
                <a:gd name="T10" fmla="*/ 0 60000 65536"/>
                <a:gd name="T11" fmla="*/ 0 60000 65536"/>
                <a:gd name="T12" fmla="*/ 0 w 74"/>
                <a:gd name="T13" fmla="*/ 0 h 121"/>
                <a:gd name="T14" fmla="*/ 74 w 74"/>
                <a:gd name="T15" fmla="*/ 121 h 121"/>
              </a:gdLst>
              <a:ahLst/>
              <a:cxnLst>
                <a:cxn ang="T8">
                  <a:pos x="T0" y="T1"/>
                </a:cxn>
                <a:cxn ang="T9">
                  <a:pos x="T2" y="T3"/>
                </a:cxn>
                <a:cxn ang="T10">
                  <a:pos x="T4" y="T5"/>
                </a:cxn>
                <a:cxn ang="T11">
                  <a:pos x="T6" y="T7"/>
                </a:cxn>
              </a:cxnLst>
              <a:rect l="T12" t="T13" r="T14" b="T15"/>
              <a:pathLst>
                <a:path w="74" h="121">
                  <a:moveTo>
                    <a:pt x="73" y="121"/>
                  </a:moveTo>
                  <a:cubicBezTo>
                    <a:pt x="74" y="65"/>
                    <a:pt x="40" y="10"/>
                    <a:pt x="0" y="0"/>
                  </a:cubicBezTo>
                  <a:cubicBezTo>
                    <a:pt x="1" y="96"/>
                    <a:pt x="1" y="96"/>
                    <a:pt x="1" y="96"/>
                  </a:cubicBezTo>
                  <a:cubicBezTo>
                    <a:pt x="70" y="119"/>
                    <a:pt x="70" y="119"/>
                    <a:pt x="70" y="119"/>
                  </a:cubicBezTo>
                </a:path>
              </a:pathLst>
            </a:custGeom>
            <a:solidFill>
              <a:srgbClr val="A19A88"/>
            </a:solidFill>
            <a:ln w="6350">
              <a:solidFill>
                <a:srgbClr val="000000"/>
              </a:solidFill>
              <a:miter lim="800000"/>
              <a:headEnd/>
              <a:tailEnd/>
            </a:ln>
          </p:spPr>
          <p:txBody>
            <a:bodyPr/>
            <a:lstStyle/>
            <a:p>
              <a:endParaRPr lang="zh-CN" altLang="en-US"/>
            </a:p>
          </p:txBody>
        </p:sp>
        <p:sp>
          <p:nvSpPr>
            <p:cNvPr id="8267" name="Freeform 232"/>
            <p:cNvSpPr>
              <a:spLocks/>
            </p:cNvSpPr>
            <p:nvPr/>
          </p:nvSpPr>
          <p:spPr bwMode="auto">
            <a:xfrm>
              <a:off x="634" y="1104"/>
              <a:ext cx="148" cy="242"/>
            </a:xfrm>
            <a:custGeom>
              <a:avLst/>
              <a:gdLst>
                <a:gd name="T0" fmla="*/ 18688 w 74"/>
                <a:gd name="T1" fmla="*/ 30976 h 121"/>
                <a:gd name="T2" fmla="*/ 0 w 74"/>
                <a:gd name="T3" fmla="*/ 0 h 121"/>
                <a:gd name="T4" fmla="*/ 256 w 74"/>
                <a:gd name="T5" fmla="*/ 24576 h 121"/>
                <a:gd name="T6" fmla="*/ 17920 w 74"/>
                <a:gd name="T7" fmla="*/ 30464 h 121"/>
                <a:gd name="T8" fmla="*/ 0 60000 65536"/>
                <a:gd name="T9" fmla="*/ 0 60000 65536"/>
                <a:gd name="T10" fmla="*/ 0 60000 65536"/>
                <a:gd name="T11" fmla="*/ 0 60000 65536"/>
                <a:gd name="T12" fmla="*/ 0 w 74"/>
                <a:gd name="T13" fmla="*/ 0 h 121"/>
                <a:gd name="T14" fmla="*/ 74 w 74"/>
                <a:gd name="T15" fmla="*/ 121 h 121"/>
              </a:gdLst>
              <a:ahLst/>
              <a:cxnLst>
                <a:cxn ang="T8">
                  <a:pos x="T0" y="T1"/>
                </a:cxn>
                <a:cxn ang="T9">
                  <a:pos x="T2" y="T3"/>
                </a:cxn>
                <a:cxn ang="T10">
                  <a:pos x="T4" y="T5"/>
                </a:cxn>
                <a:cxn ang="T11">
                  <a:pos x="T6" y="T7"/>
                </a:cxn>
              </a:cxnLst>
              <a:rect l="T12" t="T13" r="T14" b="T15"/>
              <a:pathLst>
                <a:path w="74" h="121">
                  <a:moveTo>
                    <a:pt x="73" y="121"/>
                  </a:moveTo>
                  <a:cubicBezTo>
                    <a:pt x="74" y="65"/>
                    <a:pt x="40" y="10"/>
                    <a:pt x="0" y="0"/>
                  </a:cubicBezTo>
                  <a:cubicBezTo>
                    <a:pt x="1" y="96"/>
                    <a:pt x="1" y="96"/>
                    <a:pt x="1" y="96"/>
                  </a:cubicBezTo>
                  <a:cubicBezTo>
                    <a:pt x="70" y="119"/>
                    <a:pt x="70" y="119"/>
                    <a:pt x="70" y="119"/>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pic>
        <p:nvPicPr>
          <p:cNvPr id="8234" name="Picture 1999" descr="Retai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8482" y="1387218"/>
            <a:ext cx="556931" cy="527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 name="Text Box 30"/>
          <p:cNvSpPr txBox="1">
            <a:spLocks noChangeArrowheads="1"/>
          </p:cNvSpPr>
          <p:nvPr/>
        </p:nvSpPr>
        <p:spPr bwMode="auto">
          <a:xfrm>
            <a:off x="7134649" y="6115198"/>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香港</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128" name="Text Box 30"/>
          <p:cNvSpPr txBox="1">
            <a:spLocks noChangeArrowheads="1"/>
          </p:cNvSpPr>
          <p:nvPr/>
        </p:nvSpPr>
        <p:spPr bwMode="auto">
          <a:xfrm>
            <a:off x="5353810" y="6115198"/>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牡丹江</a:t>
            </a:r>
            <a:r>
              <a:rPr lang="en-US" altLang="zh-CN" sz="1600" dirty="0" smtClean="0">
                <a:latin typeface="微软雅黑" pitchFamily="34" charset="-122"/>
                <a:ea typeface="微软雅黑" pitchFamily="34" charset="-122"/>
              </a:rPr>
              <a:t>1</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29" name="Group 126"/>
          <p:cNvGrpSpPr>
            <a:grpSpLocks/>
          </p:cNvGrpSpPr>
          <p:nvPr/>
        </p:nvGrpSpPr>
        <p:grpSpPr bwMode="auto">
          <a:xfrm>
            <a:off x="5885622" y="5407796"/>
            <a:ext cx="660400" cy="739152"/>
            <a:chOff x="1795" y="1711"/>
            <a:chExt cx="494" cy="596"/>
          </a:xfrm>
        </p:grpSpPr>
        <p:sp>
          <p:nvSpPr>
            <p:cNvPr id="130"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1"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2"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3"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34"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35"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36"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37"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38"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39"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0"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41"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2"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3"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44"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45"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146"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147"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48"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149"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50"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51"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52"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153"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154"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155" name="Text Box 30"/>
          <p:cNvSpPr txBox="1">
            <a:spLocks noChangeArrowheads="1"/>
          </p:cNvSpPr>
          <p:nvPr/>
        </p:nvSpPr>
        <p:spPr bwMode="auto">
          <a:xfrm>
            <a:off x="3775075" y="6141880"/>
            <a:ext cx="1644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邯郸，登封</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56" name="Group 126"/>
          <p:cNvGrpSpPr>
            <a:grpSpLocks/>
          </p:cNvGrpSpPr>
          <p:nvPr/>
        </p:nvGrpSpPr>
        <p:grpSpPr bwMode="auto">
          <a:xfrm>
            <a:off x="4275137" y="5350022"/>
            <a:ext cx="692150" cy="823607"/>
            <a:chOff x="1795" y="1711"/>
            <a:chExt cx="494" cy="596"/>
          </a:xfrm>
        </p:grpSpPr>
        <p:sp>
          <p:nvSpPr>
            <p:cNvPr id="157"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8"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9"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0"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61"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62"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63"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4"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5"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6"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7"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8"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9"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70"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71"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72"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173"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174"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5"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6"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7"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78"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79"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180"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181"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182" name="Text Box 30"/>
          <p:cNvSpPr txBox="1">
            <a:spLocks noChangeArrowheads="1"/>
          </p:cNvSpPr>
          <p:nvPr/>
        </p:nvSpPr>
        <p:spPr bwMode="auto">
          <a:xfrm>
            <a:off x="1892300" y="6100829"/>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常州</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83" name="Group 126"/>
          <p:cNvGrpSpPr>
            <a:grpSpLocks/>
          </p:cNvGrpSpPr>
          <p:nvPr/>
        </p:nvGrpSpPr>
        <p:grpSpPr bwMode="auto">
          <a:xfrm>
            <a:off x="2435088" y="5350023"/>
            <a:ext cx="649424" cy="782556"/>
            <a:chOff x="1795" y="1711"/>
            <a:chExt cx="494" cy="596"/>
          </a:xfrm>
        </p:grpSpPr>
        <p:sp>
          <p:nvSpPr>
            <p:cNvPr id="184"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5"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6"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7"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88"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89"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90"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1"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2"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3"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4"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5"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6"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7"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98"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9"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00"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01"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2"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3"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4"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05"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06"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07"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08"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09" name="Text Box 30"/>
          <p:cNvSpPr txBox="1">
            <a:spLocks noChangeArrowheads="1"/>
          </p:cNvSpPr>
          <p:nvPr/>
        </p:nvSpPr>
        <p:spPr bwMode="auto">
          <a:xfrm>
            <a:off x="461963" y="6117396"/>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南京</a:t>
            </a:r>
            <a:r>
              <a:rPr lang="en-US" altLang="zh-CN" sz="1600" dirty="0" smtClean="0">
                <a:latin typeface="微软雅黑" pitchFamily="34" charset="-122"/>
                <a:ea typeface="微软雅黑" pitchFamily="34" charset="-122"/>
              </a:rPr>
              <a:t>1</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10" name="Group 126"/>
          <p:cNvGrpSpPr>
            <a:grpSpLocks/>
          </p:cNvGrpSpPr>
          <p:nvPr/>
        </p:nvGrpSpPr>
        <p:grpSpPr bwMode="auto">
          <a:xfrm>
            <a:off x="962025" y="5352220"/>
            <a:ext cx="692150" cy="796925"/>
            <a:chOff x="1795" y="1711"/>
            <a:chExt cx="494" cy="596"/>
          </a:xfrm>
        </p:grpSpPr>
        <p:sp>
          <p:nvSpPr>
            <p:cNvPr id="211"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2"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3"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4"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15"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16"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17"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18"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219"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0"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1"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22"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3"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4"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25"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26"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27"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28"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29"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30"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31"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32"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33"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34"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35"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36" name="Text Box 30"/>
          <p:cNvSpPr txBox="1">
            <a:spLocks noChangeArrowheads="1"/>
          </p:cNvSpPr>
          <p:nvPr/>
        </p:nvSpPr>
        <p:spPr bwMode="auto">
          <a:xfrm>
            <a:off x="4549413" y="317769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徐州</a:t>
            </a:r>
            <a:r>
              <a:rPr lang="en-US" altLang="zh-CN" sz="1600" dirty="0">
                <a:latin typeface="微软雅黑" pitchFamily="34" charset="-122"/>
                <a:ea typeface="微软雅黑" pitchFamily="34" charset="-122"/>
              </a:rPr>
              <a:t>5</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37" name="Group 126"/>
          <p:cNvGrpSpPr>
            <a:grpSpLocks/>
          </p:cNvGrpSpPr>
          <p:nvPr/>
        </p:nvGrpSpPr>
        <p:grpSpPr bwMode="auto">
          <a:xfrm>
            <a:off x="4284598" y="3177689"/>
            <a:ext cx="537436" cy="654033"/>
            <a:chOff x="1795" y="1711"/>
            <a:chExt cx="494" cy="596"/>
          </a:xfrm>
        </p:grpSpPr>
        <p:sp>
          <p:nvSpPr>
            <p:cNvPr id="238"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9"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0"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1"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42"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43"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44"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5"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6"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47"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48"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9"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50"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51"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52"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53"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54"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55"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6"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7"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8"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59"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60"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61"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62"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90" name="Text Box 30"/>
          <p:cNvSpPr txBox="1">
            <a:spLocks noChangeArrowheads="1"/>
          </p:cNvSpPr>
          <p:nvPr/>
        </p:nvSpPr>
        <p:spPr bwMode="auto">
          <a:xfrm>
            <a:off x="7596611" y="3697287"/>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台湾</a:t>
            </a:r>
            <a:r>
              <a:rPr lang="en-US" altLang="zh-CN" sz="1600" dirty="0">
                <a:latin typeface="微软雅黑" pitchFamily="34" charset="-122"/>
                <a:ea typeface="微软雅黑" pitchFamily="34" charset="-122"/>
              </a:rPr>
              <a:t>3</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91" name="Group 126"/>
          <p:cNvGrpSpPr>
            <a:grpSpLocks/>
          </p:cNvGrpSpPr>
          <p:nvPr/>
        </p:nvGrpSpPr>
        <p:grpSpPr bwMode="auto">
          <a:xfrm>
            <a:off x="8182398" y="2903537"/>
            <a:ext cx="606425" cy="825500"/>
            <a:chOff x="1795" y="1711"/>
            <a:chExt cx="494" cy="596"/>
          </a:xfrm>
        </p:grpSpPr>
        <p:sp>
          <p:nvSpPr>
            <p:cNvPr id="292"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3"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4"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5"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96"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97"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98"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99"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0"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1"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2"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3"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4"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5"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306"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7"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308"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309"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0"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1"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2"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313"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14"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315"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316"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pic>
        <p:nvPicPr>
          <p:cNvPr id="318" name="Picture 1999" descr="Retai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611" y="5453188"/>
            <a:ext cx="734832" cy="69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9"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2926" y="3641163"/>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99758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00064" y="114998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15643" y="839538"/>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3"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69601" y="934491"/>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4"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39229" y="104615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3970" y="5173251"/>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6"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23534" y="298410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09733" y="983715"/>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19472" y="108684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42177" y="2751506"/>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21733" y="320459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2"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55326" y="3793563"/>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3"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10636" y="4005452"/>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4841" y="3767685"/>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5"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4961" y="366731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6"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7921" y="276348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3007" y="58121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103" y="267993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06982" y="3501008"/>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79513" y="2903537"/>
            <a:ext cx="2664424" cy="1200329"/>
          </a:xfrm>
          <a:prstGeom prst="rect">
            <a:avLst/>
          </a:prstGeom>
          <a:noFill/>
        </p:spPr>
        <p:txBody>
          <a:bodyPr wrap="square" rtlCol="0">
            <a:spAutoFit/>
          </a:bodyPr>
          <a:lstStyle/>
          <a:p>
            <a:pPr marL="285750" indent="-285750">
              <a:buFont typeface="Arial" pitchFamily="34" charset="0"/>
              <a:buChar char="•"/>
            </a:pPr>
            <a:r>
              <a:rPr lang="zh-CN" altLang="en-US" dirty="0" smtClean="0">
                <a:solidFill>
                  <a:srgbClr val="FF0000"/>
                </a:solidFill>
              </a:rPr>
              <a:t>传统的</a:t>
            </a:r>
            <a:r>
              <a:rPr lang="en-US" altLang="zh-CN" dirty="0" smtClean="0">
                <a:solidFill>
                  <a:srgbClr val="FF0000"/>
                </a:solidFill>
              </a:rPr>
              <a:t>PBX</a:t>
            </a:r>
            <a:r>
              <a:rPr lang="zh-CN" altLang="en-US" dirty="0" smtClean="0">
                <a:solidFill>
                  <a:srgbClr val="FF0000"/>
                </a:solidFill>
              </a:rPr>
              <a:t>无法做到徐州和上海的服务台人员共用一个服务台电话系统</a:t>
            </a:r>
            <a:endParaRPr lang="zh-CN" altLang="en-US" dirty="0">
              <a:solidFill>
                <a:srgbClr val="FF0000"/>
              </a:solidFill>
            </a:endParaRPr>
          </a:p>
        </p:txBody>
      </p:sp>
      <p:pic>
        <p:nvPicPr>
          <p:cNvPr id="34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91629" y="119855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8759" y="5261260"/>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2"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42655" y="5428521"/>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3"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37274" y="252704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4"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21498" y="5214582"/>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5"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72022" y="511164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9646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5"/>
                                        </p:tgtEl>
                                        <p:attrNameLst>
                                          <p:attrName>style.visibility</p:attrName>
                                        </p:attrNameLst>
                                      </p:cBhvr>
                                      <p:to>
                                        <p:strVal val="visible"/>
                                      </p:to>
                                    </p:set>
                                    <p:anim calcmode="lin" valueType="num">
                                      <p:cBhvr additive="base">
                                        <p:cTn id="7" dur="500" fill="hold"/>
                                        <p:tgtEl>
                                          <p:spTgt spid="325"/>
                                        </p:tgtEl>
                                        <p:attrNameLst>
                                          <p:attrName>ppt_x</p:attrName>
                                        </p:attrNameLst>
                                      </p:cBhvr>
                                      <p:tavLst>
                                        <p:tav tm="0">
                                          <p:val>
                                            <p:strVal val="#ppt_x"/>
                                          </p:val>
                                        </p:tav>
                                        <p:tav tm="100000">
                                          <p:val>
                                            <p:strVal val="#ppt_x"/>
                                          </p:val>
                                        </p:tav>
                                      </p:tavLst>
                                    </p:anim>
                                    <p:anim calcmode="lin" valueType="num">
                                      <p:cBhvr additive="base">
                                        <p:cTn id="8" dur="500" fill="hold"/>
                                        <p:tgtEl>
                                          <p:spTgt spid="32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33"/>
                                        </p:tgtEl>
                                        <p:attrNameLst>
                                          <p:attrName>style.visibility</p:attrName>
                                        </p:attrNameLst>
                                      </p:cBhvr>
                                      <p:to>
                                        <p:strVal val="visible"/>
                                      </p:to>
                                    </p:set>
                                    <p:anim calcmode="lin" valueType="num">
                                      <p:cBhvr additive="base">
                                        <p:cTn id="11" dur="500" fill="hold"/>
                                        <p:tgtEl>
                                          <p:spTgt spid="333"/>
                                        </p:tgtEl>
                                        <p:attrNameLst>
                                          <p:attrName>ppt_x</p:attrName>
                                        </p:attrNameLst>
                                      </p:cBhvr>
                                      <p:tavLst>
                                        <p:tav tm="0">
                                          <p:val>
                                            <p:strVal val="#ppt_x"/>
                                          </p:val>
                                        </p:tav>
                                        <p:tav tm="100000">
                                          <p:val>
                                            <p:strVal val="#ppt_x"/>
                                          </p:val>
                                        </p:tav>
                                      </p:tavLst>
                                    </p:anim>
                                    <p:anim calcmode="lin" valueType="num">
                                      <p:cBhvr additive="base">
                                        <p:cTn id="12" dur="500" fill="hold"/>
                                        <p:tgtEl>
                                          <p:spTgt spid="33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35"/>
                                        </p:tgtEl>
                                        <p:attrNameLst>
                                          <p:attrName>style.visibility</p:attrName>
                                        </p:attrNameLst>
                                      </p:cBhvr>
                                      <p:to>
                                        <p:strVal val="visible"/>
                                      </p:to>
                                    </p:set>
                                    <p:anim calcmode="lin" valueType="num">
                                      <p:cBhvr additive="base">
                                        <p:cTn id="15" dur="500" fill="hold"/>
                                        <p:tgtEl>
                                          <p:spTgt spid="335"/>
                                        </p:tgtEl>
                                        <p:attrNameLst>
                                          <p:attrName>ppt_x</p:attrName>
                                        </p:attrNameLst>
                                      </p:cBhvr>
                                      <p:tavLst>
                                        <p:tav tm="0">
                                          <p:val>
                                            <p:strVal val="#ppt_x"/>
                                          </p:val>
                                        </p:tav>
                                        <p:tav tm="100000">
                                          <p:val>
                                            <p:strVal val="#ppt_x"/>
                                          </p:val>
                                        </p:tav>
                                      </p:tavLst>
                                    </p:anim>
                                    <p:anim calcmode="lin" valueType="num">
                                      <p:cBhvr additive="base">
                                        <p:cTn id="16" dur="500" fill="hold"/>
                                        <p:tgtEl>
                                          <p:spTgt spid="33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34"/>
                                        </p:tgtEl>
                                        <p:attrNameLst>
                                          <p:attrName>style.visibility</p:attrName>
                                        </p:attrNameLst>
                                      </p:cBhvr>
                                      <p:to>
                                        <p:strVal val="visible"/>
                                      </p:to>
                                    </p:set>
                                    <p:anim calcmode="lin" valueType="num">
                                      <p:cBhvr additive="base">
                                        <p:cTn id="19" dur="500" fill="hold"/>
                                        <p:tgtEl>
                                          <p:spTgt spid="334"/>
                                        </p:tgtEl>
                                        <p:attrNameLst>
                                          <p:attrName>ppt_x</p:attrName>
                                        </p:attrNameLst>
                                      </p:cBhvr>
                                      <p:tavLst>
                                        <p:tav tm="0">
                                          <p:val>
                                            <p:strVal val="#ppt_x"/>
                                          </p:val>
                                        </p:tav>
                                        <p:tav tm="100000">
                                          <p:val>
                                            <p:strVal val="#ppt_x"/>
                                          </p:val>
                                        </p:tav>
                                      </p:tavLst>
                                    </p:anim>
                                    <p:anim calcmode="lin" valueType="num">
                                      <p:cBhvr additive="base">
                                        <p:cTn id="20" dur="500" fill="hold"/>
                                        <p:tgtEl>
                                          <p:spTgt spid="33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37"/>
                                        </p:tgtEl>
                                        <p:attrNameLst>
                                          <p:attrName>style.visibility</p:attrName>
                                        </p:attrNameLst>
                                      </p:cBhvr>
                                      <p:to>
                                        <p:strVal val="visible"/>
                                      </p:to>
                                    </p:set>
                                    <p:anim calcmode="lin" valueType="num">
                                      <p:cBhvr additive="base">
                                        <p:cTn id="23" dur="500" fill="hold"/>
                                        <p:tgtEl>
                                          <p:spTgt spid="337"/>
                                        </p:tgtEl>
                                        <p:attrNameLst>
                                          <p:attrName>ppt_x</p:attrName>
                                        </p:attrNameLst>
                                      </p:cBhvr>
                                      <p:tavLst>
                                        <p:tav tm="0">
                                          <p:val>
                                            <p:strVal val="#ppt_x"/>
                                          </p:val>
                                        </p:tav>
                                        <p:tav tm="100000">
                                          <p:val>
                                            <p:strVal val="#ppt_x"/>
                                          </p:val>
                                        </p:tav>
                                      </p:tavLst>
                                    </p:anim>
                                    <p:anim calcmode="lin" valueType="num">
                                      <p:cBhvr additive="base">
                                        <p:cTn id="24" dur="500" fill="hold"/>
                                        <p:tgtEl>
                                          <p:spTgt spid="33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32"/>
                                        </p:tgtEl>
                                        <p:attrNameLst>
                                          <p:attrName>style.visibility</p:attrName>
                                        </p:attrNameLst>
                                      </p:cBhvr>
                                      <p:to>
                                        <p:strVal val="visible"/>
                                      </p:to>
                                    </p:set>
                                    <p:anim calcmode="lin" valueType="num">
                                      <p:cBhvr additive="base">
                                        <p:cTn id="27" dur="500" fill="hold"/>
                                        <p:tgtEl>
                                          <p:spTgt spid="332"/>
                                        </p:tgtEl>
                                        <p:attrNameLst>
                                          <p:attrName>ppt_x</p:attrName>
                                        </p:attrNameLst>
                                      </p:cBhvr>
                                      <p:tavLst>
                                        <p:tav tm="0">
                                          <p:val>
                                            <p:strVal val="#ppt_x"/>
                                          </p:val>
                                        </p:tav>
                                        <p:tav tm="100000">
                                          <p:val>
                                            <p:strVal val="#ppt_x"/>
                                          </p:val>
                                        </p:tav>
                                      </p:tavLst>
                                    </p:anim>
                                    <p:anim calcmode="lin" valueType="num">
                                      <p:cBhvr additive="base">
                                        <p:cTn id="28" dur="500" fill="hold"/>
                                        <p:tgtEl>
                                          <p:spTgt spid="3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19"/>
                                        </p:tgtEl>
                                        <p:attrNameLst>
                                          <p:attrName>style.visibility</p:attrName>
                                        </p:attrNameLst>
                                      </p:cBhvr>
                                      <p:to>
                                        <p:strVal val="visible"/>
                                      </p:to>
                                    </p:set>
                                    <p:anim calcmode="lin" valueType="num">
                                      <p:cBhvr additive="base">
                                        <p:cTn id="31" dur="500" fill="hold"/>
                                        <p:tgtEl>
                                          <p:spTgt spid="319"/>
                                        </p:tgtEl>
                                        <p:attrNameLst>
                                          <p:attrName>ppt_x</p:attrName>
                                        </p:attrNameLst>
                                      </p:cBhvr>
                                      <p:tavLst>
                                        <p:tav tm="0">
                                          <p:val>
                                            <p:strVal val="#ppt_x"/>
                                          </p:val>
                                        </p:tav>
                                        <p:tav tm="100000">
                                          <p:val>
                                            <p:strVal val="#ppt_x"/>
                                          </p:val>
                                        </p:tav>
                                      </p:tavLst>
                                    </p:anim>
                                    <p:anim calcmode="lin" valueType="num">
                                      <p:cBhvr additive="base">
                                        <p:cTn id="32" dur="500" fill="hold"/>
                                        <p:tgtEl>
                                          <p:spTgt spid="31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6"/>
                                        </p:tgtEl>
                                        <p:attrNameLst>
                                          <p:attrName>style.visibility</p:attrName>
                                        </p:attrNameLst>
                                      </p:cBhvr>
                                      <p:to>
                                        <p:strVal val="visible"/>
                                      </p:to>
                                    </p:set>
                                    <p:anim calcmode="lin" valueType="num">
                                      <p:cBhvr additive="base">
                                        <p:cTn id="35" dur="500" fill="hold"/>
                                        <p:tgtEl>
                                          <p:spTgt spid="336"/>
                                        </p:tgtEl>
                                        <p:attrNameLst>
                                          <p:attrName>ppt_x</p:attrName>
                                        </p:attrNameLst>
                                      </p:cBhvr>
                                      <p:tavLst>
                                        <p:tav tm="0">
                                          <p:val>
                                            <p:strVal val="#ppt_x"/>
                                          </p:val>
                                        </p:tav>
                                        <p:tav tm="100000">
                                          <p:val>
                                            <p:strVal val="#ppt_x"/>
                                          </p:val>
                                        </p:tav>
                                      </p:tavLst>
                                    </p:anim>
                                    <p:anim calcmode="lin" valueType="num">
                                      <p:cBhvr additive="base">
                                        <p:cTn id="36" dur="500" fill="hold"/>
                                        <p:tgtEl>
                                          <p:spTgt spid="336"/>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38"/>
                                        </p:tgtEl>
                                        <p:attrNameLst>
                                          <p:attrName>style.visibility</p:attrName>
                                        </p:attrNameLst>
                                      </p:cBhvr>
                                      <p:to>
                                        <p:strVal val="visible"/>
                                      </p:to>
                                    </p:set>
                                    <p:anim calcmode="lin" valueType="num">
                                      <p:cBhvr additive="base">
                                        <p:cTn id="39" dur="500" fill="hold"/>
                                        <p:tgtEl>
                                          <p:spTgt spid="338"/>
                                        </p:tgtEl>
                                        <p:attrNameLst>
                                          <p:attrName>ppt_x</p:attrName>
                                        </p:attrNameLst>
                                      </p:cBhvr>
                                      <p:tavLst>
                                        <p:tav tm="0">
                                          <p:val>
                                            <p:strVal val="#ppt_x"/>
                                          </p:val>
                                        </p:tav>
                                        <p:tav tm="100000">
                                          <p:val>
                                            <p:strVal val="#ppt_x"/>
                                          </p:val>
                                        </p:tav>
                                      </p:tavLst>
                                    </p:anim>
                                    <p:anim calcmode="lin" valueType="num">
                                      <p:cBhvr additive="base">
                                        <p:cTn id="40" dur="500" fill="hold"/>
                                        <p:tgtEl>
                                          <p:spTgt spid="33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30"/>
                                        </p:tgtEl>
                                        <p:attrNameLst>
                                          <p:attrName>style.visibility</p:attrName>
                                        </p:attrNameLst>
                                      </p:cBhvr>
                                      <p:to>
                                        <p:strVal val="visible"/>
                                      </p:to>
                                    </p:set>
                                    <p:anim calcmode="lin" valueType="num">
                                      <p:cBhvr additive="base">
                                        <p:cTn id="43" dur="500" fill="hold"/>
                                        <p:tgtEl>
                                          <p:spTgt spid="330"/>
                                        </p:tgtEl>
                                        <p:attrNameLst>
                                          <p:attrName>ppt_x</p:attrName>
                                        </p:attrNameLst>
                                      </p:cBhvr>
                                      <p:tavLst>
                                        <p:tav tm="0">
                                          <p:val>
                                            <p:strVal val="#ppt_x"/>
                                          </p:val>
                                        </p:tav>
                                        <p:tav tm="100000">
                                          <p:val>
                                            <p:strVal val="#ppt_x"/>
                                          </p:val>
                                        </p:tav>
                                      </p:tavLst>
                                    </p:anim>
                                    <p:anim calcmode="lin" valueType="num">
                                      <p:cBhvr additive="base">
                                        <p:cTn id="44" dur="500" fill="hold"/>
                                        <p:tgtEl>
                                          <p:spTgt spid="33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26"/>
                                        </p:tgtEl>
                                        <p:attrNameLst>
                                          <p:attrName>style.visibility</p:attrName>
                                        </p:attrNameLst>
                                      </p:cBhvr>
                                      <p:to>
                                        <p:strVal val="visible"/>
                                      </p:to>
                                    </p:set>
                                    <p:anim calcmode="lin" valueType="num">
                                      <p:cBhvr additive="base">
                                        <p:cTn id="47" dur="500" fill="hold"/>
                                        <p:tgtEl>
                                          <p:spTgt spid="326"/>
                                        </p:tgtEl>
                                        <p:attrNameLst>
                                          <p:attrName>ppt_x</p:attrName>
                                        </p:attrNameLst>
                                      </p:cBhvr>
                                      <p:tavLst>
                                        <p:tav tm="0">
                                          <p:val>
                                            <p:strVal val="#ppt_x"/>
                                          </p:val>
                                        </p:tav>
                                        <p:tav tm="100000">
                                          <p:val>
                                            <p:strVal val="#ppt_x"/>
                                          </p:val>
                                        </p:tav>
                                      </p:tavLst>
                                    </p:anim>
                                    <p:anim calcmode="lin" valueType="num">
                                      <p:cBhvr additive="base">
                                        <p:cTn id="48" dur="500" fill="hold"/>
                                        <p:tgtEl>
                                          <p:spTgt spid="32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31"/>
                                        </p:tgtEl>
                                        <p:attrNameLst>
                                          <p:attrName>style.visibility</p:attrName>
                                        </p:attrNameLst>
                                      </p:cBhvr>
                                      <p:to>
                                        <p:strVal val="visible"/>
                                      </p:to>
                                    </p:set>
                                    <p:anim calcmode="lin" valueType="num">
                                      <p:cBhvr additive="base">
                                        <p:cTn id="51" dur="500" fill="hold"/>
                                        <p:tgtEl>
                                          <p:spTgt spid="331"/>
                                        </p:tgtEl>
                                        <p:attrNameLst>
                                          <p:attrName>ppt_x</p:attrName>
                                        </p:attrNameLst>
                                      </p:cBhvr>
                                      <p:tavLst>
                                        <p:tav tm="0">
                                          <p:val>
                                            <p:strVal val="#ppt_x"/>
                                          </p:val>
                                        </p:tav>
                                        <p:tav tm="100000">
                                          <p:val>
                                            <p:strVal val="#ppt_x"/>
                                          </p:val>
                                        </p:tav>
                                      </p:tavLst>
                                    </p:anim>
                                    <p:anim calcmode="lin" valueType="num">
                                      <p:cBhvr additive="base">
                                        <p:cTn id="52" dur="500" fill="hold"/>
                                        <p:tgtEl>
                                          <p:spTgt spid="33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22"/>
                                        </p:tgtEl>
                                        <p:attrNameLst>
                                          <p:attrName>style.visibility</p:attrName>
                                        </p:attrNameLst>
                                      </p:cBhvr>
                                      <p:to>
                                        <p:strVal val="visible"/>
                                      </p:to>
                                    </p:set>
                                    <p:anim calcmode="lin" valueType="num">
                                      <p:cBhvr additive="base">
                                        <p:cTn id="55" dur="500" fill="hold"/>
                                        <p:tgtEl>
                                          <p:spTgt spid="322"/>
                                        </p:tgtEl>
                                        <p:attrNameLst>
                                          <p:attrName>ppt_x</p:attrName>
                                        </p:attrNameLst>
                                      </p:cBhvr>
                                      <p:tavLst>
                                        <p:tav tm="0">
                                          <p:val>
                                            <p:strVal val="#ppt_x"/>
                                          </p:val>
                                        </p:tav>
                                        <p:tav tm="100000">
                                          <p:val>
                                            <p:strVal val="#ppt_x"/>
                                          </p:val>
                                        </p:tav>
                                      </p:tavLst>
                                    </p:anim>
                                    <p:anim calcmode="lin" valueType="num">
                                      <p:cBhvr additive="base">
                                        <p:cTn id="56" dur="500" fill="hold"/>
                                        <p:tgtEl>
                                          <p:spTgt spid="32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20"/>
                                        </p:tgtEl>
                                        <p:attrNameLst>
                                          <p:attrName>style.visibility</p:attrName>
                                        </p:attrNameLst>
                                      </p:cBhvr>
                                      <p:to>
                                        <p:strVal val="visible"/>
                                      </p:to>
                                    </p:set>
                                    <p:anim calcmode="lin" valueType="num">
                                      <p:cBhvr additive="base">
                                        <p:cTn id="59" dur="500" fill="hold"/>
                                        <p:tgtEl>
                                          <p:spTgt spid="320"/>
                                        </p:tgtEl>
                                        <p:attrNameLst>
                                          <p:attrName>ppt_x</p:attrName>
                                        </p:attrNameLst>
                                      </p:cBhvr>
                                      <p:tavLst>
                                        <p:tav tm="0">
                                          <p:val>
                                            <p:strVal val="#ppt_x"/>
                                          </p:val>
                                        </p:tav>
                                        <p:tav tm="100000">
                                          <p:val>
                                            <p:strVal val="#ppt_x"/>
                                          </p:val>
                                        </p:tav>
                                      </p:tavLst>
                                    </p:anim>
                                    <p:anim calcmode="lin" valueType="num">
                                      <p:cBhvr additive="base">
                                        <p:cTn id="60" dur="500" fill="hold"/>
                                        <p:tgtEl>
                                          <p:spTgt spid="320"/>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21"/>
                                        </p:tgtEl>
                                        <p:attrNameLst>
                                          <p:attrName>style.visibility</p:attrName>
                                        </p:attrNameLst>
                                      </p:cBhvr>
                                      <p:to>
                                        <p:strVal val="visible"/>
                                      </p:to>
                                    </p:set>
                                    <p:anim calcmode="lin" valueType="num">
                                      <p:cBhvr additive="base">
                                        <p:cTn id="63" dur="500" fill="hold"/>
                                        <p:tgtEl>
                                          <p:spTgt spid="321"/>
                                        </p:tgtEl>
                                        <p:attrNameLst>
                                          <p:attrName>ppt_x</p:attrName>
                                        </p:attrNameLst>
                                      </p:cBhvr>
                                      <p:tavLst>
                                        <p:tav tm="0">
                                          <p:val>
                                            <p:strVal val="#ppt_x"/>
                                          </p:val>
                                        </p:tav>
                                        <p:tav tm="100000">
                                          <p:val>
                                            <p:strVal val="#ppt_x"/>
                                          </p:val>
                                        </p:tav>
                                      </p:tavLst>
                                    </p:anim>
                                    <p:anim calcmode="lin" valueType="num">
                                      <p:cBhvr additive="base">
                                        <p:cTn id="64" dur="500" fill="hold"/>
                                        <p:tgtEl>
                                          <p:spTgt spid="321"/>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28"/>
                                        </p:tgtEl>
                                        <p:attrNameLst>
                                          <p:attrName>style.visibility</p:attrName>
                                        </p:attrNameLst>
                                      </p:cBhvr>
                                      <p:to>
                                        <p:strVal val="visible"/>
                                      </p:to>
                                    </p:set>
                                    <p:anim calcmode="lin" valueType="num">
                                      <p:cBhvr additive="base">
                                        <p:cTn id="67" dur="500" fill="hold"/>
                                        <p:tgtEl>
                                          <p:spTgt spid="328"/>
                                        </p:tgtEl>
                                        <p:attrNameLst>
                                          <p:attrName>ppt_x</p:attrName>
                                        </p:attrNameLst>
                                      </p:cBhvr>
                                      <p:tavLst>
                                        <p:tav tm="0">
                                          <p:val>
                                            <p:strVal val="#ppt_x"/>
                                          </p:val>
                                        </p:tav>
                                        <p:tav tm="100000">
                                          <p:val>
                                            <p:strVal val="#ppt_x"/>
                                          </p:val>
                                        </p:tav>
                                      </p:tavLst>
                                    </p:anim>
                                    <p:anim calcmode="lin" valueType="num">
                                      <p:cBhvr additive="base">
                                        <p:cTn id="68" dur="500" fill="hold"/>
                                        <p:tgtEl>
                                          <p:spTgt spid="328"/>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23"/>
                                        </p:tgtEl>
                                        <p:attrNameLst>
                                          <p:attrName>style.visibility</p:attrName>
                                        </p:attrNameLst>
                                      </p:cBhvr>
                                      <p:to>
                                        <p:strVal val="visible"/>
                                      </p:to>
                                    </p:set>
                                    <p:anim calcmode="lin" valueType="num">
                                      <p:cBhvr additive="base">
                                        <p:cTn id="71" dur="500" fill="hold"/>
                                        <p:tgtEl>
                                          <p:spTgt spid="323"/>
                                        </p:tgtEl>
                                        <p:attrNameLst>
                                          <p:attrName>ppt_x</p:attrName>
                                        </p:attrNameLst>
                                      </p:cBhvr>
                                      <p:tavLst>
                                        <p:tav tm="0">
                                          <p:val>
                                            <p:strVal val="#ppt_x"/>
                                          </p:val>
                                        </p:tav>
                                        <p:tav tm="100000">
                                          <p:val>
                                            <p:strVal val="#ppt_x"/>
                                          </p:val>
                                        </p:tav>
                                      </p:tavLst>
                                    </p:anim>
                                    <p:anim calcmode="lin" valueType="num">
                                      <p:cBhvr additive="base">
                                        <p:cTn id="72" dur="500" fill="hold"/>
                                        <p:tgtEl>
                                          <p:spTgt spid="323"/>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24"/>
                                        </p:tgtEl>
                                        <p:attrNameLst>
                                          <p:attrName>style.visibility</p:attrName>
                                        </p:attrNameLst>
                                      </p:cBhvr>
                                      <p:to>
                                        <p:strVal val="visible"/>
                                      </p:to>
                                    </p:set>
                                    <p:anim calcmode="lin" valueType="num">
                                      <p:cBhvr additive="base">
                                        <p:cTn id="75" dur="500" fill="hold"/>
                                        <p:tgtEl>
                                          <p:spTgt spid="324"/>
                                        </p:tgtEl>
                                        <p:attrNameLst>
                                          <p:attrName>ppt_x</p:attrName>
                                        </p:attrNameLst>
                                      </p:cBhvr>
                                      <p:tavLst>
                                        <p:tav tm="0">
                                          <p:val>
                                            <p:strVal val="#ppt_x"/>
                                          </p:val>
                                        </p:tav>
                                        <p:tav tm="100000">
                                          <p:val>
                                            <p:strVal val="#ppt_x"/>
                                          </p:val>
                                        </p:tav>
                                      </p:tavLst>
                                    </p:anim>
                                    <p:anim calcmode="lin" valueType="num">
                                      <p:cBhvr additive="base">
                                        <p:cTn id="76" dur="500" fill="hold"/>
                                        <p:tgtEl>
                                          <p:spTgt spid="324"/>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39"/>
                                        </p:tgtEl>
                                        <p:attrNameLst>
                                          <p:attrName>style.visibility</p:attrName>
                                        </p:attrNameLst>
                                      </p:cBhvr>
                                      <p:to>
                                        <p:strVal val="visible"/>
                                      </p:to>
                                    </p:set>
                                    <p:anim calcmode="lin" valueType="num">
                                      <p:cBhvr additive="base">
                                        <p:cTn id="79" dur="500" fill="hold"/>
                                        <p:tgtEl>
                                          <p:spTgt spid="339"/>
                                        </p:tgtEl>
                                        <p:attrNameLst>
                                          <p:attrName>ppt_x</p:attrName>
                                        </p:attrNameLst>
                                      </p:cBhvr>
                                      <p:tavLst>
                                        <p:tav tm="0">
                                          <p:val>
                                            <p:strVal val="#ppt_x"/>
                                          </p:val>
                                        </p:tav>
                                        <p:tav tm="100000">
                                          <p:val>
                                            <p:strVal val="#ppt_x"/>
                                          </p:val>
                                        </p:tav>
                                      </p:tavLst>
                                    </p:anim>
                                    <p:anim calcmode="lin" valueType="num">
                                      <p:cBhvr additive="base">
                                        <p:cTn id="80" dur="500" fill="hold"/>
                                        <p:tgtEl>
                                          <p:spTgt spid="339"/>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44"/>
                                        </p:tgtEl>
                                        <p:attrNameLst>
                                          <p:attrName>style.visibility</p:attrName>
                                        </p:attrNameLst>
                                      </p:cBhvr>
                                      <p:to>
                                        <p:strVal val="visible"/>
                                      </p:to>
                                    </p:set>
                                    <p:anim calcmode="lin" valueType="num">
                                      <p:cBhvr additive="base">
                                        <p:cTn id="83" dur="500" fill="hold"/>
                                        <p:tgtEl>
                                          <p:spTgt spid="344"/>
                                        </p:tgtEl>
                                        <p:attrNameLst>
                                          <p:attrName>ppt_x</p:attrName>
                                        </p:attrNameLst>
                                      </p:cBhvr>
                                      <p:tavLst>
                                        <p:tav tm="0">
                                          <p:val>
                                            <p:strVal val="#ppt_x"/>
                                          </p:val>
                                        </p:tav>
                                        <p:tav tm="100000">
                                          <p:val>
                                            <p:strVal val="#ppt_x"/>
                                          </p:val>
                                        </p:tav>
                                      </p:tavLst>
                                    </p:anim>
                                    <p:anim calcmode="lin" valueType="num">
                                      <p:cBhvr additive="base">
                                        <p:cTn id="84" dur="500" fill="hold"/>
                                        <p:tgtEl>
                                          <p:spTgt spid="34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40"/>
                                        </p:tgtEl>
                                        <p:attrNameLst>
                                          <p:attrName>style.visibility</p:attrName>
                                        </p:attrNameLst>
                                      </p:cBhvr>
                                      <p:to>
                                        <p:strVal val="visible"/>
                                      </p:to>
                                    </p:set>
                                    <p:anim calcmode="lin" valueType="num">
                                      <p:cBhvr additive="base">
                                        <p:cTn id="87" dur="500" fill="hold"/>
                                        <p:tgtEl>
                                          <p:spTgt spid="340"/>
                                        </p:tgtEl>
                                        <p:attrNameLst>
                                          <p:attrName>ppt_x</p:attrName>
                                        </p:attrNameLst>
                                      </p:cBhvr>
                                      <p:tavLst>
                                        <p:tav tm="0">
                                          <p:val>
                                            <p:strVal val="#ppt_x"/>
                                          </p:val>
                                        </p:tav>
                                        <p:tav tm="100000">
                                          <p:val>
                                            <p:strVal val="#ppt_x"/>
                                          </p:val>
                                        </p:tav>
                                      </p:tavLst>
                                    </p:anim>
                                    <p:anim calcmode="lin" valueType="num">
                                      <p:cBhvr additive="base">
                                        <p:cTn id="88" dur="500" fill="hold"/>
                                        <p:tgtEl>
                                          <p:spTgt spid="340"/>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41"/>
                                        </p:tgtEl>
                                        <p:attrNameLst>
                                          <p:attrName>style.visibility</p:attrName>
                                        </p:attrNameLst>
                                      </p:cBhvr>
                                      <p:to>
                                        <p:strVal val="visible"/>
                                      </p:to>
                                    </p:set>
                                    <p:anim calcmode="lin" valueType="num">
                                      <p:cBhvr additive="base">
                                        <p:cTn id="91" dur="500" fill="hold"/>
                                        <p:tgtEl>
                                          <p:spTgt spid="341"/>
                                        </p:tgtEl>
                                        <p:attrNameLst>
                                          <p:attrName>ppt_x</p:attrName>
                                        </p:attrNameLst>
                                      </p:cBhvr>
                                      <p:tavLst>
                                        <p:tav tm="0">
                                          <p:val>
                                            <p:strVal val="#ppt_x"/>
                                          </p:val>
                                        </p:tav>
                                        <p:tav tm="100000">
                                          <p:val>
                                            <p:strVal val="#ppt_x"/>
                                          </p:val>
                                        </p:tav>
                                      </p:tavLst>
                                    </p:anim>
                                    <p:anim calcmode="lin" valueType="num">
                                      <p:cBhvr additive="base">
                                        <p:cTn id="92" dur="500" fill="hold"/>
                                        <p:tgtEl>
                                          <p:spTgt spid="341"/>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42"/>
                                        </p:tgtEl>
                                        <p:attrNameLst>
                                          <p:attrName>style.visibility</p:attrName>
                                        </p:attrNameLst>
                                      </p:cBhvr>
                                      <p:to>
                                        <p:strVal val="visible"/>
                                      </p:to>
                                    </p:set>
                                    <p:anim calcmode="lin" valueType="num">
                                      <p:cBhvr additive="base">
                                        <p:cTn id="95" dur="500" fill="hold"/>
                                        <p:tgtEl>
                                          <p:spTgt spid="342"/>
                                        </p:tgtEl>
                                        <p:attrNameLst>
                                          <p:attrName>ppt_x</p:attrName>
                                        </p:attrNameLst>
                                      </p:cBhvr>
                                      <p:tavLst>
                                        <p:tav tm="0">
                                          <p:val>
                                            <p:strVal val="#ppt_x"/>
                                          </p:val>
                                        </p:tav>
                                        <p:tav tm="100000">
                                          <p:val>
                                            <p:strVal val="#ppt_x"/>
                                          </p:val>
                                        </p:tav>
                                      </p:tavLst>
                                    </p:anim>
                                    <p:anim calcmode="lin" valueType="num">
                                      <p:cBhvr additive="base">
                                        <p:cTn id="96" dur="500" fill="hold"/>
                                        <p:tgtEl>
                                          <p:spTgt spid="342"/>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43"/>
                                        </p:tgtEl>
                                        <p:attrNameLst>
                                          <p:attrName>style.visibility</p:attrName>
                                        </p:attrNameLst>
                                      </p:cBhvr>
                                      <p:to>
                                        <p:strVal val="visible"/>
                                      </p:to>
                                    </p:set>
                                    <p:anim calcmode="lin" valueType="num">
                                      <p:cBhvr additive="base">
                                        <p:cTn id="99" dur="500" fill="hold"/>
                                        <p:tgtEl>
                                          <p:spTgt spid="343"/>
                                        </p:tgtEl>
                                        <p:attrNameLst>
                                          <p:attrName>ppt_x</p:attrName>
                                        </p:attrNameLst>
                                      </p:cBhvr>
                                      <p:tavLst>
                                        <p:tav tm="0">
                                          <p:val>
                                            <p:strVal val="#ppt_x"/>
                                          </p:val>
                                        </p:tav>
                                        <p:tav tm="100000">
                                          <p:val>
                                            <p:strVal val="#ppt_x"/>
                                          </p:val>
                                        </p:tav>
                                      </p:tavLst>
                                    </p:anim>
                                    <p:anim calcmode="lin" valueType="num">
                                      <p:cBhvr additive="base">
                                        <p:cTn id="100" dur="500" fill="hold"/>
                                        <p:tgtEl>
                                          <p:spTgt spid="343"/>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345"/>
                                        </p:tgtEl>
                                        <p:attrNameLst>
                                          <p:attrName>style.visibility</p:attrName>
                                        </p:attrNameLst>
                                      </p:cBhvr>
                                      <p:to>
                                        <p:strVal val="visible"/>
                                      </p:to>
                                    </p:set>
                                    <p:anim calcmode="lin" valueType="num">
                                      <p:cBhvr additive="base">
                                        <p:cTn id="103" dur="500" fill="hold"/>
                                        <p:tgtEl>
                                          <p:spTgt spid="345"/>
                                        </p:tgtEl>
                                        <p:attrNameLst>
                                          <p:attrName>ppt_x</p:attrName>
                                        </p:attrNameLst>
                                      </p:cBhvr>
                                      <p:tavLst>
                                        <p:tav tm="0">
                                          <p:val>
                                            <p:strVal val="#ppt_x"/>
                                          </p:val>
                                        </p:tav>
                                        <p:tav tm="100000">
                                          <p:val>
                                            <p:strVal val="#ppt_x"/>
                                          </p:val>
                                        </p:tav>
                                      </p:tavLst>
                                    </p:anim>
                                    <p:anim calcmode="lin" valueType="num">
                                      <p:cBhvr additive="base">
                                        <p:cTn id="104"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8224"/>
                                        </p:tgtEl>
                                        <p:attrNameLst>
                                          <p:attrName>style.visibility</p:attrName>
                                        </p:attrNameLst>
                                      </p:cBhvr>
                                      <p:to>
                                        <p:strVal val="visible"/>
                                      </p:to>
                                    </p:set>
                                    <p:anim calcmode="lin" valueType="num">
                                      <p:cBhvr additive="base">
                                        <p:cTn id="109" dur="500" fill="hold"/>
                                        <p:tgtEl>
                                          <p:spTgt spid="8224"/>
                                        </p:tgtEl>
                                        <p:attrNameLst>
                                          <p:attrName>ppt_x</p:attrName>
                                        </p:attrNameLst>
                                      </p:cBhvr>
                                      <p:tavLst>
                                        <p:tav tm="0">
                                          <p:val>
                                            <p:strVal val="#ppt_x"/>
                                          </p:val>
                                        </p:tav>
                                        <p:tav tm="100000">
                                          <p:val>
                                            <p:strVal val="#ppt_x"/>
                                          </p:val>
                                        </p:tav>
                                      </p:tavLst>
                                    </p:anim>
                                    <p:anim calcmode="lin" valueType="num">
                                      <p:cBhvr additive="base">
                                        <p:cTn id="110" dur="500" fill="hold"/>
                                        <p:tgtEl>
                                          <p:spTgt spid="8224"/>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additive="base">
                                        <p:cTn id="115" dur="500" fill="hold"/>
                                        <p:tgtEl>
                                          <p:spTgt spid="2"/>
                                        </p:tgtEl>
                                        <p:attrNameLst>
                                          <p:attrName>ppt_x</p:attrName>
                                        </p:attrNameLst>
                                      </p:cBhvr>
                                      <p:tavLst>
                                        <p:tav tm="0">
                                          <p:val>
                                            <p:strVal val="#ppt_x"/>
                                          </p:val>
                                        </p:tav>
                                        <p:tav tm="100000">
                                          <p:val>
                                            <p:strVal val="#ppt_x"/>
                                          </p:val>
                                        </p:tav>
                                      </p:tavLst>
                                    </p:anim>
                                    <p:anim calcmode="lin" valueType="num">
                                      <p:cBhvr additive="base">
                                        <p:cTn id="1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4"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28588" y="0"/>
            <a:ext cx="8229600" cy="785813"/>
          </a:xfrm>
        </p:spPr>
        <p:txBody>
          <a:bodyPr/>
          <a:lstStyle/>
          <a:p>
            <a:pPr eaLnBrk="1" hangingPunct="1">
              <a:defRPr/>
            </a:pPr>
            <a:r>
              <a:rPr lang="zh-CN" altLang="en-US" dirty="0" smtClean="0">
                <a:solidFill>
                  <a:schemeClr val="tx1"/>
                </a:solidFill>
              </a:rPr>
              <a:t>案例分析 （续）</a:t>
            </a:r>
            <a:endParaRPr lang="zh-CN" altLang="en-US" dirty="0">
              <a:solidFill>
                <a:schemeClr val="tx1"/>
              </a:solidFill>
            </a:endParaRPr>
          </a:p>
        </p:txBody>
      </p:sp>
      <p:sp>
        <p:nvSpPr>
          <p:cNvPr id="8195" name="日期占位符 1"/>
          <p:cNvSpPr>
            <a:spLocks noGrp="1"/>
          </p:cNvSpPr>
          <p:nvPr>
            <p:ph type="dt" sz="quarter" idx="10"/>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1CD217F2-4AED-442E-920A-66173F6010C6}" type="datetime1">
              <a:rPr lang="zh-CN" altLang="en-US" sz="1200" smtClean="0">
                <a:solidFill>
                  <a:srgbClr val="EAEAEA"/>
                </a:solidFill>
              </a:rPr>
              <a:pPr eaLnBrk="1" hangingPunct="1"/>
              <a:t>2014/6/26</a:t>
            </a:fld>
            <a:endParaRPr lang="zh-CN" altLang="en-US" sz="1200" smtClean="0">
              <a:solidFill>
                <a:srgbClr val="EAEAEA"/>
              </a:solidFill>
            </a:endParaRPr>
          </a:p>
        </p:txBody>
      </p:sp>
      <p:sp>
        <p:nvSpPr>
          <p:cNvPr id="8196" name="灯片编号占位符 3"/>
          <p:cNvSpPr>
            <a:spLocks noGrp="1"/>
          </p:cNvSpPr>
          <p:nvPr>
            <p:ph type="sldNum" sz="quarter" idx="11"/>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1A3E4BEA-A059-41C0-83FA-43A6A0D51445}" type="slidenum">
              <a:rPr lang="zh-CN" altLang="en-US" sz="1200" smtClean="0">
                <a:solidFill>
                  <a:srgbClr val="EAEAEA"/>
                </a:solidFill>
              </a:rPr>
              <a:pPr eaLnBrk="1" hangingPunct="1"/>
              <a:t>8</a:t>
            </a:fld>
            <a:endParaRPr lang="zh-CN" altLang="en-US" sz="1200" smtClean="0">
              <a:solidFill>
                <a:srgbClr val="EAEAEA"/>
              </a:solidFill>
            </a:endParaRPr>
          </a:p>
        </p:txBody>
      </p:sp>
      <p:sp>
        <p:nvSpPr>
          <p:cNvPr id="8197" name="Line 3"/>
          <p:cNvSpPr>
            <a:spLocks noChangeShapeType="1"/>
          </p:cNvSpPr>
          <p:nvPr/>
        </p:nvSpPr>
        <p:spPr bwMode="auto">
          <a:xfrm>
            <a:off x="4595813" y="2208213"/>
            <a:ext cx="1587" cy="3417887"/>
          </a:xfrm>
          <a:prstGeom prst="line">
            <a:avLst/>
          </a:prstGeom>
          <a:noFill/>
          <a:ln w="57150">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2" name="Line 18"/>
          <p:cNvSpPr>
            <a:spLocks noChangeShapeType="1"/>
          </p:cNvSpPr>
          <p:nvPr/>
        </p:nvSpPr>
        <p:spPr bwMode="auto">
          <a:xfrm>
            <a:off x="2501900" y="2190750"/>
            <a:ext cx="1588" cy="37623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3" name="Line 19"/>
          <p:cNvSpPr>
            <a:spLocks noChangeShapeType="1"/>
          </p:cNvSpPr>
          <p:nvPr/>
        </p:nvSpPr>
        <p:spPr bwMode="auto">
          <a:xfrm>
            <a:off x="6883400" y="2190750"/>
            <a:ext cx="1588" cy="37623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4" name="Line 20"/>
          <p:cNvSpPr>
            <a:spLocks noChangeShapeType="1"/>
          </p:cNvSpPr>
          <p:nvPr/>
        </p:nvSpPr>
        <p:spPr bwMode="auto">
          <a:xfrm>
            <a:off x="2479675" y="2555875"/>
            <a:ext cx="4425950" cy="158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5" name="Line 21"/>
          <p:cNvSpPr>
            <a:spLocks noChangeShapeType="1"/>
          </p:cNvSpPr>
          <p:nvPr/>
        </p:nvSpPr>
        <p:spPr bwMode="auto">
          <a:xfrm flipV="1">
            <a:off x="1169988" y="4972050"/>
            <a:ext cx="3175"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6" name="Line 22"/>
          <p:cNvSpPr>
            <a:spLocks noChangeShapeType="1"/>
          </p:cNvSpPr>
          <p:nvPr/>
        </p:nvSpPr>
        <p:spPr bwMode="auto">
          <a:xfrm flipV="1">
            <a:off x="2814638" y="4972050"/>
            <a:ext cx="1587"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7" name="Line 23"/>
          <p:cNvSpPr>
            <a:spLocks noChangeShapeType="1"/>
          </p:cNvSpPr>
          <p:nvPr/>
        </p:nvSpPr>
        <p:spPr bwMode="auto">
          <a:xfrm flipV="1">
            <a:off x="6240463" y="4972050"/>
            <a:ext cx="1587" cy="50165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8" name="Line 24"/>
          <p:cNvSpPr>
            <a:spLocks noChangeShapeType="1"/>
          </p:cNvSpPr>
          <p:nvPr/>
        </p:nvSpPr>
        <p:spPr bwMode="auto">
          <a:xfrm flipV="1">
            <a:off x="7839075" y="3557588"/>
            <a:ext cx="1588" cy="1916112"/>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9" name="Line 25"/>
          <p:cNvSpPr>
            <a:spLocks noChangeShapeType="1"/>
          </p:cNvSpPr>
          <p:nvPr/>
        </p:nvSpPr>
        <p:spPr bwMode="auto">
          <a:xfrm flipH="1">
            <a:off x="1136650" y="4972050"/>
            <a:ext cx="5121275" cy="1588"/>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0" name="Line 27"/>
          <p:cNvSpPr>
            <a:spLocks noChangeShapeType="1"/>
          </p:cNvSpPr>
          <p:nvPr/>
        </p:nvSpPr>
        <p:spPr bwMode="auto">
          <a:xfrm flipH="1">
            <a:off x="4967287" y="3579813"/>
            <a:ext cx="3254798" cy="25400"/>
          </a:xfrm>
          <a:prstGeom prst="line">
            <a:avLst/>
          </a:prstGeom>
          <a:noFill/>
          <a:ln w="52388">
            <a:solidFill>
              <a:srgbClr val="005967"/>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1" name="Text Box 28"/>
          <p:cNvSpPr txBox="1">
            <a:spLocks noChangeArrowheads="1"/>
          </p:cNvSpPr>
          <p:nvPr/>
        </p:nvSpPr>
        <p:spPr bwMode="auto">
          <a:xfrm>
            <a:off x="1733550" y="1828800"/>
            <a:ext cx="1643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上海公司 </a:t>
            </a:r>
            <a:r>
              <a:rPr lang="en-US" altLang="zh-CN" sz="1600" dirty="0">
                <a:latin typeface="微软雅黑" pitchFamily="34" charset="-122"/>
                <a:ea typeface="微软雅黑" pitchFamily="34" charset="-122"/>
              </a:rPr>
              <a:t>7</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2" name="Text Box 29"/>
          <p:cNvSpPr txBox="1">
            <a:spLocks noChangeArrowheads="1"/>
          </p:cNvSpPr>
          <p:nvPr/>
        </p:nvSpPr>
        <p:spPr bwMode="auto">
          <a:xfrm>
            <a:off x="3895725" y="184785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青岛 </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3" name="Text Box 30"/>
          <p:cNvSpPr txBox="1">
            <a:spLocks noChangeArrowheads="1"/>
          </p:cNvSpPr>
          <p:nvPr/>
        </p:nvSpPr>
        <p:spPr bwMode="auto">
          <a:xfrm>
            <a:off x="6145213" y="182880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马鞍山</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8224" name="Text Box 31"/>
          <p:cNvSpPr txBox="1">
            <a:spLocks noChangeArrowheads="1"/>
          </p:cNvSpPr>
          <p:nvPr/>
        </p:nvSpPr>
        <p:spPr bwMode="auto">
          <a:xfrm>
            <a:off x="2890903" y="4523116"/>
            <a:ext cx="348934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b="1" dirty="0" smtClean="0">
                <a:solidFill>
                  <a:srgbClr val="FF0000"/>
                </a:solidFill>
                <a:latin typeface="微软雅黑" pitchFamily="34" charset="-122"/>
                <a:ea typeface="微软雅黑" pitchFamily="34" charset="-122"/>
              </a:rPr>
              <a:t>服务台 </a:t>
            </a:r>
            <a:r>
              <a:rPr lang="en-US" altLang="zh-CN" sz="1600" b="1" dirty="0" smtClean="0">
                <a:solidFill>
                  <a:srgbClr val="FF0000"/>
                </a:solidFill>
                <a:latin typeface="微软雅黑" pitchFamily="34" charset="-122"/>
                <a:ea typeface="微软雅黑" pitchFamily="34" charset="-122"/>
              </a:rPr>
              <a:t>4001 123 123</a:t>
            </a:r>
            <a:endParaRPr lang="en-GB" altLang="zh-CN" sz="1600" b="1" dirty="0">
              <a:solidFill>
                <a:srgbClr val="FF0000"/>
              </a:solidFill>
              <a:latin typeface="微软雅黑" pitchFamily="34" charset="-122"/>
              <a:ea typeface="微软雅黑" pitchFamily="34" charset="-122"/>
            </a:endParaRPr>
          </a:p>
        </p:txBody>
      </p:sp>
      <p:grpSp>
        <p:nvGrpSpPr>
          <p:cNvPr id="8231" name="Group 126"/>
          <p:cNvGrpSpPr>
            <a:grpSpLocks/>
          </p:cNvGrpSpPr>
          <p:nvPr/>
        </p:nvGrpSpPr>
        <p:grpSpPr bwMode="auto">
          <a:xfrm>
            <a:off x="6546022" y="1307376"/>
            <a:ext cx="654879" cy="553174"/>
            <a:chOff x="1795" y="1711"/>
            <a:chExt cx="494" cy="596"/>
          </a:xfrm>
        </p:grpSpPr>
        <p:sp>
          <p:nvSpPr>
            <p:cNvPr id="8268"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69"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70"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71"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8272"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8273"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8274"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5"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6"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77"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78"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79"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80"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81"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82"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83"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8284"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8285"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6"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7"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8288"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89"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90"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8291"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8292"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grpSp>
        <p:nvGrpSpPr>
          <p:cNvPr id="8232" name="Group 199"/>
          <p:cNvGrpSpPr>
            <a:grpSpLocks/>
          </p:cNvGrpSpPr>
          <p:nvPr/>
        </p:nvGrpSpPr>
        <p:grpSpPr bwMode="auto">
          <a:xfrm>
            <a:off x="2039939" y="1340191"/>
            <a:ext cx="576262" cy="506071"/>
            <a:chOff x="440" y="966"/>
            <a:chExt cx="560" cy="612"/>
          </a:xfrm>
        </p:grpSpPr>
        <p:sp>
          <p:nvSpPr>
            <p:cNvPr id="8235" name="Freeform 200"/>
            <p:cNvSpPr>
              <a:spLocks/>
            </p:cNvSpPr>
            <p:nvPr/>
          </p:nvSpPr>
          <p:spPr bwMode="auto">
            <a:xfrm>
              <a:off x="482" y="1024"/>
              <a:ext cx="224" cy="62"/>
            </a:xfrm>
            <a:custGeom>
              <a:avLst/>
              <a:gdLst>
                <a:gd name="T0" fmla="*/ 28672 w 112"/>
                <a:gd name="T1" fmla="*/ 512 h 31"/>
                <a:gd name="T2" fmla="*/ 26368 w 112"/>
                <a:gd name="T3" fmla="*/ 0 h 31"/>
                <a:gd name="T4" fmla="*/ 22016 w 112"/>
                <a:gd name="T5" fmla="*/ 1280 h 31"/>
                <a:gd name="T6" fmla="*/ 17920 w 112"/>
                <a:gd name="T7" fmla="*/ 0 h 31"/>
                <a:gd name="T8" fmla="*/ 13056 w 112"/>
                <a:gd name="T9" fmla="*/ 2304 h 31"/>
                <a:gd name="T10" fmla="*/ 7424 w 112"/>
                <a:gd name="T11" fmla="*/ 768 h 31"/>
                <a:gd name="T12" fmla="*/ 0 w 112"/>
                <a:gd name="T13" fmla="*/ 6144 h 31"/>
                <a:gd name="T14" fmla="*/ 256 w 112"/>
                <a:gd name="T15" fmla="*/ 7936 h 31"/>
                <a:gd name="T16" fmla="*/ 0 60000 65536"/>
                <a:gd name="T17" fmla="*/ 0 60000 65536"/>
                <a:gd name="T18" fmla="*/ 0 60000 65536"/>
                <a:gd name="T19" fmla="*/ 0 60000 65536"/>
                <a:gd name="T20" fmla="*/ 0 60000 65536"/>
                <a:gd name="T21" fmla="*/ 0 60000 65536"/>
                <a:gd name="T22" fmla="*/ 0 60000 65536"/>
                <a:gd name="T23" fmla="*/ 0 60000 65536"/>
                <a:gd name="T24" fmla="*/ 0 w 112"/>
                <a:gd name="T25" fmla="*/ 0 h 31"/>
                <a:gd name="T26" fmla="*/ 112 w 112"/>
                <a:gd name="T27" fmla="*/ 31 h 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2" h="31">
                  <a:moveTo>
                    <a:pt x="112" y="2"/>
                  </a:moveTo>
                  <a:cubicBezTo>
                    <a:pt x="109" y="1"/>
                    <a:pt x="106" y="0"/>
                    <a:pt x="103" y="0"/>
                  </a:cubicBezTo>
                  <a:cubicBezTo>
                    <a:pt x="96" y="0"/>
                    <a:pt x="90" y="2"/>
                    <a:pt x="86" y="5"/>
                  </a:cubicBezTo>
                  <a:cubicBezTo>
                    <a:pt x="82" y="2"/>
                    <a:pt x="76" y="0"/>
                    <a:pt x="70" y="0"/>
                  </a:cubicBezTo>
                  <a:cubicBezTo>
                    <a:pt x="61" y="0"/>
                    <a:pt x="54" y="4"/>
                    <a:pt x="51" y="9"/>
                  </a:cubicBezTo>
                  <a:cubicBezTo>
                    <a:pt x="45" y="5"/>
                    <a:pt x="38" y="3"/>
                    <a:pt x="29" y="3"/>
                  </a:cubicBezTo>
                  <a:cubicBezTo>
                    <a:pt x="13" y="3"/>
                    <a:pt x="0" y="12"/>
                    <a:pt x="0" y="24"/>
                  </a:cubicBezTo>
                  <a:cubicBezTo>
                    <a:pt x="0" y="27"/>
                    <a:pt x="0" y="29"/>
                    <a:pt x="1" y="31"/>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6" name="Freeform 201"/>
            <p:cNvSpPr>
              <a:spLocks/>
            </p:cNvSpPr>
            <p:nvPr/>
          </p:nvSpPr>
          <p:spPr bwMode="auto">
            <a:xfrm>
              <a:off x="440" y="966"/>
              <a:ext cx="318" cy="66"/>
            </a:xfrm>
            <a:custGeom>
              <a:avLst/>
              <a:gdLst>
                <a:gd name="T0" fmla="*/ 40704 w 159"/>
                <a:gd name="T1" fmla="*/ 512 h 33"/>
                <a:gd name="T2" fmla="*/ 37376 w 159"/>
                <a:gd name="T3" fmla="*/ 256 h 33"/>
                <a:gd name="T4" fmla="*/ 31232 w 159"/>
                <a:gd name="T5" fmla="*/ 1536 h 33"/>
                <a:gd name="T6" fmla="*/ 25600 w 159"/>
                <a:gd name="T7" fmla="*/ 0 h 33"/>
                <a:gd name="T8" fmla="*/ 18432 w 159"/>
                <a:gd name="T9" fmla="*/ 2560 h 33"/>
                <a:gd name="T10" fmla="*/ 10752 w 159"/>
                <a:gd name="T11" fmla="*/ 768 h 33"/>
                <a:gd name="T12" fmla="*/ 0 w 159"/>
                <a:gd name="T13" fmla="*/ 6656 h 33"/>
                <a:gd name="T14" fmla="*/ 512 w 159"/>
                <a:gd name="T15" fmla="*/ 8448 h 33"/>
                <a:gd name="T16" fmla="*/ 0 60000 65536"/>
                <a:gd name="T17" fmla="*/ 0 60000 65536"/>
                <a:gd name="T18" fmla="*/ 0 60000 65536"/>
                <a:gd name="T19" fmla="*/ 0 60000 65536"/>
                <a:gd name="T20" fmla="*/ 0 60000 65536"/>
                <a:gd name="T21" fmla="*/ 0 60000 65536"/>
                <a:gd name="T22" fmla="*/ 0 60000 65536"/>
                <a:gd name="T23" fmla="*/ 0 60000 65536"/>
                <a:gd name="T24" fmla="*/ 0 w 159"/>
                <a:gd name="T25" fmla="*/ 0 h 33"/>
                <a:gd name="T26" fmla="*/ 159 w 159"/>
                <a:gd name="T27" fmla="*/ 33 h 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9" h="33">
                  <a:moveTo>
                    <a:pt x="159" y="2"/>
                  </a:moveTo>
                  <a:cubicBezTo>
                    <a:pt x="155" y="1"/>
                    <a:pt x="151" y="1"/>
                    <a:pt x="146" y="1"/>
                  </a:cubicBezTo>
                  <a:cubicBezTo>
                    <a:pt x="137" y="1"/>
                    <a:pt x="128" y="3"/>
                    <a:pt x="122" y="6"/>
                  </a:cubicBezTo>
                  <a:cubicBezTo>
                    <a:pt x="117" y="3"/>
                    <a:pt x="109" y="0"/>
                    <a:pt x="100" y="0"/>
                  </a:cubicBezTo>
                  <a:cubicBezTo>
                    <a:pt x="88" y="0"/>
                    <a:pt x="77" y="4"/>
                    <a:pt x="72" y="10"/>
                  </a:cubicBezTo>
                  <a:cubicBezTo>
                    <a:pt x="65" y="5"/>
                    <a:pt x="54" y="3"/>
                    <a:pt x="42" y="3"/>
                  </a:cubicBezTo>
                  <a:cubicBezTo>
                    <a:pt x="19" y="3"/>
                    <a:pt x="0" y="13"/>
                    <a:pt x="0" y="26"/>
                  </a:cubicBezTo>
                  <a:cubicBezTo>
                    <a:pt x="0" y="28"/>
                    <a:pt x="1" y="31"/>
                    <a:pt x="2" y="33"/>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7" name="Freeform 202"/>
            <p:cNvSpPr>
              <a:spLocks noEditPoints="1"/>
            </p:cNvSpPr>
            <p:nvPr/>
          </p:nvSpPr>
          <p:spPr bwMode="auto">
            <a:xfrm>
              <a:off x="502" y="1070"/>
              <a:ext cx="498" cy="508"/>
            </a:xfrm>
            <a:custGeom>
              <a:avLst/>
              <a:gdLst>
                <a:gd name="T0" fmla="*/ 59648 w 249"/>
                <a:gd name="T1" fmla="*/ 37632 h 254"/>
                <a:gd name="T2" fmla="*/ 54272 w 249"/>
                <a:gd name="T3" fmla="*/ 36096 h 254"/>
                <a:gd name="T4" fmla="*/ 54016 w 249"/>
                <a:gd name="T5" fmla="*/ 36864 h 254"/>
                <a:gd name="T6" fmla="*/ 54528 w 249"/>
                <a:gd name="T7" fmla="*/ 28928 h 254"/>
                <a:gd name="T8" fmla="*/ 54528 w 249"/>
                <a:gd name="T9" fmla="*/ 29184 h 254"/>
                <a:gd name="T10" fmla="*/ 36864 w 249"/>
                <a:gd name="T11" fmla="*/ 0 h 254"/>
                <a:gd name="T12" fmla="*/ 16896 w 249"/>
                <a:gd name="T13" fmla="*/ 4608 h 254"/>
                <a:gd name="T14" fmla="*/ 16896 w 249"/>
                <a:gd name="T15" fmla="*/ 12544 h 254"/>
                <a:gd name="T16" fmla="*/ 13824 w 249"/>
                <a:gd name="T17" fmla="*/ 11520 h 254"/>
                <a:gd name="T18" fmla="*/ 13824 w 249"/>
                <a:gd name="T19" fmla="*/ 9472 h 254"/>
                <a:gd name="T20" fmla="*/ 10752 w 249"/>
                <a:gd name="T21" fmla="*/ 9216 h 254"/>
                <a:gd name="T22" fmla="*/ 11008 w 249"/>
                <a:gd name="T23" fmla="*/ 20480 h 254"/>
                <a:gd name="T24" fmla="*/ 6912 w 249"/>
                <a:gd name="T25" fmla="*/ 21504 h 254"/>
                <a:gd name="T26" fmla="*/ 6400 w 249"/>
                <a:gd name="T27" fmla="*/ 5376 h 254"/>
                <a:gd name="T28" fmla="*/ 3328 w 249"/>
                <a:gd name="T29" fmla="*/ 4608 h 254"/>
                <a:gd name="T30" fmla="*/ 0 w 249"/>
                <a:gd name="T31" fmla="*/ 5632 h 254"/>
                <a:gd name="T32" fmla="*/ 768 w 249"/>
                <a:gd name="T33" fmla="*/ 23296 h 254"/>
                <a:gd name="T34" fmla="*/ 1536 w 249"/>
                <a:gd name="T35" fmla="*/ 50176 h 254"/>
                <a:gd name="T36" fmla="*/ 35072 w 249"/>
                <a:gd name="T37" fmla="*/ 65024 h 254"/>
                <a:gd name="T38" fmla="*/ 43520 w 249"/>
                <a:gd name="T39" fmla="*/ 60928 h 254"/>
                <a:gd name="T40" fmla="*/ 50432 w 249"/>
                <a:gd name="T41" fmla="*/ 63744 h 254"/>
                <a:gd name="T42" fmla="*/ 50432 w 249"/>
                <a:gd name="T43" fmla="*/ 63744 h 254"/>
                <a:gd name="T44" fmla="*/ 50688 w 249"/>
                <a:gd name="T45" fmla="*/ 63744 h 254"/>
                <a:gd name="T46" fmla="*/ 51712 w 249"/>
                <a:gd name="T47" fmla="*/ 61696 h 254"/>
                <a:gd name="T48" fmla="*/ 50688 w 249"/>
                <a:gd name="T49" fmla="*/ 59904 h 254"/>
                <a:gd name="T50" fmla="*/ 49920 w 249"/>
                <a:gd name="T51" fmla="*/ 60416 h 254"/>
                <a:gd name="T52" fmla="*/ 49664 w 249"/>
                <a:gd name="T53" fmla="*/ 60160 h 254"/>
                <a:gd name="T54" fmla="*/ 50944 w 249"/>
                <a:gd name="T55" fmla="*/ 59904 h 254"/>
                <a:gd name="T56" fmla="*/ 48384 w 249"/>
                <a:gd name="T57" fmla="*/ 58624 h 254"/>
                <a:gd name="T58" fmla="*/ 53248 w 249"/>
                <a:gd name="T59" fmla="*/ 56320 h 254"/>
                <a:gd name="T60" fmla="*/ 53504 w 249"/>
                <a:gd name="T61" fmla="*/ 48896 h 254"/>
                <a:gd name="T62" fmla="*/ 62464 w 249"/>
                <a:gd name="T63" fmla="*/ 45824 h 254"/>
                <a:gd name="T64" fmla="*/ 63744 w 249"/>
                <a:gd name="T65" fmla="*/ 42752 h 254"/>
                <a:gd name="T66" fmla="*/ 59648 w 249"/>
                <a:gd name="T67" fmla="*/ 37632 h 254"/>
                <a:gd name="T68" fmla="*/ 14848 w 249"/>
                <a:gd name="T69" fmla="*/ 19200 h 254"/>
                <a:gd name="T70" fmla="*/ 13824 w 249"/>
                <a:gd name="T71" fmla="*/ 18944 h 254"/>
                <a:gd name="T72" fmla="*/ 13824 w 249"/>
                <a:gd name="T73" fmla="*/ 14848 h 254"/>
                <a:gd name="T74" fmla="*/ 16896 w 249"/>
                <a:gd name="T75" fmla="*/ 15872 h 254"/>
                <a:gd name="T76" fmla="*/ 16896 w 249"/>
                <a:gd name="T77" fmla="*/ 18688 h 254"/>
                <a:gd name="T78" fmla="*/ 14848 w 249"/>
                <a:gd name="T79" fmla="*/ 19200 h 254"/>
                <a:gd name="T80" fmla="*/ 60160 w 249"/>
                <a:gd name="T81" fmla="*/ 43520 h 254"/>
                <a:gd name="T82" fmla="*/ 53760 w 249"/>
                <a:gd name="T83" fmla="*/ 45568 h 254"/>
                <a:gd name="T84" fmla="*/ 54016 w 249"/>
                <a:gd name="T85" fmla="*/ 38912 h 254"/>
                <a:gd name="T86" fmla="*/ 59392 w 249"/>
                <a:gd name="T87" fmla="*/ 40704 h 254"/>
                <a:gd name="T88" fmla="*/ 60928 w 249"/>
                <a:gd name="T89" fmla="*/ 42496 h 254"/>
                <a:gd name="T90" fmla="*/ 60160 w 249"/>
                <a:gd name="T91" fmla="*/ 43520 h 25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9"/>
                <a:gd name="T139" fmla="*/ 0 h 254"/>
                <a:gd name="T140" fmla="*/ 249 w 249"/>
                <a:gd name="T141" fmla="*/ 254 h 25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9" h="254">
                  <a:moveTo>
                    <a:pt x="233" y="147"/>
                  </a:moveTo>
                  <a:cubicBezTo>
                    <a:pt x="212" y="141"/>
                    <a:pt x="212" y="141"/>
                    <a:pt x="212" y="141"/>
                  </a:cubicBezTo>
                  <a:cubicBezTo>
                    <a:pt x="211" y="144"/>
                    <a:pt x="211" y="144"/>
                    <a:pt x="211" y="144"/>
                  </a:cubicBezTo>
                  <a:cubicBezTo>
                    <a:pt x="213" y="113"/>
                    <a:pt x="213" y="113"/>
                    <a:pt x="213" y="113"/>
                  </a:cubicBezTo>
                  <a:cubicBezTo>
                    <a:pt x="213" y="114"/>
                    <a:pt x="213" y="114"/>
                    <a:pt x="213" y="114"/>
                  </a:cubicBezTo>
                  <a:cubicBezTo>
                    <a:pt x="214" y="57"/>
                    <a:pt x="182" y="9"/>
                    <a:pt x="144" y="0"/>
                  </a:cubicBezTo>
                  <a:cubicBezTo>
                    <a:pt x="66" y="18"/>
                    <a:pt x="66" y="18"/>
                    <a:pt x="66" y="18"/>
                  </a:cubicBezTo>
                  <a:cubicBezTo>
                    <a:pt x="66" y="49"/>
                    <a:pt x="66" y="49"/>
                    <a:pt x="66" y="49"/>
                  </a:cubicBezTo>
                  <a:cubicBezTo>
                    <a:pt x="54" y="45"/>
                    <a:pt x="54" y="45"/>
                    <a:pt x="54" y="45"/>
                  </a:cubicBezTo>
                  <a:cubicBezTo>
                    <a:pt x="54" y="37"/>
                    <a:pt x="54" y="37"/>
                    <a:pt x="54" y="37"/>
                  </a:cubicBezTo>
                  <a:cubicBezTo>
                    <a:pt x="54" y="37"/>
                    <a:pt x="49" y="29"/>
                    <a:pt x="42" y="36"/>
                  </a:cubicBezTo>
                  <a:cubicBezTo>
                    <a:pt x="43" y="80"/>
                    <a:pt x="43" y="80"/>
                    <a:pt x="43" y="80"/>
                  </a:cubicBezTo>
                  <a:cubicBezTo>
                    <a:pt x="27" y="84"/>
                    <a:pt x="27" y="84"/>
                    <a:pt x="27" y="84"/>
                  </a:cubicBezTo>
                  <a:cubicBezTo>
                    <a:pt x="25" y="21"/>
                    <a:pt x="25" y="21"/>
                    <a:pt x="25" y="21"/>
                  </a:cubicBezTo>
                  <a:cubicBezTo>
                    <a:pt x="13" y="18"/>
                    <a:pt x="13" y="18"/>
                    <a:pt x="13" y="18"/>
                  </a:cubicBezTo>
                  <a:cubicBezTo>
                    <a:pt x="0" y="22"/>
                    <a:pt x="0" y="22"/>
                    <a:pt x="0" y="22"/>
                  </a:cubicBezTo>
                  <a:cubicBezTo>
                    <a:pt x="3" y="91"/>
                    <a:pt x="3" y="91"/>
                    <a:pt x="3" y="91"/>
                  </a:cubicBezTo>
                  <a:cubicBezTo>
                    <a:pt x="6" y="196"/>
                    <a:pt x="6" y="196"/>
                    <a:pt x="6" y="196"/>
                  </a:cubicBezTo>
                  <a:cubicBezTo>
                    <a:pt x="137" y="254"/>
                    <a:pt x="137" y="254"/>
                    <a:pt x="137" y="254"/>
                  </a:cubicBezTo>
                  <a:cubicBezTo>
                    <a:pt x="170" y="238"/>
                    <a:pt x="170" y="238"/>
                    <a:pt x="170" y="238"/>
                  </a:cubicBezTo>
                  <a:cubicBezTo>
                    <a:pt x="197" y="249"/>
                    <a:pt x="197" y="249"/>
                    <a:pt x="197" y="249"/>
                  </a:cubicBezTo>
                  <a:cubicBezTo>
                    <a:pt x="197" y="249"/>
                    <a:pt x="197" y="249"/>
                    <a:pt x="197" y="249"/>
                  </a:cubicBezTo>
                  <a:cubicBezTo>
                    <a:pt x="197" y="249"/>
                    <a:pt x="198" y="249"/>
                    <a:pt x="198" y="249"/>
                  </a:cubicBezTo>
                  <a:cubicBezTo>
                    <a:pt x="200" y="249"/>
                    <a:pt x="202" y="246"/>
                    <a:pt x="202" y="241"/>
                  </a:cubicBezTo>
                  <a:cubicBezTo>
                    <a:pt x="202" y="237"/>
                    <a:pt x="200" y="234"/>
                    <a:pt x="198" y="234"/>
                  </a:cubicBezTo>
                  <a:cubicBezTo>
                    <a:pt x="197" y="234"/>
                    <a:pt x="196" y="234"/>
                    <a:pt x="195" y="236"/>
                  </a:cubicBezTo>
                  <a:cubicBezTo>
                    <a:pt x="194" y="235"/>
                    <a:pt x="194" y="235"/>
                    <a:pt x="194" y="235"/>
                  </a:cubicBezTo>
                  <a:cubicBezTo>
                    <a:pt x="195" y="234"/>
                    <a:pt x="196" y="233"/>
                    <a:pt x="199" y="234"/>
                  </a:cubicBezTo>
                  <a:cubicBezTo>
                    <a:pt x="200" y="234"/>
                    <a:pt x="195" y="232"/>
                    <a:pt x="189" y="229"/>
                  </a:cubicBezTo>
                  <a:cubicBezTo>
                    <a:pt x="208" y="220"/>
                    <a:pt x="208" y="220"/>
                    <a:pt x="208" y="220"/>
                  </a:cubicBezTo>
                  <a:cubicBezTo>
                    <a:pt x="209" y="191"/>
                    <a:pt x="209" y="191"/>
                    <a:pt x="209" y="191"/>
                  </a:cubicBezTo>
                  <a:cubicBezTo>
                    <a:pt x="224" y="186"/>
                    <a:pt x="241" y="180"/>
                    <a:pt x="244" y="179"/>
                  </a:cubicBezTo>
                  <a:cubicBezTo>
                    <a:pt x="249" y="177"/>
                    <a:pt x="249" y="167"/>
                    <a:pt x="249" y="167"/>
                  </a:cubicBezTo>
                  <a:cubicBezTo>
                    <a:pt x="249" y="157"/>
                    <a:pt x="244" y="151"/>
                    <a:pt x="233" y="147"/>
                  </a:cubicBezTo>
                  <a:close/>
                  <a:moveTo>
                    <a:pt x="58" y="75"/>
                  </a:moveTo>
                  <a:cubicBezTo>
                    <a:pt x="54" y="74"/>
                    <a:pt x="54" y="74"/>
                    <a:pt x="54" y="74"/>
                  </a:cubicBezTo>
                  <a:cubicBezTo>
                    <a:pt x="54" y="58"/>
                    <a:pt x="54" y="58"/>
                    <a:pt x="54" y="58"/>
                  </a:cubicBezTo>
                  <a:cubicBezTo>
                    <a:pt x="66" y="62"/>
                    <a:pt x="66" y="62"/>
                    <a:pt x="66" y="62"/>
                  </a:cubicBezTo>
                  <a:cubicBezTo>
                    <a:pt x="66" y="73"/>
                    <a:pt x="66" y="73"/>
                    <a:pt x="66" y="73"/>
                  </a:cubicBezTo>
                  <a:lnTo>
                    <a:pt x="58" y="75"/>
                  </a:lnTo>
                  <a:close/>
                  <a:moveTo>
                    <a:pt x="235" y="170"/>
                  </a:moveTo>
                  <a:cubicBezTo>
                    <a:pt x="233" y="171"/>
                    <a:pt x="222" y="174"/>
                    <a:pt x="210" y="178"/>
                  </a:cubicBezTo>
                  <a:cubicBezTo>
                    <a:pt x="211" y="152"/>
                    <a:pt x="211" y="152"/>
                    <a:pt x="211" y="152"/>
                  </a:cubicBezTo>
                  <a:cubicBezTo>
                    <a:pt x="218" y="154"/>
                    <a:pt x="232" y="159"/>
                    <a:pt x="232" y="159"/>
                  </a:cubicBezTo>
                  <a:cubicBezTo>
                    <a:pt x="235" y="160"/>
                    <a:pt x="238" y="163"/>
                    <a:pt x="238" y="166"/>
                  </a:cubicBezTo>
                  <a:cubicBezTo>
                    <a:pt x="238" y="166"/>
                    <a:pt x="238" y="169"/>
                    <a:pt x="235" y="170"/>
                  </a:cubicBezTo>
                  <a:close/>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8238" name="Freeform 203"/>
            <p:cNvSpPr>
              <a:spLocks/>
            </p:cNvSpPr>
            <p:nvPr/>
          </p:nvSpPr>
          <p:spPr bwMode="auto">
            <a:xfrm>
              <a:off x="508" y="1208"/>
              <a:ext cx="420" cy="134"/>
            </a:xfrm>
            <a:custGeom>
              <a:avLst/>
              <a:gdLst>
                <a:gd name="T0" fmla="*/ 272 w 420"/>
                <a:gd name="T1" fmla="*/ 134 h 134"/>
                <a:gd name="T2" fmla="*/ 0 w 420"/>
                <a:gd name="T3" fmla="*/ 42 h 134"/>
                <a:gd name="T4" fmla="*/ 148 w 420"/>
                <a:gd name="T5" fmla="*/ 0 h 134"/>
                <a:gd name="T6" fmla="*/ 420 w 420"/>
                <a:gd name="T7" fmla="*/ 80 h 134"/>
                <a:gd name="T8" fmla="*/ 272 w 420"/>
                <a:gd name="T9" fmla="*/ 134 h 134"/>
                <a:gd name="T10" fmla="*/ 0 60000 65536"/>
                <a:gd name="T11" fmla="*/ 0 60000 65536"/>
                <a:gd name="T12" fmla="*/ 0 60000 65536"/>
                <a:gd name="T13" fmla="*/ 0 60000 65536"/>
                <a:gd name="T14" fmla="*/ 0 60000 65536"/>
                <a:gd name="T15" fmla="*/ 0 w 420"/>
                <a:gd name="T16" fmla="*/ 0 h 134"/>
                <a:gd name="T17" fmla="*/ 420 w 420"/>
                <a:gd name="T18" fmla="*/ 134 h 134"/>
              </a:gdLst>
              <a:ahLst/>
              <a:cxnLst>
                <a:cxn ang="T10">
                  <a:pos x="T0" y="T1"/>
                </a:cxn>
                <a:cxn ang="T11">
                  <a:pos x="T2" y="T3"/>
                </a:cxn>
                <a:cxn ang="T12">
                  <a:pos x="T4" y="T5"/>
                </a:cxn>
                <a:cxn ang="T13">
                  <a:pos x="T6" y="T7"/>
                </a:cxn>
                <a:cxn ang="T14">
                  <a:pos x="T8" y="T9"/>
                </a:cxn>
              </a:cxnLst>
              <a:rect l="T15" t="T16" r="T17" b="T18"/>
              <a:pathLst>
                <a:path w="420" h="134">
                  <a:moveTo>
                    <a:pt x="272" y="134"/>
                  </a:moveTo>
                  <a:lnTo>
                    <a:pt x="0" y="42"/>
                  </a:lnTo>
                  <a:lnTo>
                    <a:pt x="148" y="0"/>
                  </a:lnTo>
                  <a:lnTo>
                    <a:pt x="420" y="80"/>
                  </a:lnTo>
                  <a:lnTo>
                    <a:pt x="272" y="134"/>
                  </a:lnTo>
                  <a:close/>
                </a:path>
              </a:pathLst>
            </a:custGeom>
            <a:solidFill>
              <a:srgbClr val="D3CDC1"/>
            </a:solidFill>
            <a:ln w="6350">
              <a:solidFill>
                <a:srgbClr val="000000"/>
              </a:solidFill>
              <a:round/>
              <a:headEnd/>
              <a:tailEnd/>
            </a:ln>
          </p:spPr>
          <p:txBody>
            <a:bodyPr/>
            <a:lstStyle/>
            <a:p>
              <a:endParaRPr lang="zh-CN" altLang="en-US"/>
            </a:p>
          </p:txBody>
        </p:sp>
        <p:sp>
          <p:nvSpPr>
            <p:cNvPr id="8239" name="Freeform 204"/>
            <p:cNvSpPr>
              <a:spLocks/>
            </p:cNvSpPr>
            <p:nvPr/>
          </p:nvSpPr>
          <p:spPr bwMode="auto">
            <a:xfrm>
              <a:off x="776" y="1288"/>
              <a:ext cx="152" cy="288"/>
            </a:xfrm>
            <a:custGeom>
              <a:avLst/>
              <a:gdLst>
                <a:gd name="T0" fmla="*/ 0 w 152"/>
                <a:gd name="T1" fmla="*/ 288 h 288"/>
                <a:gd name="T2" fmla="*/ 4 w 152"/>
                <a:gd name="T3" fmla="*/ 54 h 288"/>
                <a:gd name="T4" fmla="*/ 152 w 152"/>
                <a:gd name="T5" fmla="*/ 0 h 288"/>
                <a:gd name="T6" fmla="*/ 142 w 152"/>
                <a:gd name="T7" fmla="*/ 222 h 288"/>
                <a:gd name="T8" fmla="*/ 0 w 152"/>
                <a:gd name="T9" fmla="*/ 288 h 288"/>
                <a:gd name="T10" fmla="*/ 0 60000 65536"/>
                <a:gd name="T11" fmla="*/ 0 60000 65536"/>
                <a:gd name="T12" fmla="*/ 0 60000 65536"/>
                <a:gd name="T13" fmla="*/ 0 60000 65536"/>
                <a:gd name="T14" fmla="*/ 0 60000 65536"/>
                <a:gd name="T15" fmla="*/ 0 w 152"/>
                <a:gd name="T16" fmla="*/ 0 h 288"/>
                <a:gd name="T17" fmla="*/ 152 w 152"/>
                <a:gd name="T18" fmla="*/ 288 h 288"/>
              </a:gdLst>
              <a:ahLst/>
              <a:cxnLst>
                <a:cxn ang="T10">
                  <a:pos x="T0" y="T1"/>
                </a:cxn>
                <a:cxn ang="T11">
                  <a:pos x="T2" y="T3"/>
                </a:cxn>
                <a:cxn ang="T12">
                  <a:pos x="T4" y="T5"/>
                </a:cxn>
                <a:cxn ang="T13">
                  <a:pos x="T6" y="T7"/>
                </a:cxn>
                <a:cxn ang="T14">
                  <a:pos x="T8" y="T9"/>
                </a:cxn>
              </a:cxnLst>
              <a:rect l="T15" t="T16" r="T17" b="T18"/>
              <a:pathLst>
                <a:path w="152" h="288">
                  <a:moveTo>
                    <a:pt x="0" y="288"/>
                  </a:moveTo>
                  <a:lnTo>
                    <a:pt x="4" y="54"/>
                  </a:lnTo>
                  <a:lnTo>
                    <a:pt x="152" y="0"/>
                  </a:lnTo>
                  <a:lnTo>
                    <a:pt x="142" y="222"/>
                  </a:lnTo>
                  <a:lnTo>
                    <a:pt x="0" y="288"/>
                  </a:lnTo>
                  <a:close/>
                </a:path>
              </a:pathLst>
            </a:custGeom>
            <a:solidFill>
              <a:srgbClr val="585347"/>
            </a:solidFill>
            <a:ln w="6350">
              <a:solidFill>
                <a:srgbClr val="000000"/>
              </a:solidFill>
              <a:miter lim="800000"/>
              <a:headEnd/>
              <a:tailEnd/>
            </a:ln>
          </p:spPr>
          <p:txBody>
            <a:bodyPr/>
            <a:lstStyle/>
            <a:p>
              <a:endParaRPr lang="zh-CN" altLang="en-US"/>
            </a:p>
          </p:txBody>
        </p:sp>
        <p:sp>
          <p:nvSpPr>
            <p:cNvPr id="8240" name="Freeform 205"/>
            <p:cNvSpPr>
              <a:spLocks/>
            </p:cNvSpPr>
            <p:nvPr/>
          </p:nvSpPr>
          <p:spPr bwMode="auto">
            <a:xfrm>
              <a:off x="528" y="1112"/>
              <a:ext cx="28" cy="146"/>
            </a:xfrm>
            <a:custGeom>
              <a:avLst/>
              <a:gdLst>
                <a:gd name="T0" fmla="*/ 4 w 28"/>
                <a:gd name="T1" fmla="*/ 146 h 146"/>
                <a:gd name="T2" fmla="*/ 0 w 28"/>
                <a:gd name="T3" fmla="*/ 8 h 146"/>
                <a:gd name="T4" fmla="*/ 24 w 28"/>
                <a:gd name="T5" fmla="*/ 0 h 146"/>
                <a:gd name="T6" fmla="*/ 28 w 28"/>
                <a:gd name="T7" fmla="*/ 136 h 146"/>
                <a:gd name="T8" fmla="*/ 4 w 28"/>
                <a:gd name="T9" fmla="*/ 146 h 146"/>
                <a:gd name="T10" fmla="*/ 0 60000 65536"/>
                <a:gd name="T11" fmla="*/ 0 60000 65536"/>
                <a:gd name="T12" fmla="*/ 0 60000 65536"/>
                <a:gd name="T13" fmla="*/ 0 60000 65536"/>
                <a:gd name="T14" fmla="*/ 0 60000 65536"/>
                <a:gd name="T15" fmla="*/ 0 w 28"/>
                <a:gd name="T16" fmla="*/ 0 h 146"/>
                <a:gd name="T17" fmla="*/ 28 w 28"/>
                <a:gd name="T18" fmla="*/ 146 h 146"/>
              </a:gdLst>
              <a:ahLst/>
              <a:cxnLst>
                <a:cxn ang="T10">
                  <a:pos x="T0" y="T1"/>
                </a:cxn>
                <a:cxn ang="T11">
                  <a:pos x="T2" y="T3"/>
                </a:cxn>
                <a:cxn ang="T12">
                  <a:pos x="T4" y="T5"/>
                </a:cxn>
                <a:cxn ang="T13">
                  <a:pos x="T6" y="T7"/>
                </a:cxn>
                <a:cxn ang="T14">
                  <a:pos x="T8" y="T9"/>
                </a:cxn>
              </a:cxnLst>
              <a:rect l="T15" t="T16" r="T17" b="T18"/>
              <a:pathLst>
                <a:path w="28" h="146">
                  <a:moveTo>
                    <a:pt x="4" y="146"/>
                  </a:moveTo>
                  <a:lnTo>
                    <a:pt x="0" y="8"/>
                  </a:lnTo>
                  <a:lnTo>
                    <a:pt x="24" y="0"/>
                  </a:lnTo>
                  <a:lnTo>
                    <a:pt x="28" y="136"/>
                  </a:lnTo>
                  <a:lnTo>
                    <a:pt x="4" y="146"/>
                  </a:lnTo>
                  <a:close/>
                </a:path>
              </a:pathLst>
            </a:custGeom>
            <a:solidFill>
              <a:srgbClr val="585347"/>
            </a:solidFill>
            <a:ln w="6350">
              <a:solidFill>
                <a:srgbClr val="000000"/>
              </a:solidFill>
              <a:miter lim="800000"/>
              <a:headEnd/>
              <a:tailEnd/>
            </a:ln>
          </p:spPr>
          <p:txBody>
            <a:bodyPr/>
            <a:lstStyle/>
            <a:p>
              <a:endParaRPr lang="zh-CN" altLang="en-US"/>
            </a:p>
          </p:txBody>
        </p:sp>
        <p:sp>
          <p:nvSpPr>
            <p:cNvPr id="8241" name="Freeform 206"/>
            <p:cNvSpPr>
              <a:spLocks/>
            </p:cNvSpPr>
            <p:nvPr/>
          </p:nvSpPr>
          <p:spPr bwMode="auto">
            <a:xfrm>
              <a:off x="502" y="1104"/>
              <a:ext cx="50" cy="16"/>
            </a:xfrm>
            <a:custGeom>
              <a:avLst/>
              <a:gdLst>
                <a:gd name="T0" fmla="*/ 26 w 50"/>
                <a:gd name="T1" fmla="*/ 16 h 16"/>
                <a:gd name="T2" fmla="*/ 0 w 50"/>
                <a:gd name="T3" fmla="*/ 8 h 16"/>
                <a:gd name="T4" fmla="*/ 26 w 50"/>
                <a:gd name="T5" fmla="*/ 0 h 16"/>
                <a:gd name="T6" fmla="*/ 50 w 50"/>
                <a:gd name="T7" fmla="*/ 8 h 16"/>
                <a:gd name="T8" fmla="*/ 26 w 50"/>
                <a:gd name="T9" fmla="*/ 16 h 16"/>
                <a:gd name="T10" fmla="*/ 0 60000 65536"/>
                <a:gd name="T11" fmla="*/ 0 60000 65536"/>
                <a:gd name="T12" fmla="*/ 0 60000 65536"/>
                <a:gd name="T13" fmla="*/ 0 60000 65536"/>
                <a:gd name="T14" fmla="*/ 0 60000 65536"/>
                <a:gd name="T15" fmla="*/ 0 w 50"/>
                <a:gd name="T16" fmla="*/ 0 h 16"/>
                <a:gd name="T17" fmla="*/ 50 w 50"/>
                <a:gd name="T18" fmla="*/ 16 h 16"/>
              </a:gdLst>
              <a:ahLst/>
              <a:cxnLst>
                <a:cxn ang="T10">
                  <a:pos x="T0" y="T1"/>
                </a:cxn>
                <a:cxn ang="T11">
                  <a:pos x="T2" y="T3"/>
                </a:cxn>
                <a:cxn ang="T12">
                  <a:pos x="T4" y="T5"/>
                </a:cxn>
                <a:cxn ang="T13">
                  <a:pos x="T6" y="T7"/>
                </a:cxn>
                <a:cxn ang="T14">
                  <a:pos x="T8" y="T9"/>
                </a:cxn>
              </a:cxnLst>
              <a:rect l="T15" t="T16" r="T17" b="T18"/>
              <a:pathLst>
                <a:path w="50" h="16">
                  <a:moveTo>
                    <a:pt x="26" y="16"/>
                  </a:moveTo>
                  <a:lnTo>
                    <a:pt x="0" y="8"/>
                  </a:lnTo>
                  <a:lnTo>
                    <a:pt x="26" y="0"/>
                  </a:lnTo>
                  <a:lnTo>
                    <a:pt x="50" y="8"/>
                  </a:lnTo>
                  <a:lnTo>
                    <a:pt x="26" y="16"/>
                  </a:lnTo>
                  <a:close/>
                </a:path>
              </a:pathLst>
            </a:custGeom>
            <a:solidFill>
              <a:srgbClr val="D3CDC1"/>
            </a:solidFill>
            <a:ln w="6350">
              <a:solidFill>
                <a:srgbClr val="000000"/>
              </a:solidFill>
              <a:round/>
              <a:headEnd/>
              <a:tailEnd/>
            </a:ln>
          </p:spPr>
          <p:txBody>
            <a:bodyPr/>
            <a:lstStyle/>
            <a:p>
              <a:endParaRPr lang="zh-CN" altLang="en-US"/>
            </a:p>
          </p:txBody>
        </p:sp>
        <p:sp>
          <p:nvSpPr>
            <p:cNvPr id="8242" name="Freeform 207"/>
            <p:cNvSpPr>
              <a:spLocks/>
            </p:cNvSpPr>
            <p:nvPr/>
          </p:nvSpPr>
          <p:spPr bwMode="auto">
            <a:xfrm>
              <a:off x="644" y="1068"/>
              <a:ext cx="286" cy="270"/>
            </a:xfrm>
            <a:custGeom>
              <a:avLst/>
              <a:gdLst>
                <a:gd name="T0" fmla="*/ 17664 w 143"/>
                <a:gd name="T1" fmla="*/ 34560 h 135"/>
                <a:gd name="T2" fmla="*/ 0 w 143"/>
                <a:gd name="T3" fmla="*/ 4608 h 135"/>
                <a:gd name="T4" fmla="*/ 19200 w 143"/>
                <a:gd name="T5" fmla="*/ 0 h 135"/>
                <a:gd name="T6" fmla="*/ 36608 w 143"/>
                <a:gd name="T7" fmla="*/ 27904 h 135"/>
                <a:gd name="T8" fmla="*/ 17664 w 143"/>
                <a:gd name="T9" fmla="*/ 34560 h 135"/>
                <a:gd name="T10" fmla="*/ 0 60000 65536"/>
                <a:gd name="T11" fmla="*/ 0 60000 65536"/>
                <a:gd name="T12" fmla="*/ 0 60000 65536"/>
                <a:gd name="T13" fmla="*/ 0 60000 65536"/>
                <a:gd name="T14" fmla="*/ 0 60000 65536"/>
                <a:gd name="T15" fmla="*/ 0 w 143"/>
                <a:gd name="T16" fmla="*/ 0 h 135"/>
                <a:gd name="T17" fmla="*/ 143 w 143"/>
                <a:gd name="T18" fmla="*/ 135 h 135"/>
              </a:gdLst>
              <a:ahLst/>
              <a:cxnLst>
                <a:cxn ang="T10">
                  <a:pos x="T0" y="T1"/>
                </a:cxn>
                <a:cxn ang="T11">
                  <a:pos x="T2" y="T3"/>
                </a:cxn>
                <a:cxn ang="T12">
                  <a:pos x="T4" y="T5"/>
                </a:cxn>
                <a:cxn ang="T13">
                  <a:pos x="T6" y="T7"/>
                </a:cxn>
                <a:cxn ang="T14">
                  <a:pos x="T8" y="T9"/>
                </a:cxn>
              </a:cxnLst>
              <a:rect l="T15" t="T16" r="T17" b="T18"/>
              <a:pathLst>
                <a:path w="143" h="135">
                  <a:moveTo>
                    <a:pt x="69" y="135"/>
                  </a:moveTo>
                  <a:cubicBezTo>
                    <a:pt x="69" y="135"/>
                    <a:pt x="70" y="51"/>
                    <a:pt x="0" y="18"/>
                  </a:cubicBezTo>
                  <a:cubicBezTo>
                    <a:pt x="27" y="12"/>
                    <a:pt x="75" y="0"/>
                    <a:pt x="75" y="0"/>
                  </a:cubicBezTo>
                  <a:cubicBezTo>
                    <a:pt x="75" y="0"/>
                    <a:pt x="137" y="17"/>
                    <a:pt x="143" y="109"/>
                  </a:cubicBezTo>
                  <a:cubicBezTo>
                    <a:pt x="129" y="114"/>
                    <a:pt x="69" y="135"/>
                    <a:pt x="69" y="135"/>
                  </a:cubicBezTo>
                  <a:close/>
                </a:path>
              </a:pathLst>
            </a:custGeom>
            <a:solidFill>
              <a:srgbClr val="D3CDC1"/>
            </a:solidFill>
            <a:ln w="6350">
              <a:solidFill>
                <a:srgbClr val="000000"/>
              </a:solidFill>
              <a:round/>
              <a:headEnd/>
              <a:tailEnd/>
            </a:ln>
          </p:spPr>
          <p:txBody>
            <a:bodyPr/>
            <a:lstStyle/>
            <a:p>
              <a:endParaRPr lang="zh-CN" altLang="en-US"/>
            </a:p>
          </p:txBody>
        </p:sp>
        <p:sp>
          <p:nvSpPr>
            <p:cNvPr id="8243" name="Freeform 208"/>
            <p:cNvSpPr>
              <a:spLocks/>
            </p:cNvSpPr>
            <p:nvPr/>
          </p:nvSpPr>
          <p:spPr bwMode="auto">
            <a:xfrm>
              <a:off x="586" y="1126"/>
              <a:ext cx="26" cy="152"/>
            </a:xfrm>
            <a:custGeom>
              <a:avLst/>
              <a:gdLst>
                <a:gd name="T0" fmla="*/ 0 w 13"/>
                <a:gd name="T1" fmla="*/ 2048 h 76"/>
                <a:gd name="T2" fmla="*/ 256 w 13"/>
                <a:gd name="T3" fmla="*/ 17664 h 76"/>
                <a:gd name="T4" fmla="*/ 3328 w 13"/>
                <a:gd name="T5" fmla="*/ 18688 h 76"/>
                <a:gd name="T6" fmla="*/ 3072 w 13"/>
                <a:gd name="T7" fmla="*/ 2048 h 76"/>
                <a:gd name="T8" fmla="*/ 0 w 13"/>
                <a:gd name="T9" fmla="*/ 2048 h 76"/>
                <a:gd name="T10" fmla="*/ 0 60000 65536"/>
                <a:gd name="T11" fmla="*/ 0 60000 65536"/>
                <a:gd name="T12" fmla="*/ 0 60000 65536"/>
                <a:gd name="T13" fmla="*/ 0 60000 65536"/>
                <a:gd name="T14" fmla="*/ 0 60000 65536"/>
                <a:gd name="T15" fmla="*/ 0 w 13"/>
                <a:gd name="T16" fmla="*/ 0 h 76"/>
                <a:gd name="T17" fmla="*/ 13 w 13"/>
                <a:gd name="T18" fmla="*/ 76 h 76"/>
              </a:gdLst>
              <a:ahLst/>
              <a:cxnLst>
                <a:cxn ang="T10">
                  <a:pos x="T0" y="T1"/>
                </a:cxn>
                <a:cxn ang="T11">
                  <a:pos x="T2" y="T3"/>
                </a:cxn>
                <a:cxn ang="T12">
                  <a:pos x="T4" y="T5"/>
                </a:cxn>
                <a:cxn ang="T13">
                  <a:pos x="T6" y="T7"/>
                </a:cxn>
                <a:cxn ang="T14">
                  <a:pos x="T8" y="T9"/>
                </a:cxn>
              </a:cxnLst>
              <a:rect l="T15" t="T16" r="T17" b="T18"/>
              <a:pathLst>
                <a:path w="13" h="76">
                  <a:moveTo>
                    <a:pt x="0" y="8"/>
                  </a:moveTo>
                  <a:cubicBezTo>
                    <a:pt x="1" y="69"/>
                    <a:pt x="1" y="69"/>
                    <a:pt x="1" y="69"/>
                  </a:cubicBezTo>
                  <a:cubicBezTo>
                    <a:pt x="1" y="69"/>
                    <a:pt x="0" y="76"/>
                    <a:pt x="13" y="73"/>
                  </a:cubicBezTo>
                  <a:cubicBezTo>
                    <a:pt x="12" y="8"/>
                    <a:pt x="12" y="8"/>
                    <a:pt x="12" y="8"/>
                  </a:cubicBezTo>
                  <a:cubicBezTo>
                    <a:pt x="12" y="8"/>
                    <a:pt x="7" y="0"/>
                    <a:pt x="0" y="8"/>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44" name="Freeform 209"/>
            <p:cNvSpPr>
              <a:spLocks/>
            </p:cNvSpPr>
            <p:nvPr/>
          </p:nvSpPr>
          <p:spPr bwMode="auto">
            <a:xfrm>
              <a:off x="592" y="1214"/>
              <a:ext cx="60" cy="42"/>
            </a:xfrm>
            <a:custGeom>
              <a:avLst/>
              <a:gdLst>
                <a:gd name="T0" fmla="*/ 7680 w 30"/>
                <a:gd name="T1" fmla="*/ 2304 h 21"/>
                <a:gd name="T2" fmla="*/ 1280 w 30"/>
                <a:gd name="T3" fmla="*/ 0 h 21"/>
                <a:gd name="T4" fmla="*/ 1280 w 30"/>
                <a:gd name="T5" fmla="*/ 3328 h 21"/>
                <a:gd name="T6" fmla="*/ 7680 w 30"/>
                <a:gd name="T7" fmla="*/ 5376 h 21"/>
                <a:gd name="T8" fmla="*/ 7680 w 30"/>
                <a:gd name="T9" fmla="*/ 2304 h 21"/>
                <a:gd name="T10" fmla="*/ 0 60000 65536"/>
                <a:gd name="T11" fmla="*/ 0 60000 65536"/>
                <a:gd name="T12" fmla="*/ 0 60000 65536"/>
                <a:gd name="T13" fmla="*/ 0 60000 65536"/>
                <a:gd name="T14" fmla="*/ 0 60000 65536"/>
                <a:gd name="T15" fmla="*/ 0 w 30"/>
                <a:gd name="T16" fmla="*/ 0 h 21"/>
                <a:gd name="T17" fmla="*/ 30 w 30"/>
                <a:gd name="T18" fmla="*/ 21 h 21"/>
              </a:gdLst>
              <a:ahLst/>
              <a:cxnLst>
                <a:cxn ang="T10">
                  <a:pos x="T0" y="T1"/>
                </a:cxn>
                <a:cxn ang="T11">
                  <a:pos x="T2" y="T3"/>
                </a:cxn>
                <a:cxn ang="T12">
                  <a:pos x="T4" y="T5"/>
                </a:cxn>
                <a:cxn ang="T13">
                  <a:pos x="T6" y="T7"/>
                </a:cxn>
                <a:cxn ang="T14">
                  <a:pos x="T8" y="T9"/>
                </a:cxn>
              </a:cxnLst>
              <a:rect l="T15" t="T16" r="T17" b="T18"/>
              <a:pathLst>
                <a:path w="30" h="21">
                  <a:moveTo>
                    <a:pt x="30" y="9"/>
                  </a:moveTo>
                  <a:cubicBezTo>
                    <a:pt x="5" y="0"/>
                    <a:pt x="5" y="0"/>
                    <a:pt x="5" y="0"/>
                  </a:cubicBezTo>
                  <a:cubicBezTo>
                    <a:pt x="2" y="1"/>
                    <a:pt x="0" y="11"/>
                    <a:pt x="5" y="13"/>
                  </a:cubicBezTo>
                  <a:cubicBezTo>
                    <a:pt x="30" y="21"/>
                    <a:pt x="30" y="21"/>
                    <a:pt x="30" y="21"/>
                  </a:cubicBezTo>
                  <a:lnTo>
                    <a:pt x="30" y="9"/>
                  </a:lnTo>
                  <a:close/>
                </a:path>
              </a:pathLst>
            </a:custGeom>
            <a:solidFill>
              <a:srgbClr val="73A2D1"/>
            </a:solidFill>
            <a:ln w="6350">
              <a:solidFill>
                <a:srgbClr val="000000"/>
              </a:solidFill>
              <a:miter lim="800000"/>
              <a:headEnd/>
              <a:tailEnd/>
            </a:ln>
          </p:spPr>
          <p:txBody>
            <a:bodyPr/>
            <a:lstStyle/>
            <a:p>
              <a:endParaRPr lang="zh-CN" altLang="en-US"/>
            </a:p>
          </p:txBody>
        </p:sp>
        <p:sp>
          <p:nvSpPr>
            <p:cNvPr id="8245" name="Freeform 210"/>
            <p:cNvSpPr>
              <a:spLocks/>
            </p:cNvSpPr>
            <p:nvPr/>
          </p:nvSpPr>
          <p:spPr bwMode="auto">
            <a:xfrm>
              <a:off x="590" y="1158"/>
              <a:ext cx="62" cy="40"/>
            </a:xfrm>
            <a:custGeom>
              <a:avLst/>
              <a:gdLst>
                <a:gd name="T0" fmla="*/ 7936 w 31"/>
                <a:gd name="T1" fmla="*/ 1792 h 20"/>
                <a:gd name="T2" fmla="*/ 1536 w 31"/>
                <a:gd name="T3" fmla="*/ 0 h 20"/>
                <a:gd name="T4" fmla="*/ 1536 w 31"/>
                <a:gd name="T5" fmla="*/ 3328 h 20"/>
                <a:gd name="T6" fmla="*/ 7936 w 31"/>
                <a:gd name="T7" fmla="*/ 5120 h 20"/>
                <a:gd name="T8" fmla="*/ 7936 w 31"/>
                <a:gd name="T9" fmla="*/ 1792 h 20"/>
                <a:gd name="T10" fmla="*/ 0 60000 65536"/>
                <a:gd name="T11" fmla="*/ 0 60000 65536"/>
                <a:gd name="T12" fmla="*/ 0 60000 65536"/>
                <a:gd name="T13" fmla="*/ 0 60000 65536"/>
                <a:gd name="T14" fmla="*/ 0 60000 65536"/>
                <a:gd name="T15" fmla="*/ 0 w 31"/>
                <a:gd name="T16" fmla="*/ 0 h 20"/>
                <a:gd name="T17" fmla="*/ 31 w 31"/>
                <a:gd name="T18" fmla="*/ 20 h 20"/>
              </a:gdLst>
              <a:ahLst/>
              <a:cxnLst>
                <a:cxn ang="T10">
                  <a:pos x="T0" y="T1"/>
                </a:cxn>
                <a:cxn ang="T11">
                  <a:pos x="T2" y="T3"/>
                </a:cxn>
                <a:cxn ang="T12">
                  <a:pos x="T4" y="T5"/>
                </a:cxn>
                <a:cxn ang="T13">
                  <a:pos x="T6" y="T7"/>
                </a:cxn>
                <a:cxn ang="T14">
                  <a:pos x="T8" y="T9"/>
                </a:cxn>
              </a:cxnLst>
              <a:rect l="T15" t="T16" r="T17" b="T18"/>
              <a:pathLst>
                <a:path w="31" h="20">
                  <a:moveTo>
                    <a:pt x="31" y="7"/>
                  </a:moveTo>
                  <a:cubicBezTo>
                    <a:pt x="6" y="0"/>
                    <a:pt x="6" y="0"/>
                    <a:pt x="6" y="0"/>
                  </a:cubicBezTo>
                  <a:cubicBezTo>
                    <a:pt x="3" y="0"/>
                    <a:pt x="0" y="10"/>
                    <a:pt x="6" y="13"/>
                  </a:cubicBezTo>
                  <a:cubicBezTo>
                    <a:pt x="31" y="20"/>
                    <a:pt x="31" y="20"/>
                    <a:pt x="31" y="20"/>
                  </a:cubicBezTo>
                  <a:lnTo>
                    <a:pt x="31" y="7"/>
                  </a:lnTo>
                  <a:close/>
                </a:path>
              </a:pathLst>
            </a:custGeom>
            <a:solidFill>
              <a:srgbClr val="73A2D1"/>
            </a:solidFill>
            <a:ln w="6350">
              <a:solidFill>
                <a:srgbClr val="000000"/>
              </a:solidFill>
              <a:miter lim="800000"/>
              <a:headEnd/>
              <a:tailEnd/>
            </a:ln>
          </p:spPr>
          <p:txBody>
            <a:bodyPr/>
            <a:lstStyle/>
            <a:p>
              <a:endParaRPr lang="zh-CN" altLang="en-US"/>
            </a:p>
          </p:txBody>
        </p:sp>
        <p:sp>
          <p:nvSpPr>
            <p:cNvPr id="8246" name="Freeform 211"/>
            <p:cNvSpPr>
              <a:spLocks/>
            </p:cNvSpPr>
            <p:nvPr/>
          </p:nvSpPr>
          <p:spPr bwMode="auto">
            <a:xfrm>
              <a:off x="694" y="1460"/>
              <a:ext cx="202" cy="106"/>
            </a:xfrm>
            <a:custGeom>
              <a:avLst/>
              <a:gdLst>
                <a:gd name="T0" fmla="*/ 0 w 202"/>
                <a:gd name="T1" fmla="*/ 24 h 106"/>
                <a:gd name="T2" fmla="*/ 202 w 202"/>
                <a:gd name="T3" fmla="*/ 106 h 106"/>
                <a:gd name="T4" fmla="*/ 202 w 202"/>
                <a:gd name="T5" fmla="*/ 82 h 106"/>
                <a:gd name="T6" fmla="*/ 0 w 202"/>
                <a:gd name="T7" fmla="*/ 0 h 106"/>
                <a:gd name="T8" fmla="*/ 0 w 202"/>
                <a:gd name="T9" fmla="*/ 24 h 106"/>
                <a:gd name="T10" fmla="*/ 0 60000 65536"/>
                <a:gd name="T11" fmla="*/ 0 60000 65536"/>
                <a:gd name="T12" fmla="*/ 0 60000 65536"/>
                <a:gd name="T13" fmla="*/ 0 60000 65536"/>
                <a:gd name="T14" fmla="*/ 0 60000 65536"/>
                <a:gd name="T15" fmla="*/ 0 w 202"/>
                <a:gd name="T16" fmla="*/ 0 h 106"/>
                <a:gd name="T17" fmla="*/ 202 w 202"/>
                <a:gd name="T18" fmla="*/ 106 h 106"/>
              </a:gdLst>
              <a:ahLst/>
              <a:cxnLst>
                <a:cxn ang="T10">
                  <a:pos x="T0" y="T1"/>
                </a:cxn>
                <a:cxn ang="T11">
                  <a:pos x="T2" y="T3"/>
                </a:cxn>
                <a:cxn ang="T12">
                  <a:pos x="T4" y="T5"/>
                </a:cxn>
                <a:cxn ang="T13">
                  <a:pos x="T6" y="T7"/>
                </a:cxn>
                <a:cxn ang="T14">
                  <a:pos x="T8" y="T9"/>
                </a:cxn>
              </a:cxnLst>
              <a:rect l="T15" t="T16" r="T17" b="T18"/>
              <a:pathLst>
                <a:path w="202" h="106">
                  <a:moveTo>
                    <a:pt x="0" y="24"/>
                  </a:moveTo>
                  <a:lnTo>
                    <a:pt x="202" y="106"/>
                  </a:lnTo>
                  <a:lnTo>
                    <a:pt x="202" y="82"/>
                  </a:lnTo>
                  <a:lnTo>
                    <a:pt x="0" y="0"/>
                  </a:lnTo>
                  <a:lnTo>
                    <a:pt x="0" y="24"/>
                  </a:lnTo>
                  <a:close/>
                </a:path>
              </a:pathLst>
            </a:custGeom>
            <a:solidFill>
              <a:srgbClr val="73A2D1"/>
            </a:solidFill>
            <a:ln w="6350">
              <a:solidFill>
                <a:srgbClr val="000000"/>
              </a:solidFill>
              <a:miter lim="800000"/>
              <a:headEnd/>
              <a:tailEnd/>
            </a:ln>
          </p:spPr>
          <p:txBody>
            <a:bodyPr/>
            <a:lstStyle/>
            <a:p>
              <a:endParaRPr lang="zh-CN" altLang="en-US"/>
            </a:p>
          </p:txBody>
        </p:sp>
        <p:sp>
          <p:nvSpPr>
            <p:cNvPr id="8247" name="Freeform 212"/>
            <p:cNvSpPr>
              <a:spLocks/>
            </p:cNvSpPr>
            <p:nvPr/>
          </p:nvSpPr>
          <p:spPr bwMode="auto">
            <a:xfrm>
              <a:off x="782" y="1488"/>
              <a:ext cx="122" cy="54"/>
            </a:xfrm>
            <a:custGeom>
              <a:avLst/>
              <a:gdLst>
                <a:gd name="T0" fmla="*/ 0 w 61"/>
                <a:gd name="T1" fmla="*/ 1024 h 27"/>
                <a:gd name="T2" fmla="*/ 13824 w 61"/>
                <a:gd name="T3" fmla="*/ 6912 h 27"/>
                <a:gd name="T4" fmla="*/ 15104 w 61"/>
                <a:gd name="T5" fmla="*/ 6144 h 27"/>
                <a:gd name="T6" fmla="*/ 1280 w 61"/>
                <a:gd name="T7" fmla="*/ 256 h 27"/>
                <a:gd name="T8" fmla="*/ 0 w 61"/>
                <a:gd name="T9" fmla="*/ 512 h 27"/>
                <a:gd name="T10" fmla="*/ 0 w 61"/>
                <a:gd name="T11" fmla="*/ 1024 h 27"/>
                <a:gd name="T12" fmla="*/ 0 60000 65536"/>
                <a:gd name="T13" fmla="*/ 0 60000 65536"/>
                <a:gd name="T14" fmla="*/ 0 60000 65536"/>
                <a:gd name="T15" fmla="*/ 0 60000 65536"/>
                <a:gd name="T16" fmla="*/ 0 60000 65536"/>
                <a:gd name="T17" fmla="*/ 0 60000 65536"/>
                <a:gd name="T18" fmla="*/ 0 w 61"/>
                <a:gd name="T19" fmla="*/ 0 h 27"/>
                <a:gd name="T20" fmla="*/ 61 w 61"/>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1" h="27">
                  <a:moveTo>
                    <a:pt x="0" y="4"/>
                  </a:moveTo>
                  <a:cubicBezTo>
                    <a:pt x="54" y="27"/>
                    <a:pt x="54" y="27"/>
                    <a:pt x="54" y="27"/>
                  </a:cubicBezTo>
                  <a:cubicBezTo>
                    <a:pt x="54" y="27"/>
                    <a:pt x="55" y="23"/>
                    <a:pt x="59" y="24"/>
                  </a:cubicBezTo>
                  <a:cubicBezTo>
                    <a:pt x="61" y="25"/>
                    <a:pt x="5" y="1"/>
                    <a:pt x="5" y="1"/>
                  </a:cubicBezTo>
                  <a:cubicBezTo>
                    <a:pt x="5" y="1"/>
                    <a:pt x="3" y="0"/>
                    <a:pt x="0" y="2"/>
                  </a:cubicBezTo>
                  <a:lnTo>
                    <a:pt x="0" y="4"/>
                  </a:lnTo>
                  <a:close/>
                </a:path>
              </a:pathLst>
            </a:custGeom>
            <a:solidFill>
              <a:srgbClr val="73A2D1"/>
            </a:solidFill>
            <a:ln w="6350">
              <a:solidFill>
                <a:srgbClr val="000000"/>
              </a:solidFill>
              <a:miter lim="800000"/>
              <a:headEnd/>
              <a:tailEnd/>
            </a:ln>
          </p:spPr>
          <p:txBody>
            <a:bodyPr/>
            <a:lstStyle/>
            <a:p>
              <a:endParaRPr lang="zh-CN" altLang="en-US"/>
            </a:p>
          </p:txBody>
        </p:sp>
        <p:sp>
          <p:nvSpPr>
            <p:cNvPr id="8248" name="Oval 213"/>
            <p:cNvSpPr>
              <a:spLocks noChangeArrowheads="1"/>
            </p:cNvSpPr>
            <p:nvPr/>
          </p:nvSpPr>
          <p:spPr bwMode="auto">
            <a:xfrm>
              <a:off x="890" y="1536"/>
              <a:ext cx="16" cy="32"/>
            </a:xfrm>
            <a:prstGeom prst="ellipse">
              <a:avLst/>
            </a:prstGeom>
            <a:solidFill>
              <a:srgbClr val="73A2D1"/>
            </a:solidFill>
            <a:ln w="6350">
              <a:solidFill>
                <a:srgbClr val="000000"/>
              </a:solidFill>
              <a:miter lim="800000"/>
              <a:headEnd/>
              <a:tailEnd/>
            </a:ln>
          </p:spPr>
          <p:txBody>
            <a:bodyPr/>
            <a:lstStyle/>
            <a:p>
              <a:endParaRPr lang="en-US" altLang="zh-CN">
                <a:latin typeface="微软雅黑" pitchFamily="34" charset="-122"/>
                <a:ea typeface="微软雅黑" pitchFamily="34" charset="-122"/>
              </a:endParaRPr>
            </a:p>
          </p:txBody>
        </p:sp>
        <p:sp>
          <p:nvSpPr>
            <p:cNvPr id="8249" name="Freeform 214"/>
            <p:cNvSpPr>
              <a:spLocks/>
            </p:cNvSpPr>
            <p:nvPr/>
          </p:nvSpPr>
          <p:spPr bwMode="auto">
            <a:xfrm>
              <a:off x="860" y="1350"/>
              <a:ext cx="140" cy="114"/>
            </a:xfrm>
            <a:custGeom>
              <a:avLst/>
              <a:gdLst>
                <a:gd name="T0" fmla="*/ 8192 w 70"/>
                <a:gd name="T1" fmla="*/ 2816 h 57"/>
                <a:gd name="T2" fmla="*/ 13568 w 70"/>
                <a:gd name="T3" fmla="*/ 4864 h 57"/>
                <a:gd name="T4" fmla="*/ 13568 w 70"/>
                <a:gd name="T5" fmla="*/ 4864 h 57"/>
                <a:gd name="T6" fmla="*/ 15104 w 70"/>
                <a:gd name="T7" fmla="*/ 6400 h 57"/>
                <a:gd name="T8" fmla="*/ 14336 w 70"/>
                <a:gd name="T9" fmla="*/ 7680 h 57"/>
                <a:gd name="T10" fmla="*/ 512 w 70"/>
                <a:gd name="T11" fmla="*/ 11776 h 57"/>
                <a:gd name="T12" fmla="*/ 2816 w 70"/>
                <a:gd name="T13" fmla="*/ 14592 h 57"/>
                <a:gd name="T14" fmla="*/ 16640 w 70"/>
                <a:gd name="T15" fmla="*/ 9984 h 57"/>
                <a:gd name="T16" fmla="*/ 17920 w 70"/>
                <a:gd name="T17" fmla="*/ 6912 h 57"/>
                <a:gd name="T18" fmla="*/ 13824 w 70"/>
                <a:gd name="T19" fmla="*/ 1792 h 57"/>
                <a:gd name="T20" fmla="*/ 8448 w 70"/>
                <a:gd name="T21" fmla="*/ 0 h 57"/>
                <a:gd name="T22" fmla="*/ 8192 w 70"/>
                <a:gd name="T23" fmla="*/ 2816 h 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57"/>
                <a:gd name="T38" fmla="*/ 70 w 70"/>
                <a:gd name="T39" fmla="*/ 57 h 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57">
                  <a:moveTo>
                    <a:pt x="32" y="11"/>
                  </a:moveTo>
                  <a:cubicBezTo>
                    <a:pt x="39" y="14"/>
                    <a:pt x="53" y="19"/>
                    <a:pt x="53" y="19"/>
                  </a:cubicBezTo>
                  <a:cubicBezTo>
                    <a:pt x="53" y="19"/>
                    <a:pt x="53" y="19"/>
                    <a:pt x="53" y="19"/>
                  </a:cubicBezTo>
                  <a:cubicBezTo>
                    <a:pt x="56" y="19"/>
                    <a:pt x="59" y="23"/>
                    <a:pt x="59" y="25"/>
                  </a:cubicBezTo>
                  <a:cubicBezTo>
                    <a:pt x="59" y="25"/>
                    <a:pt x="59" y="29"/>
                    <a:pt x="56" y="30"/>
                  </a:cubicBezTo>
                  <a:cubicBezTo>
                    <a:pt x="51" y="31"/>
                    <a:pt x="2" y="46"/>
                    <a:pt x="2" y="46"/>
                  </a:cubicBezTo>
                  <a:cubicBezTo>
                    <a:pt x="2" y="46"/>
                    <a:pt x="0" y="53"/>
                    <a:pt x="11" y="57"/>
                  </a:cubicBezTo>
                  <a:cubicBezTo>
                    <a:pt x="11" y="57"/>
                    <a:pt x="60" y="41"/>
                    <a:pt x="65" y="39"/>
                  </a:cubicBezTo>
                  <a:cubicBezTo>
                    <a:pt x="70" y="36"/>
                    <a:pt x="70" y="27"/>
                    <a:pt x="70" y="27"/>
                  </a:cubicBezTo>
                  <a:cubicBezTo>
                    <a:pt x="70" y="16"/>
                    <a:pt x="65" y="11"/>
                    <a:pt x="54" y="7"/>
                  </a:cubicBezTo>
                  <a:cubicBezTo>
                    <a:pt x="33" y="0"/>
                    <a:pt x="33" y="0"/>
                    <a:pt x="33" y="0"/>
                  </a:cubicBezTo>
                  <a:lnTo>
                    <a:pt x="32" y="11"/>
                  </a:lnTo>
                  <a:close/>
                </a:path>
              </a:pathLst>
            </a:custGeom>
            <a:solidFill>
              <a:srgbClr val="73A2D1"/>
            </a:solidFill>
            <a:ln w="6350">
              <a:solidFill>
                <a:srgbClr val="000000"/>
              </a:solidFill>
              <a:miter lim="800000"/>
              <a:headEnd/>
              <a:tailEnd/>
            </a:ln>
          </p:spPr>
          <p:txBody>
            <a:bodyPr/>
            <a:lstStyle/>
            <a:p>
              <a:endParaRPr lang="zh-CN" altLang="en-US"/>
            </a:p>
          </p:txBody>
        </p:sp>
        <p:sp>
          <p:nvSpPr>
            <p:cNvPr id="8250" name="Freeform 215"/>
            <p:cNvSpPr>
              <a:spLocks/>
            </p:cNvSpPr>
            <p:nvPr/>
          </p:nvSpPr>
          <p:spPr bwMode="auto">
            <a:xfrm>
              <a:off x="772" y="1202"/>
              <a:ext cx="120" cy="342"/>
            </a:xfrm>
            <a:custGeom>
              <a:avLst/>
              <a:gdLst>
                <a:gd name="T0" fmla="*/ 1536 w 60"/>
                <a:gd name="T1" fmla="*/ 3584 h 171"/>
                <a:gd name="T2" fmla="*/ 9984 w 60"/>
                <a:gd name="T3" fmla="*/ 6656 h 171"/>
                <a:gd name="T4" fmla="*/ 9984 w 60"/>
                <a:gd name="T5" fmla="*/ 6656 h 171"/>
                <a:gd name="T6" fmla="*/ 11776 w 60"/>
                <a:gd name="T7" fmla="*/ 8960 h 171"/>
                <a:gd name="T8" fmla="*/ 11776 w 60"/>
                <a:gd name="T9" fmla="*/ 9984 h 171"/>
                <a:gd name="T10" fmla="*/ 11008 w 60"/>
                <a:gd name="T11" fmla="*/ 41216 h 171"/>
                <a:gd name="T12" fmla="*/ 14080 w 60"/>
                <a:gd name="T13" fmla="*/ 42496 h 171"/>
                <a:gd name="T14" fmla="*/ 15104 w 60"/>
                <a:gd name="T15" fmla="*/ 11008 h 171"/>
                <a:gd name="T16" fmla="*/ 15104 w 60"/>
                <a:gd name="T17" fmla="*/ 9216 h 171"/>
                <a:gd name="T18" fmla="*/ 9984 w 60"/>
                <a:gd name="T19" fmla="*/ 2816 h 171"/>
                <a:gd name="T20" fmla="*/ 2560 w 60"/>
                <a:gd name="T21" fmla="*/ 768 h 171"/>
                <a:gd name="T22" fmla="*/ 1536 w 60"/>
                <a:gd name="T23" fmla="*/ 3584 h 1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
                <a:gd name="T37" fmla="*/ 0 h 171"/>
                <a:gd name="T38" fmla="*/ 60 w 60"/>
                <a:gd name="T39" fmla="*/ 171 h 1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 h="171">
                  <a:moveTo>
                    <a:pt x="6" y="14"/>
                  </a:moveTo>
                  <a:cubicBezTo>
                    <a:pt x="7" y="15"/>
                    <a:pt x="39" y="26"/>
                    <a:pt x="39" y="26"/>
                  </a:cubicBezTo>
                  <a:cubicBezTo>
                    <a:pt x="39" y="26"/>
                    <a:pt x="39" y="26"/>
                    <a:pt x="39" y="26"/>
                  </a:cubicBezTo>
                  <a:cubicBezTo>
                    <a:pt x="43" y="27"/>
                    <a:pt x="46" y="31"/>
                    <a:pt x="46" y="35"/>
                  </a:cubicBezTo>
                  <a:cubicBezTo>
                    <a:pt x="46" y="39"/>
                    <a:pt x="46" y="39"/>
                    <a:pt x="46" y="39"/>
                  </a:cubicBezTo>
                  <a:cubicBezTo>
                    <a:pt x="43" y="161"/>
                    <a:pt x="43" y="161"/>
                    <a:pt x="43" y="161"/>
                  </a:cubicBezTo>
                  <a:cubicBezTo>
                    <a:pt x="43" y="161"/>
                    <a:pt x="41" y="171"/>
                    <a:pt x="55" y="166"/>
                  </a:cubicBezTo>
                  <a:cubicBezTo>
                    <a:pt x="59" y="43"/>
                    <a:pt x="59" y="43"/>
                    <a:pt x="59" y="43"/>
                  </a:cubicBezTo>
                  <a:cubicBezTo>
                    <a:pt x="59" y="36"/>
                    <a:pt x="59" y="36"/>
                    <a:pt x="59" y="36"/>
                  </a:cubicBezTo>
                  <a:cubicBezTo>
                    <a:pt x="60" y="22"/>
                    <a:pt x="51" y="14"/>
                    <a:pt x="39" y="11"/>
                  </a:cubicBezTo>
                  <a:cubicBezTo>
                    <a:pt x="10" y="3"/>
                    <a:pt x="10" y="3"/>
                    <a:pt x="10" y="3"/>
                  </a:cubicBezTo>
                  <a:cubicBezTo>
                    <a:pt x="4" y="0"/>
                    <a:pt x="0" y="11"/>
                    <a:pt x="6" y="14"/>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51" name="Freeform 216"/>
            <p:cNvSpPr>
              <a:spLocks/>
            </p:cNvSpPr>
            <p:nvPr/>
          </p:nvSpPr>
          <p:spPr bwMode="auto">
            <a:xfrm flipH="1">
              <a:off x="780" y="1274"/>
              <a:ext cx="56" cy="244"/>
            </a:xfrm>
            <a:custGeom>
              <a:avLst/>
              <a:gdLst>
                <a:gd name="T0" fmla="*/ 1280 w 28"/>
                <a:gd name="T1" fmla="*/ 3072 h 122"/>
                <a:gd name="T2" fmla="*/ 2304 w 28"/>
                <a:gd name="T3" fmla="*/ 3584 h 122"/>
                <a:gd name="T4" fmla="*/ 2304 w 28"/>
                <a:gd name="T5" fmla="*/ 3584 h 122"/>
                <a:gd name="T6" fmla="*/ 4096 w 28"/>
                <a:gd name="T7" fmla="*/ 5888 h 122"/>
                <a:gd name="T8" fmla="*/ 4096 w 28"/>
                <a:gd name="T9" fmla="*/ 6912 h 122"/>
                <a:gd name="T10" fmla="*/ 3584 w 28"/>
                <a:gd name="T11" fmla="*/ 29440 h 122"/>
                <a:gd name="T12" fmla="*/ 6400 w 28"/>
                <a:gd name="T13" fmla="*/ 30464 h 122"/>
                <a:gd name="T14" fmla="*/ 7168 w 28"/>
                <a:gd name="T15" fmla="*/ 7936 h 122"/>
                <a:gd name="T16" fmla="*/ 7168 w 28"/>
                <a:gd name="T17" fmla="*/ 6400 h 122"/>
                <a:gd name="T18" fmla="*/ 2304 w 28"/>
                <a:gd name="T19" fmla="*/ 256 h 122"/>
                <a:gd name="T20" fmla="*/ 1280 w 28"/>
                <a:gd name="T21" fmla="*/ 3072 h 1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
                <a:gd name="T34" fmla="*/ 0 h 122"/>
                <a:gd name="T35" fmla="*/ 28 w 28"/>
                <a:gd name="T36" fmla="*/ 122 h 1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 h="122">
                  <a:moveTo>
                    <a:pt x="5" y="12"/>
                  </a:moveTo>
                  <a:cubicBezTo>
                    <a:pt x="9" y="14"/>
                    <a:pt x="9" y="14"/>
                    <a:pt x="9" y="14"/>
                  </a:cubicBezTo>
                  <a:cubicBezTo>
                    <a:pt x="9" y="14"/>
                    <a:pt x="9" y="14"/>
                    <a:pt x="9" y="14"/>
                  </a:cubicBezTo>
                  <a:cubicBezTo>
                    <a:pt x="13" y="15"/>
                    <a:pt x="16" y="20"/>
                    <a:pt x="16" y="23"/>
                  </a:cubicBezTo>
                  <a:cubicBezTo>
                    <a:pt x="16" y="27"/>
                    <a:pt x="16" y="27"/>
                    <a:pt x="16" y="27"/>
                  </a:cubicBezTo>
                  <a:cubicBezTo>
                    <a:pt x="14" y="115"/>
                    <a:pt x="14" y="115"/>
                    <a:pt x="14" y="115"/>
                  </a:cubicBezTo>
                  <a:cubicBezTo>
                    <a:pt x="14" y="115"/>
                    <a:pt x="12" y="122"/>
                    <a:pt x="25" y="119"/>
                  </a:cubicBezTo>
                  <a:cubicBezTo>
                    <a:pt x="28" y="31"/>
                    <a:pt x="28" y="31"/>
                    <a:pt x="28" y="31"/>
                  </a:cubicBezTo>
                  <a:cubicBezTo>
                    <a:pt x="28" y="25"/>
                    <a:pt x="28" y="25"/>
                    <a:pt x="28" y="25"/>
                  </a:cubicBezTo>
                  <a:cubicBezTo>
                    <a:pt x="28" y="5"/>
                    <a:pt x="9" y="1"/>
                    <a:pt x="9" y="1"/>
                  </a:cubicBezTo>
                  <a:cubicBezTo>
                    <a:pt x="5" y="0"/>
                    <a:pt x="0" y="10"/>
                    <a:pt x="5" y="12"/>
                  </a:cubicBezTo>
                  <a:close/>
                </a:path>
              </a:pathLst>
            </a:custGeom>
            <a:solidFill>
              <a:srgbClr val="73A2D1"/>
            </a:solidFill>
            <a:ln w="6350">
              <a:solidFill>
                <a:srgbClr val="000000"/>
              </a:solidFill>
              <a:miter lim="800000"/>
              <a:headEnd/>
              <a:tailEnd/>
            </a:ln>
          </p:spPr>
          <p:txBody>
            <a:bodyPr/>
            <a:lstStyle/>
            <a:p>
              <a:endParaRPr lang="zh-CN" altLang="en-US"/>
            </a:p>
          </p:txBody>
        </p:sp>
        <p:sp>
          <p:nvSpPr>
            <p:cNvPr id="8252" name="Freeform 217"/>
            <p:cNvSpPr>
              <a:spLocks/>
            </p:cNvSpPr>
            <p:nvPr/>
          </p:nvSpPr>
          <p:spPr bwMode="auto">
            <a:xfrm>
              <a:off x="502" y="1112"/>
              <a:ext cx="30" cy="146"/>
            </a:xfrm>
            <a:custGeom>
              <a:avLst/>
              <a:gdLst>
                <a:gd name="T0" fmla="*/ 30 w 30"/>
                <a:gd name="T1" fmla="*/ 146 h 146"/>
                <a:gd name="T2" fmla="*/ 26 w 30"/>
                <a:gd name="T3" fmla="*/ 8 h 146"/>
                <a:gd name="T4" fmla="*/ 0 w 30"/>
                <a:gd name="T5" fmla="*/ 0 h 146"/>
                <a:gd name="T6" fmla="*/ 6 w 30"/>
                <a:gd name="T7" fmla="*/ 138 h 146"/>
                <a:gd name="T8" fmla="*/ 30 w 30"/>
                <a:gd name="T9" fmla="*/ 146 h 146"/>
                <a:gd name="T10" fmla="*/ 0 60000 65536"/>
                <a:gd name="T11" fmla="*/ 0 60000 65536"/>
                <a:gd name="T12" fmla="*/ 0 60000 65536"/>
                <a:gd name="T13" fmla="*/ 0 60000 65536"/>
                <a:gd name="T14" fmla="*/ 0 60000 65536"/>
                <a:gd name="T15" fmla="*/ 0 w 30"/>
                <a:gd name="T16" fmla="*/ 0 h 146"/>
                <a:gd name="T17" fmla="*/ 30 w 30"/>
                <a:gd name="T18" fmla="*/ 146 h 146"/>
              </a:gdLst>
              <a:ahLst/>
              <a:cxnLst>
                <a:cxn ang="T10">
                  <a:pos x="T0" y="T1"/>
                </a:cxn>
                <a:cxn ang="T11">
                  <a:pos x="T2" y="T3"/>
                </a:cxn>
                <a:cxn ang="T12">
                  <a:pos x="T4" y="T5"/>
                </a:cxn>
                <a:cxn ang="T13">
                  <a:pos x="T6" y="T7"/>
                </a:cxn>
                <a:cxn ang="T14">
                  <a:pos x="T8" y="T9"/>
                </a:cxn>
              </a:cxnLst>
              <a:rect l="T15" t="T16" r="T17" b="T18"/>
              <a:pathLst>
                <a:path w="30" h="146">
                  <a:moveTo>
                    <a:pt x="30" y="146"/>
                  </a:moveTo>
                  <a:lnTo>
                    <a:pt x="26" y="8"/>
                  </a:lnTo>
                  <a:lnTo>
                    <a:pt x="0" y="0"/>
                  </a:lnTo>
                  <a:lnTo>
                    <a:pt x="6" y="138"/>
                  </a:lnTo>
                  <a:lnTo>
                    <a:pt x="30" y="146"/>
                  </a:lnTo>
                  <a:close/>
                </a:path>
              </a:pathLst>
            </a:custGeom>
            <a:solidFill>
              <a:srgbClr val="A19A88"/>
            </a:solidFill>
            <a:ln w="6350">
              <a:solidFill>
                <a:srgbClr val="000000"/>
              </a:solidFill>
              <a:miter lim="800000"/>
              <a:headEnd/>
              <a:tailEnd/>
            </a:ln>
          </p:spPr>
          <p:txBody>
            <a:bodyPr/>
            <a:lstStyle/>
            <a:p>
              <a:endParaRPr lang="zh-CN" altLang="en-US"/>
            </a:p>
          </p:txBody>
        </p:sp>
        <p:sp>
          <p:nvSpPr>
            <p:cNvPr id="8253" name="Freeform 218"/>
            <p:cNvSpPr>
              <a:spLocks/>
            </p:cNvSpPr>
            <p:nvPr/>
          </p:nvSpPr>
          <p:spPr bwMode="auto">
            <a:xfrm>
              <a:off x="508" y="1250"/>
              <a:ext cx="272" cy="326"/>
            </a:xfrm>
            <a:custGeom>
              <a:avLst/>
              <a:gdLst>
                <a:gd name="T0" fmla="*/ 268 w 272"/>
                <a:gd name="T1" fmla="*/ 326 h 326"/>
                <a:gd name="T2" fmla="*/ 272 w 272"/>
                <a:gd name="T3" fmla="*/ 92 h 326"/>
                <a:gd name="T4" fmla="*/ 0 w 272"/>
                <a:gd name="T5" fmla="*/ 0 h 326"/>
                <a:gd name="T6" fmla="*/ 6 w 272"/>
                <a:gd name="T7" fmla="*/ 212 h 326"/>
                <a:gd name="T8" fmla="*/ 268 w 272"/>
                <a:gd name="T9" fmla="*/ 326 h 326"/>
                <a:gd name="T10" fmla="*/ 0 60000 65536"/>
                <a:gd name="T11" fmla="*/ 0 60000 65536"/>
                <a:gd name="T12" fmla="*/ 0 60000 65536"/>
                <a:gd name="T13" fmla="*/ 0 60000 65536"/>
                <a:gd name="T14" fmla="*/ 0 60000 65536"/>
                <a:gd name="T15" fmla="*/ 0 w 272"/>
                <a:gd name="T16" fmla="*/ 0 h 326"/>
                <a:gd name="T17" fmla="*/ 272 w 272"/>
                <a:gd name="T18" fmla="*/ 326 h 326"/>
              </a:gdLst>
              <a:ahLst/>
              <a:cxnLst>
                <a:cxn ang="T10">
                  <a:pos x="T0" y="T1"/>
                </a:cxn>
                <a:cxn ang="T11">
                  <a:pos x="T2" y="T3"/>
                </a:cxn>
                <a:cxn ang="T12">
                  <a:pos x="T4" y="T5"/>
                </a:cxn>
                <a:cxn ang="T13">
                  <a:pos x="T6" y="T7"/>
                </a:cxn>
                <a:cxn ang="T14">
                  <a:pos x="T8" y="T9"/>
                </a:cxn>
              </a:cxnLst>
              <a:rect l="T15" t="T16" r="T17" b="T18"/>
              <a:pathLst>
                <a:path w="272" h="326">
                  <a:moveTo>
                    <a:pt x="268" y="326"/>
                  </a:moveTo>
                  <a:lnTo>
                    <a:pt x="272" y="92"/>
                  </a:lnTo>
                  <a:lnTo>
                    <a:pt x="0" y="0"/>
                  </a:lnTo>
                  <a:lnTo>
                    <a:pt x="6" y="212"/>
                  </a:lnTo>
                  <a:lnTo>
                    <a:pt x="268" y="326"/>
                  </a:lnTo>
                  <a:close/>
                </a:path>
              </a:pathLst>
            </a:custGeom>
            <a:solidFill>
              <a:srgbClr val="A19A88"/>
            </a:solidFill>
            <a:ln w="6350">
              <a:solidFill>
                <a:srgbClr val="000000"/>
              </a:solidFill>
              <a:miter lim="800000"/>
              <a:headEnd/>
              <a:tailEnd/>
            </a:ln>
          </p:spPr>
          <p:txBody>
            <a:bodyPr/>
            <a:lstStyle/>
            <a:p>
              <a:endParaRPr lang="zh-CN" altLang="en-US"/>
            </a:p>
          </p:txBody>
        </p:sp>
        <p:sp>
          <p:nvSpPr>
            <p:cNvPr id="8254" name="Freeform 219"/>
            <p:cNvSpPr>
              <a:spLocks/>
            </p:cNvSpPr>
            <p:nvPr/>
          </p:nvSpPr>
          <p:spPr bwMode="auto">
            <a:xfrm>
              <a:off x="540" y="1382"/>
              <a:ext cx="20" cy="34"/>
            </a:xfrm>
            <a:custGeom>
              <a:avLst/>
              <a:gdLst>
                <a:gd name="T0" fmla="*/ 2 w 20"/>
                <a:gd name="T1" fmla="*/ 28 h 34"/>
                <a:gd name="T2" fmla="*/ 0 w 20"/>
                <a:gd name="T3" fmla="*/ 0 h 34"/>
                <a:gd name="T4" fmla="*/ 20 w 20"/>
                <a:gd name="T5" fmla="*/ 8 h 34"/>
                <a:gd name="T6" fmla="*/ 20 w 20"/>
                <a:gd name="T7" fmla="*/ 34 h 34"/>
                <a:gd name="T8" fmla="*/ 2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2" y="28"/>
                  </a:moveTo>
                  <a:lnTo>
                    <a:pt x="0" y="0"/>
                  </a:lnTo>
                  <a:lnTo>
                    <a:pt x="20" y="8"/>
                  </a:lnTo>
                  <a:lnTo>
                    <a:pt x="20" y="34"/>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5" name="Freeform 220"/>
            <p:cNvSpPr>
              <a:spLocks/>
            </p:cNvSpPr>
            <p:nvPr/>
          </p:nvSpPr>
          <p:spPr bwMode="auto">
            <a:xfrm>
              <a:off x="542" y="1428"/>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8256" name="Freeform 221"/>
            <p:cNvSpPr>
              <a:spLocks/>
            </p:cNvSpPr>
            <p:nvPr/>
          </p:nvSpPr>
          <p:spPr bwMode="auto">
            <a:xfrm>
              <a:off x="574" y="1394"/>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7" name="Freeform 222"/>
            <p:cNvSpPr>
              <a:spLocks/>
            </p:cNvSpPr>
            <p:nvPr/>
          </p:nvSpPr>
          <p:spPr bwMode="auto">
            <a:xfrm>
              <a:off x="608" y="1408"/>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8" name="Freeform 223"/>
            <p:cNvSpPr>
              <a:spLocks/>
            </p:cNvSpPr>
            <p:nvPr/>
          </p:nvSpPr>
          <p:spPr bwMode="auto">
            <a:xfrm>
              <a:off x="574" y="1440"/>
              <a:ext cx="20" cy="36"/>
            </a:xfrm>
            <a:custGeom>
              <a:avLst/>
              <a:gdLst>
                <a:gd name="T0" fmla="*/ 0 w 20"/>
                <a:gd name="T1" fmla="*/ 28 h 36"/>
                <a:gd name="T2" fmla="*/ 0 w 20"/>
                <a:gd name="T3" fmla="*/ 0 h 36"/>
                <a:gd name="T4" fmla="*/ 20 w 20"/>
                <a:gd name="T5" fmla="*/ 10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10"/>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59" name="Freeform 224"/>
            <p:cNvSpPr>
              <a:spLocks/>
            </p:cNvSpPr>
            <p:nvPr/>
          </p:nvSpPr>
          <p:spPr bwMode="auto">
            <a:xfrm>
              <a:off x="608" y="1454"/>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0" name="Freeform 225"/>
            <p:cNvSpPr>
              <a:spLocks/>
            </p:cNvSpPr>
            <p:nvPr/>
          </p:nvSpPr>
          <p:spPr bwMode="auto">
            <a:xfrm>
              <a:off x="642" y="1422"/>
              <a:ext cx="22" cy="36"/>
            </a:xfrm>
            <a:custGeom>
              <a:avLst/>
              <a:gdLst>
                <a:gd name="T0" fmla="*/ 2 w 22"/>
                <a:gd name="T1" fmla="*/ 28 h 36"/>
                <a:gd name="T2" fmla="*/ 0 w 22"/>
                <a:gd name="T3" fmla="*/ 0 h 36"/>
                <a:gd name="T4" fmla="*/ 22 w 22"/>
                <a:gd name="T5" fmla="*/ 8 h 36"/>
                <a:gd name="T6" fmla="*/ 22 w 22"/>
                <a:gd name="T7" fmla="*/ 36 h 36"/>
                <a:gd name="T8" fmla="*/ 2 w 22"/>
                <a:gd name="T9" fmla="*/ 28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 y="28"/>
                  </a:moveTo>
                  <a:lnTo>
                    <a:pt x="0" y="0"/>
                  </a:lnTo>
                  <a:lnTo>
                    <a:pt x="22" y="8"/>
                  </a:lnTo>
                  <a:lnTo>
                    <a:pt x="22"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1" name="Freeform 226"/>
            <p:cNvSpPr>
              <a:spLocks/>
            </p:cNvSpPr>
            <p:nvPr/>
          </p:nvSpPr>
          <p:spPr bwMode="auto">
            <a:xfrm>
              <a:off x="644" y="1470"/>
              <a:ext cx="20" cy="36"/>
            </a:xfrm>
            <a:custGeom>
              <a:avLst/>
              <a:gdLst>
                <a:gd name="T0" fmla="*/ 0 w 20"/>
                <a:gd name="T1" fmla="*/ 28 h 36"/>
                <a:gd name="T2" fmla="*/ 0 w 20"/>
                <a:gd name="T3" fmla="*/ 0 h 36"/>
                <a:gd name="T4" fmla="*/ 20 w 20"/>
                <a:gd name="T5" fmla="*/ 8 h 36"/>
                <a:gd name="T6" fmla="*/ 20 w 20"/>
                <a:gd name="T7" fmla="*/ 36 h 36"/>
                <a:gd name="T8" fmla="*/ 0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8"/>
                  </a:moveTo>
                  <a:lnTo>
                    <a:pt x="0" y="0"/>
                  </a:lnTo>
                  <a:lnTo>
                    <a:pt x="20" y="8"/>
                  </a:lnTo>
                  <a:lnTo>
                    <a:pt x="20" y="36"/>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2" name="Freeform 227"/>
            <p:cNvSpPr>
              <a:spLocks/>
            </p:cNvSpPr>
            <p:nvPr/>
          </p:nvSpPr>
          <p:spPr bwMode="auto">
            <a:xfrm>
              <a:off x="680" y="1436"/>
              <a:ext cx="22" cy="38"/>
            </a:xfrm>
            <a:custGeom>
              <a:avLst/>
              <a:gdLst>
                <a:gd name="T0" fmla="*/ 0 w 22"/>
                <a:gd name="T1" fmla="*/ 30 h 38"/>
                <a:gd name="T2" fmla="*/ 0 w 22"/>
                <a:gd name="T3" fmla="*/ 0 h 38"/>
                <a:gd name="T4" fmla="*/ 22 w 22"/>
                <a:gd name="T5" fmla="*/ 8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8"/>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63" name="Freeform 228"/>
            <p:cNvSpPr>
              <a:spLocks/>
            </p:cNvSpPr>
            <p:nvPr/>
          </p:nvSpPr>
          <p:spPr bwMode="auto">
            <a:xfrm>
              <a:off x="680" y="1484"/>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4" name="Freeform 229"/>
            <p:cNvSpPr>
              <a:spLocks/>
            </p:cNvSpPr>
            <p:nvPr/>
          </p:nvSpPr>
          <p:spPr bwMode="auto">
            <a:xfrm>
              <a:off x="718" y="1450"/>
              <a:ext cx="22" cy="40"/>
            </a:xfrm>
            <a:custGeom>
              <a:avLst/>
              <a:gdLst>
                <a:gd name="T0" fmla="*/ 0 w 22"/>
                <a:gd name="T1" fmla="*/ 30 h 40"/>
                <a:gd name="T2" fmla="*/ 0 w 22"/>
                <a:gd name="T3" fmla="*/ 0 h 40"/>
                <a:gd name="T4" fmla="*/ 22 w 22"/>
                <a:gd name="T5" fmla="*/ 10 h 40"/>
                <a:gd name="T6" fmla="*/ 22 w 22"/>
                <a:gd name="T7" fmla="*/ 40 h 40"/>
                <a:gd name="T8" fmla="*/ 0 w 22"/>
                <a:gd name="T9" fmla="*/ 30 h 40"/>
                <a:gd name="T10" fmla="*/ 0 60000 65536"/>
                <a:gd name="T11" fmla="*/ 0 60000 65536"/>
                <a:gd name="T12" fmla="*/ 0 60000 65536"/>
                <a:gd name="T13" fmla="*/ 0 60000 65536"/>
                <a:gd name="T14" fmla="*/ 0 60000 65536"/>
                <a:gd name="T15" fmla="*/ 0 w 22"/>
                <a:gd name="T16" fmla="*/ 0 h 40"/>
                <a:gd name="T17" fmla="*/ 22 w 22"/>
                <a:gd name="T18" fmla="*/ 40 h 40"/>
              </a:gdLst>
              <a:ahLst/>
              <a:cxnLst>
                <a:cxn ang="T10">
                  <a:pos x="T0" y="T1"/>
                </a:cxn>
                <a:cxn ang="T11">
                  <a:pos x="T2" y="T3"/>
                </a:cxn>
                <a:cxn ang="T12">
                  <a:pos x="T4" y="T5"/>
                </a:cxn>
                <a:cxn ang="T13">
                  <a:pos x="T6" y="T7"/>
                </a:cxn>
                <a:cxn ang="T14">
                  <a:pos x="T8" y="T9"/>
                </a:cxn>
              </a:cxnLst>
              <a:rect l="T15" t="T16" r="T17" b="T18"/>
              <a:pathLst>
                <a:path w="22" h="40">
                  <a:moveTo>
                    <a:pt x="0" y="30"/>
                  </a:moveTo>
                  <a:lnTo>
                    <a:pt x="0" y="0"/>
                  </a:lnTo>
                  <a:lnTo>
                    <a:pt x="22" y="10"/>
                  </a:lnTo>
                  <a:lnTo>
                    <a:pt x="22"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8265" name="Freeform 230"/>
            <p:cNvSpPr>
              <a:spLocks/>
            </p:cNvSpPr>
            <p:nvPr/>
          </p:nvSpPr>
          <p:spPr bwMode="auto">
            <a:xfrm>
              <a:off x="716" y="1500"/>
              <a:ext cx="24" cy="38"/>
            </a:xfrm>
            <a:custGeom>
              <a:avLst/>
              <a:gdLst>
                <a:gd name="T0" fmla="*/ 0 w 24"/>
                <a:gd name="T1" fmla="*/ 28 h 38"/>
                <a:gd name="T2" fmla="*/ 2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2"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8266" name="Freeform 231"/>
            <p:cNvSpPr>
              <a:spLocks/>
            </p:cNvSpPr>
            <p:nvPr/>
          </p:nvSpPr>
          <p:spPr bwMode="auto">
            <a:xfrm>
              <a:off x="634" y="1104"/>
              <a:ext cx="148" cy="242"/>
            </a:xfrm>
            <a:custGeom>
              <a:avLst/>
              <a:gdLst>
                <a:gd name="T0" fmla="*/ 18688 w 74"/>
                <a:gd name="T1" fmla="*/ 30976 h 121"/>
                <a:gd name="T2" fmla="*/ 0 w 74"/>
                <a:gd name="T3" fmla="*/ 0 h 121"/>
                <a:gd name="T4" fmla="*/ 256 w 74"/>
                <a:gd name="T5" fmla="*/ 24576 h 121"/>
                <a:gd name="T6" fmla="*/ 17920 w 74"/>
                <a:gd name="T7" fmla="*/ 30464 h 121"/>
                <a:gd name="T8" fmla="*/ 0 60000 65536"/>
                <a:gd name="T9" fmla="*/ 0 60000 65536"/>
                <a:gd name="T10" fmla="*/ 0 60000 65536"/>
                <a:gd name="T11" fmla="*/ 0 60000 65536"/>
                <a:gd name="T12" fmla="*/ 0 w 74"/>
                <a:gd name="T13" fmla="*/ 0 h 121"/>
                <a:gd name="T14" fmla="*/ 74 w 74"/>
                <a:gd name="T15" fmla="*/ 121 h 121"/>
              </a:gdLst>
              <a:ahLst/>
              <a:cxnLst>
                <a:cxn ang="T8">
                  <a:pos x="T0" y="T1"/>
                </a:cxn>
                <a:cxn ang="T9">
                  <a:pos x="T2" y="T3"/>
                </a:cxn>
                <a:cxn ang="T10">
                  <a:pos x="T4" y="T5"/>
                </a:cxn>
                <a:cxn ang="T11">
                  <a:pos x="T6" y="T7"/>
                </a:cxn>
              </a:cxnLst>
              <a:rect l="T12" t="T13" r="T14" b="T15"/>
              <a:pathLst>
                <a:path w="74" h="121">
                  <a:moveTo>
                    <a:pt x="73" y="121"/>
                  </a:moveTo>
                  <a:cubicBezTo>
                    <a:pt x="74" y="65"/>
                    <a:pt x="40" y="10"/>
                    <a:pt x="0" y="0"/>
                  </a:cubicBezTo>
                  <a:cubicBezTo>
                    <a:pt x="1" y="96"/>
                    <a:pt x="1" y="96"/>
                    <a:pt x="1" y="96"/>
                  </a:cubicBezTo>
                  <a:cubicBezTo>
                    <a:pt x="70" y="119"/>
                    <a:pt x="70" y="119"/>
                    <a:pt x="70" y="119"/>
                  </a:cubicBezTo>
                </a:path>
              </a:pathLst>
            </a:custGeom>
            <a:solidFill>
              <a:srgbClr val="A19A88"/>
            </a:solidFill>
            <a:ln w="6350">
              <a:solidFill>
                <a:srgbClr val="000000"/>
              </a:solidFill>
              <a:miter lim="800000"/>
              <a:headEnd/>
              <a:tailEnd/>
            </a:ln>
          </p:spPr>
          <p:txBody>
            <a:bodyPr/>
            <a:lstStyle/>
            <a:p>
              <a:endParaRPr lang="zh-CN" altLang="en-US"/>
            </a:p>
          </p:txBody>
        </p:sp>
        <p:sp>
          <p:nvSpPr>
            <p:cNvPr id="8267" name="Freeform 232"/>
            <p:cNvSpPr>
              <a:spLocks/>
            </p:cNvSpPr>
            <p:nvPr/>
          </p:nvSpPr>
          <p:spPr bwMode="auto">
            <a:xfrm>
              <a:off x="634" y="1104"/>
              <a:ext cx="148" cy="242"/>
            </a:xfrm>
            <a:custGeom>
              <a:avLst/>
              <a:gdLst>
                <a:gd name="T0" fmla="*/ 18688 w 74"/>
                <a:gd name="T1" fmla="*/ 30976 h 121"/>
                <a:gd name="T2" fmla="*/ 0 w 74"/>
                <a:gd name="T3" fmla="*/ 0 h 121"/>
                <a:gd name="T4" fmla="*/ 256 w 74"/>
                <a:gd name="T5" fmla="*/ 24576 h 121"/>
                <a:gd name="T6" fmla="*/ 17920 w 74"/>
                <a:gd name="T7" fmla="*/ 30464 h 121"/>
                <a:gd name="T8" fmla="*/ 0 60000 65536"/>
                <a:gd name="T9" fmla="*/ 0 60000 65536"/>
                <a:gd name="T10" fmla="*/ 0 60000 65536"/>
                <a:gd name="T11" fmla="*/ 0 60000 65536"/>
                <a:gd name="T12" fmla="*/ 0 w 74"/>
                <a:gd name="T13" fmla="*/ 0 h 121"/>
                <a:gd name="T14" fmla="*/ 74 w 74"/>
                <a:gd name="T15" fmla="*/ 121 h 121"/>
              </a:gdLst>
              <a:ahLst/>
              <a:cxnLst>
                <a:cxn ang="T8">
                  <a:pos x="T0" y="T1"/>
                </a:cxn>
                <a:cxn ang="T9">
                  <a:pos x="T2" y="T3"/>
                </a:cxn>
                <a:cxn ang="T10">
                  <a:pos x="T4" y="T5"/>
                </a:cxn>
                <a:cxn ang="T11">
                  <a:pos x="T6" y="T7"/>
                </a:cxn>
              </a:cxnLst>
              <a:rect l="T12" t="T13" r="T14" b="T15"/>
              <a:pathLst>
                <a:path w="74" h="121">
                  <a:moveTo>
                    <a:pt x="73" y="121"/>
                  </a:moveTo>
                  <a:cubicBezTo>
                    <a:pt x="74" y="65"/>
                    <a:pt x="40" y="10"/>
                    <a:pt x="0" y="0"/>
                  </a:cubicBezTo>
                  <a:cubicBezTo>
                    <a:pt x="1" y="96"/>
                    <a:pt x="1" y="96"/>
                    <a:pt x="1" y="96"/>
                  </a:cubicBezTo>
                  <a:cubicBezTo>
                    <a:pt x="70" y="119"/>
                    <a:pt x="70" y="119"/>
                    <a:pt x="70" y="119"/>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pic>
        <p:nvPicPr>
          <p:cNvPr id="8234" name="Picture 1999" descr="Retai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8482" y="1387218"/>
            <a:ext cx="556931" cy="527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 name="Text Box 30"/>
          <p:cNvSpPr txBox="1">
            <a:spLocks noChangeArrowheads="1"/>
          </p:cNvSpPr>
          <p:nvPr/>
        </p:nvSpPr>
        <p:spPr bwMode="auto">
          <a:xfrm>
            <a:off x="7134649" y="6115198"/>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香港</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sp>
        <p:nvSpPr>
          <p:cNvPr id="128" name="Text Box 30"/>
          <p:cNvSpPr txBox="1">
            <a:spLocks noChangeArrowheads="1"/>
          </p:cNvSpPr>
          <p:nvPr/>
        </p:nvSpPr>
        <p:spPr bwMode="auto">
          <a:xfrm>
            <a:off x="5353810" y="6115198"/>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牡丹江</a:t>
            </a:r>
            <a:r>
              <a:rPr lang="en-US" altLang="zh-CN" sz="1600" dirty="0" smtClean="0">
                <a:latin typeface="微软雅黑" pitchFamily="34" charset="-122"/>
                <a:ea typeface="微软雅黑" pitchFamily="34" charset="-122"/>
              </a:rPr>
              <a:t>1</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29" name="Group 126"/>
          <p:cNvGrpSpPr>
            <a:grpSpLocks/>
          </p:cNvGrpSpPr>
          <p:nvPr/>
        </p:nvGrpSpPr>
        <p:grpSpPr bwMode="auto">
          <a:xfrm>
            <a:off x="5885622" y="5407796"/>
            <a:ext cx="660400" cy="739152"/>
            <a:chOff x="1795" y="1711"/>
            <a:chExt cx="494" cy="596"/>
          </a:xfrm>
        </p:grpSpPr>
        <p:sp>
          <p:nvSpPr>
            <p:cNvPr id="130"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1"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2"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3"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34"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35"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36"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37"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38"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39"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0"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41"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2"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43"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44"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45"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146"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147"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48"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149"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50"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51"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52"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153"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154"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155" name="Text Box 30"/>
          <p:cNvSpPr txBox="1">
            <a:spLocks noChangeArrowheads="1"/>
          </p:cNvSpPr>
          <p:nvPr/>
        </p:nvSpPr>
        <p:spPr bwMode="auto">
          <a:xfrm>
            <a:off x="3775075" y="6141880"/>
            <a:ext cx="1644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邯郸，登封</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56" name="Group 126"/>
          <p:cNvGrpSpPr>
            <a:grpSpLocks/>
          </p:cNvGrpSpPr>
          <p:nvPr/>
        </p:nvGrpSpPr>
        <p:grpSpPr bwMode="auto">
          <a:xfrm>
            <a:off x="4275137" y="5350022"/>
            <a:ext cx="692150" cy="823607"/>
            <a:chOff x="1795" y="1711"/>
            <a:chExt cx="494" cy="596"/>
          </a:xfrm>
        </p:grpSpPr>
        <p:sp>
          <p:nvSpPr>
            <p:cNvPr id="157"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8"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9"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0"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61"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62"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63"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4"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5"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6"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7"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68"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69"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70"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71"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72"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173"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174"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5"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6"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177"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78"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79"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180"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181"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182" name="Text Box 30"/>
          <p:cNvSpPr txBox="1">
            <a:spLocks noChangeArrowheads="1"/>
          </p:cNvSpPr>
          <p:nvPr/>
        </p:nvSpPr>
        <p:spPr bwMode="auto">
          <a:xfrm>
            <a:off x="1892300" y="6100829"/>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常州</a:t>
            </a:r>
            <a:r>
              <a:rPr lang="en-US" altLang="zh-CN" sz="1600" dirty="0" smtClean="0">
                <a:latin typeface="微软雅黑" pitchFamily="34" charset="-122"/>
                <a:ea typeface="微软雅黑" pitchFamily="34" charset="-122"/>
              </a:rPr>
              <a:t>2</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183" name="Group 126"/>
          <p:cNvGrpSpPr>
            <a:grpSpLocks/>
          </p:cNvGrpSpPr>
          <p:nvPr/>
        </p:nvGrpSpPr>
        <p:grpSpPr bwMode="auto">
          <a:xfrm>
            <a:off x="2435088" y="5350023"/>
            <a:ext cx="649424" cy="782556"/>
            <a:chOff x="1795" y="1711"/>
            <a:chExt cx="494" cy="596"/>
          </a:xfrm>
        </p:grpSpPr>
        <p:sp>
          <p:nvSpPr>
            <p:cNvPr id="184"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5"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6"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7"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188"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189"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190"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1"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2"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3"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4"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5"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6"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197"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198"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199"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00"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01"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2"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3"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04"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05"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06"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07"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08"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09" name="Text Box 30"/>
          <p:cNvSpPr txBox="1">
            <a:spLocks noChangeArrowheads="1"/>
          </p:cNvSpPr>
          <p:nvPr/>
        </p:nvSpPr>
        <p:spPr bwMode="auto">
          <a:xfrm>
            <a:off x="461963" y="6117396"/>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南京</a:t>
            </a:r>
            <a:r>
              <a:rPr lang="en-US" altLang="zh-CN" sz="1600" dirty="0" smtClean="0">
                <a:latin typeface="微软雅黑" pitchFamily="34" charset="-122"/>
                <a:ea typeface="微软雅黑" pitchFamily="34" charset="-122"/>
              </a:rPr>
              <a:t>1</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10" name="Group 126"/>
          <p:cNvGrpSpPr>
            <a:grpSpLocks/>
          </p:cNvGrpSpPr>
          <p:nvPr/>
        </p:nvGrpSpPr>
        <p:grpSpPr bwMode="auto">
          <a:xfrm>
            <a:off x="962025" y="5352220"/>
            <a:ext cx="692150" cy="796925"/>
            <a:chOff x="1795" y="1711"/>
            <a:chExt cx="494" cy="596"/>
          </a:xfrm>
        </p:grpSpPr>
        <p:sp>
          <p:nvSpPr>
            <p:cNvPr id="211"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2"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3"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4"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15"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16"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17"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18"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219"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0"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1"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22"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3"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24"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25"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26"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27"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28"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29"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30"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31"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32"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33"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34"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35"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36" name="Text Box 30"/>
          <p:cNvSpPr txBox="1">
            <a:spLocks noChangeArrowheads="1"/>
          </p:cNvSpPr>
          <p:nvPr/>
        </p:nvSpPr>
        <p:spPr bwMode="auto">
          <a:xfrm>
            <a:off x="4549413" y="3177690"/>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徐州</a:t>
            </a:r>
            <a:r>
              <a:rPr lang="en-US" altLang="zh-CN" sz="1600" dirty="0">
                <a:latin typeface="微软雅黑" pitchFamily="34" charset="-122"/>
                <a:ea typeface="微软雅黑" pitchFamily="34" charset="-122"/>
              </a:rPr>
              <a:t>5</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37" name="Group 126"/>
          <p:cNvGrpSpPr>
            <a:grpSpLocks/>
          </p:cNvGrpSpPr>
          <p:nvPr/>
        </p:nvGrpSpPr>
        <p:grpSpPr bwMode="auto">
          <a:xfrm>
            <a:off x="4284598" y="3177689"/>
            <a:ext cx="537436" cy="654033"/>
            <a:chOff x="1795" y="1711"/>
            <a:chExt cx="494" cy="596"/>
          </a:xfrm>
        </p:grpSpPr>
        <p:sp>
          <p:nvSpPr>
            <p:cNvPr id="238"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9"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0"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1"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42"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43"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44"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5"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6"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47"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48"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49"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50"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251"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52"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53"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254"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255"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6"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7"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258"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259"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60"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261"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262"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sp>
        <p:nvSpPr>
          <p:cNvPr id="290" name="Text Box 30"/>
          <p:cNvSpPr txBox="1">
            <a:spLocks noChangeArrowheads="1"/>
          </p:cNvSpPr>
          <p:nvPr/>
        </p:nvSpPr>
        <p:spPr bwMode="auto">
          <a:xfrm>
            <a:off x="7596611" y="3697287"/>
            <a:ext cx="16446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dirty="0" smtClean="0">
                <a:latin typeface="微软雅黑" pitchFamily="34" charset="-122"/>
                <a:ea typeface="微软雅黑" pitchFamily="34" charset="-122"/>
              </a:rPr>
              <a:t>台湾</a:t>
            </a:r>
            <a:r>
              <a:rPr lang="en-US" altLang="zh-CN" sz="1600" dirty="0">
                <a:latin typeface="微软雅黑" pitchFamily="34" charset="-122"/>
                <a:ea typeface="微软雅黑" pitchFamily="34" charset="-122"/>
              </a:rPr>
              <a:t>3</a:t>
            </a:r>
            <a:r>
              <a:rPr lang="zh-CN" altLang="en-US" sz="1600" dirty="0" smtClean="0">
                <a:latin typeface="微软雅黑" pitchFamily="34" charset="-122"/>
                <a:ea typeface="微软雅黑" pitchFamily="34" charset="-122"/>
              </a:rPr>
              <a:t>家</a:t>
            </a:r>
            <a:endParaRPr lang="en-GB" altLang="zh-CN" sz="1600" dirty="0">
              <a:latin typeface="微软雅黑" pitchFamily="34" charset="-122"/>
              <a:ea typeface="微软雅黑" pitchFamily="34" charset="-122"/>
            </a:endParaRPr>
          </a:p>
        </p:txBody>
      </p:sp>
      <p:grpSp>
        <p:nvGrpSpPr>
          <p:cNvPr id="291" name="Group 126"/>
          <p:cNvGrpSpPr>
            <a:grpSpLocks/>
          </p:cNvGrpSpPr>
          <p:nvPr/>
        </p:nvGrpSpPr>
        <p:grpSpPr bwMode="auto">
          <a:xfrm>
            <a:off x="8182398" y="2903537"/>
            <a:ext cx="606425" cy="825500"/>
            <a:chOff x="1795" y="1711"/>
            <a:chExt cx="494" cy="596"/>
          </a:xfrm>
        </p:grpSpPr>
        <p:sp>
          <p:nvSpPr>
            <p:cNvPr id="292" name="Freeform 127"/>
            <p:cNvSpPr>
              <a:spLocks/>
            </p:cNvSpPr>
            <p:nvPr/>
          </p:nvSpPr>
          <p:spPr bwMode="auto">
            <a:xfrm>
              <a:off x="1797" y="1825"/>
              <a:ext cx="492" cy="482"/>
            </a:xfrm>
            <a:custGeom>
              <a:avLst/>
              <a:gdLst>
                <a:gd name="T0" fmla="*/ 438 w 492"/>
                <a:gd name="T1" fmla="*/ 110 h 482"/>
                <a:gd name="T2" fmla="*/ 438 w 492"/>
                <a:gd name="T3" fmla="*/ 32 h 482"/>
                <a:gd name="T4" fmla="*/ 420 w 492"/>
                <a:gd name="T5" fmla="*/ 26 h 482"/>
                <a:gd name="T6" fmla="*/ 386 w 492"/>
                <a:gd name="T7" fmla="*/ 36 h 482"/>
                <a:gd name="T8" fmla="*/ 388 w 492"/>
                <a:gd name="T9" fmla="*/ 36 h 482"/>
                <a:gd name="T10" fmla="*/ 388 w 492"/>
                <a:gd name="T11" fmla="*/ 50 h 482"/>
                <a:gd name="T12" fmla="*/ 344 w 492"/>
                <a:gd name="T13" fmla="*/ 0 h 482"/>
                <a:gd name="T14" fmla="*/ 192 w 492"/>
                <a:gd name="T15" fmla="*/ 40 h 482"/>
                <a:gd name="T16" fmla="*/ 192 w 492"/>
                <a:gd name="T17" fmla="*/ 94 h 482"/>
                <a:gd name="T18" fmla="*/ 148 w 492"/>
                <a:gd name="T19" fmla="*/ 82 h 482"/>
                <a:gd name="T20" fmla="*/ 0 w 492"/>
                <a:gd name="T21" fmla="*/ 124 h 482"/>
                <a:gd name="T22" fmla="*/ 8 w 492"/>
                <a:gd name="T23" fmla="*/ 334 h 482"/>
                <a:gd name="T24" fmla="*/ 172 w 492"/>
                <a:gd name="T25" fmla="*/ 408 h 482"/>
                <a:gd name="T26" fmla="*/ 190 w 492"/>
                <a:gd name="T27" fmla="*/ 400 h 482"/>
                <a:gd name="T28" fmla="*/ 190 w 492"/>
                <a:gd name="T29" fmla="*/ 416 h 482"/>
                <a:gd name="T30" fmla="*/ 338 w 492"/>
                <a:gd name="T31" fmla="*/ 482 h 482"/>
                <a:gd name="T32" fmla="*/ 476 w 492"/>
                <a:gd name="T33" fmla="*/ 406 h 482"/>
                <a:gd name="T34" fmla="*/ 492 w 492"/>
                <a:gd name="T35" fmla="*/ 174 h 482"/>
                <a:gd name="T36" fmla="*/ 438 w 492"/>
                <a:gd name="T37" fmla="*/ 110 h 4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2"/>
                <a:gd name="T58" fmla="*/ 0 h 482"/>
                <a:gd name="T59" fmla="*/ 492 w 492"/>
                <a:gd name="T60" fmla="*/ 482 h 4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2" h="482">
                  <a:moveTo>
                    <a:pt x="438" y="110"/>
                  </a:moveTo>
                  <a:lnTo>
                    <a:pt x="438" y="32"/>
                  </a:lnTo>
                  <a:lnTo>
                    <a:pt x="420" y="26"/>
                  </a:lnTo>
                  <a:lnTo>
                    <a:pt x="386" y="36"/>
                  </a:lnTo>
                  <a:lnTo>
                    <a:pt x="388" y="36"/>
                  </a:lnTo>
                  <a:lnTo>
                    <a:pt x="388" y="50"/>
                  </a:lnTo>
                  <a:lnTo>
                    <a:pt x="344" y="0"/>
                  </a:lnTo>
                  <a:lnTo>
                    <a:pt x="192" y="40"/>
                  </a:lnTo>
                  <a:lnTo>
                    <a:pt x="192" y="94"/>
                  </a:lnTo>
                  <a:lnTo>
                    <a:pt x="148" y="82"/>
                  </a:lnTo>
                  <a:lnTo>
                    <a:pt x="0" y="124"/>
                  </a:lnTo>
                  <a:lnTo>
                    <a:pt x="8" y="334"/>
                  </a:lnTo>
                  <a:lnTo>
                    <a:pt x="172" y="408"/>
                  </a:lnTo>
                  <a:lnTo>
                    <a:pt x="190" y="400"/>
                  </a:lnTo>
                  <a:lnTo>
                    <a:pt x="190" y="416"/>
                  </a:lnTo>
                  <a:lnTo>
                    <a:pt x="338" y="482"/>
                  </a:lnTo>
                  <a:lnTo>
                    <a:pt x="476" y="406"/>
                  </a:lnTo>
                  <a:lnTo>
                    <a:pt x="492" y="174"/>
                  </a:lnTo>
                  <a:lnTo>
                    <a:pt x="438" y="110"/>
                  </a:lnTo>
                  <a:close/>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3" name="Freeform 128"/>
            <p:cNvSpPr>
              <a:spLocks/>
            </p:cNvSpPr>
            <p:nvPr/>
          </p:nvSpPr>
          <p:spPr bwMode="auto">
            <a:xfrm>
              <a:off x="2001" y="1775"/>
              <a:ext cx="164" cy="60"/>
            </a:xfrm>
            <a:custGeom>
              <a:avLst/>
              <a:gdLst>
                <a:gd name="T0" fmla="*/ 20992 w 82"/>
                <a:gd name="T1" fmla="*/ 256 h 30"/>
                <a:gd name="T2" fmla="*/ 19200 w 82"/>
                <a:gd name="T3" fmla="*/ 0 h 30"/>
                <a:gd name="T4" fmla="*/ 16128 w 82"/>
                <a:gd name="T5" fmla="*/ 1280 h 30"/>
                <a:gd name="T6" fmla="*/ 13056 w 82"/>
                <a:gd name="T7" fmla="*/ 0 h 30"/>
                <a:gd name="T8" fmla="*/ 9472 w 82"/>
                <a:gd name="T9" fmla="*/ 2304 h 30"/>
                <a:gd name="T10" fmla="*/ 5376 w 82"/>
                <a:gd name="T11" fmla="*/ 512 h 30"/>
                <a:gd name="T12" fmla="*/ 0 w 82"/>
                <a:gd name="T13" fmla="*/ 6144 h 30"/>
                <a:gd name="T14" fmla="*/ 0 w 82"/>
                <a:gd name="T15" fmla="*/ 7680 h 30"/>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30"/>
                <a:gd name="T26" fmla="*/ 82 w 82"/>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30">
                  <a:moveTo>
                    <a:pt x="82" y="1"/>
                  </a:moveTo>
                  <a:cubicBezTo>
                    <a:pt x="80" y="0"/>
                    <a:pt x="78" y="0"/>
                    <a:pt x="75" y="0"/>
                  </a:cubicBezTo>
                  <a:cubicBezTo>
                    <a:pt x="70" y="0"/>
                    <a:pt x="66" y="2"/>
                    <a:pt x="63" y="5"/>
                  </a:cubicBezTo>
                  <a:cubicBezTo>
                    <a:pt x="60" y="2"/>
                    <a:pt x="56" y="0"/>
                    <a:pt x="51" y="0"/>
                  </a:cubicBezTo>
                  <a:cubicBezTo>
                    <a:pt x="45" y="0"/>
                    <a:pt x="40" y="3"/>
                    <a:pt x="37" y="9"/>
                  </a:cubicBezTo>
                  <a:cubicBezTo>
                    <a:pt x="33" y="5"/>
                    <a:pt x="28" y="2"/>
                    <a:pt x="21" y="2"/>
                  </a:cubicBezTo>
                  <a:cubicBezTo>
                    <a:pt x="9" y="2"/>
                    <a:pt x="0" y="12"/>
                    <a:pt x="0" y="24"/>
                  </a:cubicBezTo>
                  <a:cubicBezTo>
                    <a:pt x="0" y="26"/>
                    <a:pt x="0" y="28"/>
                    <a:pt x="0" y="30"/>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4" name="Freeform 129"/>
            <p:cNvSpPr>
              <a:spLocks/>
            </p:cNvSpPr>
            <p:nvPr/>
          </p:nvSpPr>
          <p:spPr bwMode="auto">
            <a:xfrm>
              <a:off x="1839" y="1711"/>
              <a:ext cx="318" cy="44"/>
            </a:xfrm>
            <a:custGeom>
              <a:avLst/>
              <a:gdLst>
                <a:gd name="T0" fmla="*/ 40704 w 159"/>
                <a:gd name="T1" fmla="*/ 4096 h 22"/>
                <a:gd name="T2" fmla="*/ 35328 w 159"/>
                <a:gd name="T3" fmla="*/ 0 h 22"/>
                <a:gd name="T4" fmla="*/ 29952 w 159"/>
                <a:gd name="T5" fmla="*/ 4096 h 22"/>
                <a:gd name="T6" fmla="*/ 27904 w 159"/>
                <a:gd name="T7" fmla="*/ 3584 h 22"/>
                <a:gd name="T8" fmla="*/ 25344 w 159"/>
                <a:gd name="T9" fmla="*/ 4352 h 22"/>
                <a:gd name="T10" fmla="*/ 21760 w 159"/>
                <a:gd name="T11" fmla="*/ 2560 h 22"/>
                <a:gd name="T12" fmla="*/ 17408 w 159"/>
                <a:gd name="T13" fmla="*/ 5376 h 22"/>
                <a:gd name="T14" fmla="*/ 12800 w 159"/>
                <a:gd name="T15" fmla="*/ 3584 h 22"/>
                <a:gd name="T16" fmla="*/ 7936 w 159"/>
                <a:gd name="T17" fmla="*/ 5632 h 22"/>
                <a:gd name="T18" fmla="*/ 2304 w 159"/>
                <a:gd name="T19" fmla="*/ 2560 h 22"/>
                <a:gd name="T20" fmla="*/ 0 w 159"/>
                <a:gd name="T21" fmla="*/ 3072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2"/>
                <a:gd name="T35" fmla="*/ 159 w 159"/>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2">
                  <a:moveTo>
                    <a:pt x="159" y="16"/>
                  </a:moveTo>
                  <a:cubicBezTo>
                    <a:pt x="157" y="6"/>
                    <a:pt x="148" y="0"/>
                    <a:pt x="138" y="0"/>
                  </a:cubicBezTo>
                  <a:cubicBezTo>
                    <a:pt x="128" y="0"/>
                    <a:pt x="119" y="7"/>
                    <a:pt x="117" y="16"/>
                  </a:cubicBezTo>
                  <a:cubicBezTo>
                    <a:pt x="115" y="15"/>
                    <a:pt x="112" y="14"/>
                    <a:pt x="109" y="14"/>
                  </a:cubicBezTo>
                  <a:cubicBezTo>
                    <a:pt x="105" y="14"/>
                    <a:pt x="102" y="15"/>
                    <a:pt x="99" y="17"/>
                  </a:cubicBezTo>
                  <a:cubicBezTo>
                    <a:pt x="96" y="13"/>
                    <a:pt x="91" y="10"/>
                    <a:pt x="85" y="10"/>
                  </a:cubicBezTo>
                  <a:cubicBezTo>
                    <a:pt x="77" y="10"/>
                    <a:pt x="71" y="14"/>
                    <a:pt x="68" y="21"/>
                  </a:cubicBezTo>
                  <a:cubicBezTo>
                    <a:pt x="64" y="17"/>
                    <a:pt x="57" y="14"/>
                    <a:pt x="50" y="14"/>
                  </a:cubicBezTo>
                  <a:cubicBezTo>
                    <a:pt x="43" y="14"/>
                    <a:pt x="36" y="17"/>
                    <a:pt x="31" y="22"/>
                  </a:cubicBezTo>
                  <a:cubicBezTo>
                    <a:pt x="27" y="15"/>
                    <a:pt x="19" y="10"/>
                    <a:pt x="9" y="10"/>
                  </a:cubicBezTo>
                  <a:cubicBezTo>
                    <a:pt x="6" y="10"/>
                    <a:pt x="3" y="11"/>
                    <a:pt x="0" y="12"/>
                  </a:cubicBezTo>
                </a:path>
              </a:pathLst>
            </a:cu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95" name="Freeform 130"/>
            <p:cNvSpPr>
              <a:spLocks/>
            </p:cNvSpPr>
            <p:nvPr/>
          </p:nvSpPr>
          <p:spPr bwMode="auto">
            <a:xfrm>
              <a:off x="1795" y="1905"/>
              <a:ext cx="320" cy="98"/>
            </a:xfrm>
            <a:custGeom>
              <a:avLst/>
              <a:gdLst>
                <a:gd name="T0" fmla="*/ 174 w 320"/>
                <a:gd name="T1" fmla="*/ 98 h 98"/>
                <a:gd name="T2" fmla="*/ 0 w 320"/>
                <a:gd name="T3" fmla="*/ 42 h 98"/>
                <a:gd name="T4" fmla="*/ 148 w 320"/>
                <a:gd name="T5" fmla="*/ 0 h 98"/>
                <a:gd name="T6" fmla="*/ 320 w 320"/>
                <a:gd name="T7" fmla="*/ 48 h 98"/>
                <a:gd name="T8" fmla="*/ 174 w 320"/>
                <a:gd name="T9" fmla="*/ 98 h 98"/>
                <a:gd name="T10" fmla="*/ 0 60000 65536"/>
                <a:gd name="T11" fmla="*/ 0 60000 65536"/>
                <a:gd name="T12" fmla="*/ 0 60000 65536"/>
                <a:gd name="T13" fmla="*/ 0 60000 65536"/>
                <a:gd name="T14" fmla="*/ 0 60000 65536"/>
                <a:gd name="T15" fmla="*/ 0 w 320"/>
                <a:gd name="T16" fmla="*/ 0 h 98"/>
                <a:gd name="T17" fmla="*/ 320 w 320"/>
                <a:gd name="T18" fmla="*/ 98 h 98"/>
              </a:gdLst>
              <a:ahLst/>
              <a:cxnLst>
                <a:cxn ang="T10">
                  <a:pos x="T0" y="T1"/>
                </a:cxn>
                <a:cxn ang="T11">
                  <a:pos x="T2" y="T3"/>
                </a:cxn>
                <a:cxn ang="T12">
                  <a:pos x="T4" y="T5"/>
                </a:cxn>
                <a:cxn ang="T13">
                  <a:pos x="T6" y="T7"/>
                </a:cxn>
                <a:cxn ang="T14">
                  <a:pos x="T8" y="T9"/>
                </a:cxn>
              </a:cxnLst>
              <a:rect l="T15" t="T16" r="T17" b="T18"/>
              <a:pathLst>
                <a:path w="320" h="98">
                  <a:moveTo>
                    <a:pt x="174" y="98"/>
                  </a:moveTo>
                  <a:lnTo>
                    <a:pt x="0" y="42"/>
                  </a:lnTo>
                  <a:lnTo>
                    <a:pt x="148" y="0"/>
                  </a:lnTo>
                  <a:lnTo>
                    <a:pt x="320" y="48"/>
                  </a:lnTo>
                  <a:lnTo>
                    <a:pt x="174" y="98"/>
                  </a:lnTo>
                  <a:close/>
                </a:path>
              </a:pathLst>
            </a:custGeom>
            <a:solidFill>
              <a:srgbClr val="D3CDC1"/>
            </a:solidFill>
            <a:ln w="6350">
              <a:solidFill>
                <a:srgbClr val="000000"/>
              </a:solidFill>
              <a:round/>
              <a:headEnd/>
              <a:tailEnd/>
            </a:ln>
          </p:spPr>
          <p:txBody>
            <a:bodyPr/>
            <a:lstStyle/>
            <a:p>
              <a:endParaRPr lang="zh-CN" altLang="en-US"/>
            </a:p>
          </p:txBody>
        </p:sp>
        <p:sp>
          <p:nvSpPr>
            <p:cNvPr id="296" name="Freeform 131"/>
            <p:cNvSpPr>
              <a:spLocks/>
            </p:cNvSpPr>
            <p:nvPr/>
          </p:nvSpPr>
          <p:spPr bwMode="auto">
            <a:xfrm>
              <a:off x="1967" y="1953"/>
              <a:ext cx="148" cy="278"/>
            </a:xfrm>
            <a:custGeom>
              <a:avLst/>
              <a:gdLst>
                <a:gd name="T0" fmla="*/ 0 w 148"/>
                <a:gd name="T1" fmla="*/ 278 h 278"/>
                <a:gd name="T2" fmla="*/ 2 w 148"/>
                <a:gd name="T3" fmla="*/ 50 h 278"/>
                <a:gd name="T4" fmla="*/ 148 w 148"/>
                <a:gd name="T5" fmla="*/ 0 h 278"/>
                <a:gd name="T6" fmla="*/ 140 w 148"/>
                <a:gd name="T7" fmla="*/ 214 h 278"/>
                <a:gd name="T8" fmla="*/ 0 w 148"/>
                <a:gd name="T9" fmla="*/ 278 h 278"/>
                <a:gd name="T10" fmla="*/ 0 60000 65536"/>
                <a:gd name="T11" fmla="*/ 0 60000 65536"/>
                <a:gd name="T12" fmla="*/ 0 60000 65536"/>
                <a:gd name="T13" fmla="*/ 0 60000 65536"/>
                <a:gd name="T14" fmla="*/ 0 60000 65536"/>
                <a:gd name="T15" fmla="*/ 0 w 148"/>
                <a:gd name="T16" fmla="*/ 0 h 278"/>
                <a:gd name="T17" fmla="*/ 148 w 148"/>
                <a:gd name="T18" fmla="*/ 278 h 278"/>
              </a:gdLst>
              <a:ahLst/>
              <a:cxnLst>
                <a:cxn ang="T10">
                  <a:pos x="T0" y="T1"/>
                </a:cxn>
                <a:cxn ang="T11">
                  <a:pos x="T2" y="T3"/>
                </a:cxn>
                <a:cxn ang="T12">
                  <a:pos x="T4" y="T5"/>
                </a:cxn>
                <a:cxn ang="T13">
                  <a:pos x="T6" y="T7"/>
                </a:cxn>
                <a:cxn ang="T14">
                  <a:pos x="T8" y="T9"/>
                </a:cxn>
              </a:cxnLst>
              <a:rect l="T15" t="T16" r="T17" b="T18"/>
              <a:pathLst>
                <a:path w="148" h="278">
                  <a:moveTo>
                    <a:pt x="0" y="278"/>
                  </a:moveTo>
                  <a:lnTo>
                    <a:pt x="2" y="50"/>
                  </a:lnTo>
                  <a:lnTo>
                    <a:pt x="148" y="0"/>
                  </a:lnTo>
                  <a:lnTo>
                    <a:pt x="140" y="214"/>
                  </a:lnTo>
                  <a:lnTo>
                    <a:pt x="0" y="278"/>
                  </a:lnTo>
                  <a:close/>
                </a:path>
              </a:pathLst>
            </a:custGeom>
            <a:solidFill>
              <a:srgbClr val="585347"/>
            </a:solidFill>
            <a:ln w="6350">
              <a:solidFill>
                <a:srgbClr val="000000"/>
              </a:solidFill>
              <a:round/>
              <a:headEnd/>
              <a:tailEnd/>
            </a:ln>
          </p:spPr>
          <p:txBody>
            <a:bodyPr/>
            <a:lstStyle/>
            <a:p>
              <a:endParaRPr lang="zh-CN" altLang="en-US"/>
            </a:p>
          </p:txBody>
        </p:sp>
        <p:sp>
          <p:nvSpPr>
            <p:cNvPr id="297" name="Freeform 132"/>
            <p:cNvSpPr>
              <a:spLocks/>
            </p:cNvSpPr>
            <p:nvPr/>
          </p:nvSpPr>
          <p:spPr bwMode="auto">
            <a:xfrm>
              <a:off x="1795" y="1947"/>
              <a:ext cx="174" cy="284"/>
            </a:xfrm>
            <a:custGeom>
              <a:avLst/>
              <a:gdLst>
                <a:gd name="T0" fmla="*/ 172 w 174"/>
                <a:gd name="T1" fmla="*/ 284 h 284"/>
                <a:gd name="T2" fmla="*/ 174 w 174"/>
                <a:gd name="T3" fmla="*/ 56 h 284"/>
                <a:gd name="T4" fmla="*/ 0 w 174"/>
                <a:gd name="T5" fmla="*/ 0 h 284"/>
                <a:gd name="T6" fmla="*/ 8 w 174"/>
                <a:gd name="T7" fmla="*/ 210 h 284"/>
                <a:gd name="T8" fmla="*/ 172 w 174"/>
                <a:gd name="T9" fmla="*/ 284 h 284"/>
                <a:gd name="T10" fmla="*/ 0 60000 65536"/>
                <a:gd name="T11" fmla="*/ 0 60000 65536"/>
                <a:gd name="T12" fmla="*/ 0 60000 65536"/>
                <a:gd name="T13" fmla="*/ 0 60000 65536"/>
                <a:gd name="T14" fmla="*/ 0 60000 65536"/>
                <a:gd name="T15" fmla="*/ 0 w 174"/>
                <a:gd name="T16" fmla="*/ 0 h 284"/>
                <a:gd name="T17" fmla="*/ 174 w 174"/>
                <a:gd name="T18" fmla="*/ 284 h 284"/>
              </a:gdLst>
              <a:ahLst/>
              <a:cxnLst>
                <a:cxn ang="T10">
                  <a:pos x="T0" y="T1"/>
                </a:cxn>
                <a:cxn ang="T11">
                  <a:pos x="T2" y="T3"/>
                </a:cxn>
                <a:cxn ang="T12">
                  <a:pos x="T4" y="T5"/>
                </a:cxn>
                <a:cxn ang="T13">
                  <a:pos x="T6" y="T7"/>
                </a:cxn>
                <a:cxn ang="T14">
                  <a:pos x="T8" y="T9"/>
                </a:cxn>
              </a:cxnLst>
              <a:rect l="T15" t="T16" r="T17" b="T18"/>
              <a:pathLst>
                <a:path w="174" h="284">
                  <a:moveTo>
                    <a:pt x="172" y="284"/>
                  </a:moveTo>
                  <a:lnTo>
                    <a:pt x="174" y="56"/>
                  </a:lnTo>
                  <a:lnTo>
                    <a:pt x="0" y="0"/>
                  </a:lnTo>
                  <a:lnTo>
                    <a:pt x="8" y="210"/>
                  </a:lnTo>
                  <a:lnTo>
                    <a:pt x="172" y="284"/>
                  </a:lnTo>
                  <a:close/>
                </a:path>
              </a:pathLst>
            </a:custGeom>
            <a:solidFill>
              <a:srgbClr val="A19A88"/>
            </a:solidFill>
            <a:ln w="6350">
              <a:solidFill>
                <a:srgbClr val="000000"/>
              </a:solidFill>
              <a:miter lim="800000"/>
              <a:headEnd/>
              <a:tailEnd/>
            </a:ln>
          </p:spPr>
          <p:txBody>
            <a:bodyPr/>
            <a:lstStyle/>
            <a:p>
              <a:endParaRPr lang="zh-CN" altLang="en-US"/>
            </a:p>
          </p:txBody>
        </p:sp>
        <p:sp>
          <p:nvSpPr>
            <p:cNvPr id="298" name="Freeform 133"/>
            <p:cNvSpPr>
              <a:spLocks/>
            </p:cNvSpPr>
            <p:nvPr/>
          </p:nvSpPr>
          <p:spPr bwMode="auto">
            <a:xfrm>
              <a:off x="1817" y="1987"/>
              <a:ext cx="20" cy="34"/>
            </a:xfrm>
            <a:custGeom>
              <a:avLst/>
              <a:gdLst>
                <a:gd name="T0" fmla="*/ 0 w 20"/>
                <a:gd name="T1" fmla="*/ 28 h 34"/>
                <a:gd name="T2" fmla="*/ 0 w 20"/>
                <a:gd name="T3" fmla="*/ 0 h 34"/>
                <a:gd name="T4" fmla="*/ 20 w 20"/>
                <a:gd name="T5" fmla="*/ 6 h 34"/>
                <a:gd name="T6" fmla="*/ 20 w 20"/>
                <a:gd name="T7" fmla="*/ 34 h 34"/>
                <a:gd name="T8" fmla="*/ 0 w 20"/>
                <a:gd name="T9" fmla="*/ 28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8"/>
                  </a:moveTo>
                  <a:lnTo>
                    <a:pt x="0" y="0"/>
                  </a:lnTo>
                  <a:lnTo>
                    <a:pt x="20" y="6"/>
                  </a:lnTo>
                  <a:lnTo>
                    <a:pt x="20" y="34"/>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299" name="Freeform 134"/>
            <p:cNvSpPr>
              <a:spLocks/>
            </p:cNvSpPr>
            <p:nvPr/>
          </p:nvSpPr>
          <p:spPr bwMode="auto">
            <a:xfrm>
              <a:off x="1819" y="2073"/>
              <a:ext cx="20" cy="36"/>
            </a:xfrm>
            <a:custGeom>
              <a:avLst/>
              <a:gdLst>
                <a:gd name="T0" fmla="*/ 2 w 20"/>
                <a:gd name="T1" fmla="*/ 28 h 36"/>
                <a:gd name="T2" fmla="*/ 0 w 20"/>
                <a:gd name="T3" fmla="*/ 0 h 36"/>
                <a:gd name="T4" fmla="*/ 20 w 20"/>
                <a:gd name="T5" fmla="*/ 8 h 36"/>
                <a:gd name="T6" fmla="*/ 20 w 20"/>
                <a:gd name="T7" fmla="*/ 36 h 36"/>
                <a:gd name="T8" fmla="*/ 2 w 20"/>
                <a:gd name="T9" fmla="*/ 28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2" y="28"/>
                  </a:moveTo>
                  <a:lnTo>
                    <a:pt x="0" y="0"/>
                  </a:lnTo>
                  <a:lnTo>
                    <a:pt x="20" y="8"/>
                  </a:lnTo>
                  <a:lnTo>
                    <a:pt x="20" y="36"/>
                  </a:lnTo>
                  <a:lnTo>
                    <a:pt x="2"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0" name="Freeform 135"/>
            <p:cNvSpPr>
              <a:spLocks/>
            </p:cNvSpPr>
            <p:nvPr/>
          </p:nvSpPr>
          <p:spPr bwMode="auto">
            <a:xfrm>
              <a:off x="1821" y="2119"/>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1" name="Freeform 136"/>
            <p:cNvSpPr>
              <a:spLocks/>
            </p:cNvSpPr>
            <p:nvPr/>
          </p:nvSpPr>
          <p:spPr bwMode="auto">
            <a:xfrm>
              <a:off x="1853" y="2087"/>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2" name="Freeform 137"/>
            <p:cNvSpPr>
              <a:spLocks/>
            </p:cNvSpPr>
            <p:nvPr/>
          </p:nvSpPr>
          <p:spPr bwMode="auto">
            <a:xfrm>
              <a:off x="1887" y="2099"/>
              <a:ext cx="20" cy="38"/>
            </a:xfrm>
            <a:custGeom>
              <a:avLst/>
              <a:gdLst>
                <a:gd name="T0" fmla="*/ 0 w 20"/>
                <a:gd name="T1" fmla="*/ 28 h 38"/>
                <a:gd name="T2" fmla="*/ 0 w 20"/>
                <a:gd name="T3" fmla="*/ 0 h 38"/>
                <a:gd name="T4" fmla="*/ 20 w 20"/>
                <a:gd name="T5" fmla="*/ 10 h 38"/>
                <a:gd name="T6" fmla="*/ 20 w 20"/>
                <a:gd name="T7" fmla="*/ 38 h 38"/>
                <a:gd name="T8" fmla="*/ 0 w 20"/>
                <a:gd name="T9" fmla="*/ 28 h 38"/>
                <a:gd name="T10" fmla="*/ 0 60000 65536"/>
                <a:gd name="T11" fmla="*/ 0 60000 65536"/>
                <a:gd name="T12" fmla="*/ 0 60000 65536"/>
                <a:gd name="T13" fmla="*/ 0 60000 65536"/>
                <a:gd name="T14" fmla="*/ 0 60000 65536"/>
                <a:gd name="T15" fmla="*/ 0 w 20"/>
                <a:gd name="T16" fmla="*/ 0 h 38"/>
                <a:gd name="T17" fmla="*/ 20 w 20"/>
                <a:gd name="T18" fmla="*/ 38 h 38"/>
              </a:gdLst>
              <a:ahLst/>
              <a:cxnLst>
                <a:cxn ang="T10">
                  <a:pos x="T0" y="T1"/>
                </a:cxn>
                <a:cxn ang="T11">
                  <a:pos x="T2" y="T3"/>
                </a:cxn>
                <a:cxn ang="T12">
                  <a:pos x="T4" y="T5"/>
                </a:cxn>
                <a:cxn ang="T13">
                  <a:pos x="T6" y="T7"/>
                </a:cxn>
                <a:cxn ang="T14">
                  <a:pos x="T8" y="T9"/>
                </a:cxn>
              </a:cxnLst>
              <a:rect l="T15" t="T16" r="T17" b="T18"/>
              <a:pathLst>
                <a:path w="20" h="38">
                  <a:moveTo>
                    <a:pt x="0" y="28"/>
                  </a:moveTo>
                  <a:lnTo>
                    <a:pt x="0" y="0"/>
                  </a:lnTo>
                  <a:lnTo>
                    <a:pt x="20" y="10"/>
                  </a:lnTo>
                  <a:lnTo>
                    <a:pt x="20"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3" name="Freeform 138"/>
            <p:cNvSpPr>
              <a:spLocks/>
            </p:cNvSpPr>
            <p:nvPr/>
          </p:nvSpPr>
          <p:spPr bwMode="auto">
            <a:xfrm>
              <a:off x="1853" y="2133"/>
              <a:ext cx="20" cy="34"/>
            </a:xfrm>
            <a:custGeom>
              <a:avLst/>
              <a:gdLst>
                <a:gd name="T0" fmla="*/ 0 w 20"/>
                <a:gd name="T1" fmla="*/ 26 h 34"/>
                <a:gd name="T2" fmla="*/ 0 w 20"/>
                <a:gd name="T3" fmla="*/ 0 h 34"/>
                <a:gd name="T4" fmla="*/ 20 w 20"/>
                <a:gd name="T5" fmla="*/ 8 h 34"/>
                <a:gd name="T6" fmla="*/ 20 w 20"/>
                <a:gd name="T7" fmla="*/ 34 h 34"/>
                <a:gd name="T8" fmla="*/ 0 w 20"/>
                <a:gd name="T9" fmla="*/ 26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26"/>
                  </a:moveTo>
                  <a:lnTo>
                    <a:pt x="0" y="0"/>
                  </a:lnTo>
                  <a:lnTo>
                    <a:pt x="20" y="8"/>
                  </a:lnTo>
                  <a:lnTo>
                    <a:pt x="20" y="34"/>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4" name="Freeform 139"/>
            <p:cNvSpPr>
              <a:spLocks/>
            </p:cNvSpPr>
            <p:nvPr/>
          </p:nvSpPr>
          <p:spPr bwMode="auto">
            <a:xfrm>
              <a:off x="1887" y="2147"/>
              <a:ext cx="20" cy="36"/>
            </a:xfrm>
            <a:custGeom>
              <a:avLst/>
              <a:gdLst>
                <a:gd name="T0" fmla="*/ 0 w 20"/>
                <a:gd name="T1" fmla="*/ 26 h 36"/>
                <a:gd name="T2" fmla="*/ 0 w 20"/>
                <a:gd name="T3" fmla="*/ 0 h 36"/>
                <a:gd name="T4" fmla="*/ 20 w 20"/>
                <a:gd name="T5" fmla="*/ 8 h 36"/>
                <a:gd name="T6" fmla="*/ 20 w 20"/>
                <a:gd name="T7" fmla="*/ 36 h 36"/>
                <a:gd name="T8" fmla="*/ 0 w 20"/>
                <a:gd name="T9" fmla="*/ 26 h 36"/>
                <a:gd name="T10" fmla="*/ 0 60000 65536"/>
                <a:gd name="T11" fmla="*/ 0 60000 65536"/>
                <a:gd name="T12" fmla="*/ 0 60000 65536"/>
                <a:gd name="T13" fmla="*/ 0 60000 65536"/>
                <a:gd name="T14" fmla="*/ 0 60000 65536"/>
                <a:gd name="T15" fmla="*/ 0 w 20"/>
                <a:gd name="T16" fmla="*/ 0 h 36"/>
                <a:gd name="T17" fmla="*/ 20 w 20"/>
                <a:gd name="T18" fmla="*/ 36 h 36"/>
              </a:gdLst>
              <a:ahLst/>
              <a:cxnLst>
                <a:cxn ang="T10">
                  <a:pos x="T0" y="T1"/>
                </a:cxn>
                <a:cxn ang="T11">
                  <a:pos x="T2" y="T3"/>
                </a:cxn>
                <a:cxn ang="T12">
                  <a:pos x="T4" y="T5"/>
                </a:cxn>
                <a:cxn ang="T13">
                  <a:pos x="T6" y="T7"/>
                </a:cxn>
                <a:cxn ang="T14">
                  <a:pos x="T8" y="T9"/>
                </a:cxn>
              </a:cxnLst>
              <a:rect l="T15" t="T16" r="T17" b="T18"/>
              <a:pathLst>
                <a:path w="20" h="36">
                  <a:moveTo>
                    <a:pt x="0" y="26"/>
                  </a:moveTo>
                  <a:lnTo>
                    <a:pt x="0" y="0"/>
                  </a:lnTo>
                  <a:lnTo>
                    <a:pt x="20" y="8"/>
                  </a:lnTo>
                  <a:lnTo>
                    <a:pt x="20" y="36"/>
                  </a:lnTo>
                  <a:lnTo>
                    <a:pt x="0" y="26"/>
                  </a:lnTo>
                  <a:close/>
                </a:path>
              </a:pathLst>
            </a:custGeom>
            <a:solidFill>
              <a:srgbClr val="E3E1DC"/>
            </a:solidFill>
            <a:ln w="6350">
              <a:solidFill>
                <a:srgbClr val="000000"/>
              </a:solidFill>
              <a:miter lim="800000"/>
              <a:headEnd/>
              <a:tailEnd/>
            </a:ln>
          </p:spPr>
          <p:txBody>
            <a:bodyPr/>
            <a:lstStyle/>
            <a:p>
              <a:endParaRPr lang="zh-CN" altLang="en-US"/>
            </a:p>
          </p:txBody>
        </p:sp>
        <p:sp>
          <p:nvSpPr>
            <p:cNvPr id="305" name="Freeform 140"/>
            <p:cNvSpPr>
              <a:spLocks/>
            </p:cNvSpPr>
            <p:nvPr/>
          </p:nvSpPr>
          <p:spPr bwMode="auto">
            <a:xfrm>
              <a:off x="1921" y="2113"/>
              <a:ext cx="22" cy="38"/>
            </a:xfrm>
            <a:custGeom>
              <a:avLst/>
              <a:gdLst>
                <a:gd name="T0" fmla="*/ 0 w 22"/>
                <a:gd name="T1" fmla="*/ 30 h 38"/>
                <a:gd name="T2" fmla="*/ 0 w 22"/>
                <a:gd name="T3" fmla="*/ 0 h 38"/>
                <a:gd name="T4" fmla="*/ 22 w 22"/>
                <a:gd name="T5" fmla="*/ 10 h 38"/>
                <a:gd name="T6" fmla="*/ 22 w 22"/>
                <a:gd name="T7" fmla="*/ 38 h 38"/>
                <a:gd name="T8" fmla="*/ 0 w 22"/>
                <a:gd name="T9" fmla="*/ 30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30"/>
                  </a:moveTo>
                  <a:lnTo>
                    <a:pt x="0" y="0"/>
                  </a:lnTo>
                  <a:lnTo>
                    <a:pt x="22" y="10"/>
                  </a:lnTo>
                  <a:lnTo>
                    <a:pt x="22" y="38"/>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306" name="Freeform 141"/>
            <p:cNvSpPr>
              <a:spLocks/>
            </p:cNvSpPr>
            <p:nvPr/>
          </p:nvSpPr>
          <p:spPr bwMode="auto">
            <a:xfrm>
              <a:off x="1921" y="2161"/>
              <a:ext cx="22" cy="38"/>
            </a:xfrm>
            <a:custGeom>
              <a:avLst/>
              <a:gdLst>
                <a:gd name="T0" fmla="*/ 0 w 22"/>
                <a:gd name="T1" fmla="*/ 28 h 38"/>
                <a:gd name="T2" fmla="*/ 0 w 22"/>
                <a:gd name="T3" fmla="*/ 0 h 38"/>
                <a:gd name="T4" fmla="*/ 22 w 22"/>
                <a:gd name="T5" fmla="*/ 10 h 38"/>
                <a:gd name="T6" fmla="*/ 22 w 22"/>
                <a:gd name="T7" fmla="*/ 38 h 38"/>
                <a:gd name="T8" fmla="*/ 0 w 22"/>
                <a:gd name="T9" fmla="*/ 28 h 38"/>
                <a:gd name="T10" fmla="*/ 0 60000 65536"/>
                <a:gd name="T11" fmla="*/ 0 60000 65536"/>
                <a:gd name="T12" fmla="*/ 0 60000 65536"/>
                <a:gd name="T13" fmla="*/ 0 60000 65536"/>
                <a:gd name="T14" fmla="*/ 0 60000 65536"/>
                <a:gd name="T15" fmla="*/ 0 w 22"/>
                <a:gd name="T16" fmla="*/ 0 h 38"/>
                <a:gd name="T17" fmla="*/ 22 w 22"/>
                <a:gd name="T18" fmla="*/ 38 h 38"/>
              </a:gdLst>
              <a:ahLst/>
              <a:cxnLst>
                <a:cxn ang="T10">
                  <a:pos x="T0" y="T1"/>
                </a:cxn>
                <a:cxn ang="T11">
                  <a:pos x="T2" y="T3"/>
                </a:cxn>
                <a:cxn ang="T12">
                  <a:pos x="T4" y="T5"/>
                </a:cxn>
                <a:cxn ang="T13">
                  <a:pos x="T6" y="T7"/>
                </a:cxn>
                <a:cxn ang="T14">
                  <a:pos x="T8" y="T9"/>
                </a:cxn>
              </a:cxnLst>
              <a:rect l="T15" t="T16" r="T17" b="T18"/>
              <a:pathLst>
                <a:path w="22" h="38">
                  <a:moveTo>
                    <a:pt x="0" y="28"/>
                  </a:moveTo>
                  <a:lnTo>
                    <a:pt x="0" y="0"/>
                  </a:lnTo>
                  <a:lnTo>
                    <a:pt x="22" y="10"/>
                  </a:lnTo>
                  <a:lnTo>
                    <a:pt x="22"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07" name="Freeform 142"/>
            <p:cNvSpPr>
              <a:spLocks/>
            </p:cNvSpPr>
            <p:nvPr/>
          </p:nvSpPr>
          <p:spPr bwMode="auto">
            <a:xfrm>
              <a:off x="1989" y="1823"/>
              <a:ext cx="300" cy="232"/>
            </a:xfrm>
            <a:custGeom>
              <a:avLst/>
              <a:gdLst>
                <a:gd name="T0" fmla="*/ 0 w 300"/>
                <a:gd name="T1" fmla="*/ 40 h 232"/>
                <a:gd name="T2" fmla="*/ 156 w 300"/>
                <a:gd name="T3" fmla="*/ 232 h 232"/>
                <a:gd name="T4" fmla="*/ 300 w 300"/>
                <a:gd name="T5" fmla="*/ 174 h 232"/>
                <a:gd name="T6" fmla="*/ 152 w 300"/>
                <a:gd name="T7" fmla="*/ 0 h 232"/>
                <a:gd name="T8" fmla="*/ 0 w 300"/>
                <a:gd name="T9" fmla="*/ 40 h 232"/>
                <a:gd name="T10" fmla="*/ 0 60000 65536"/>
                <a:gd name="T11" fmla="*/ 0 60000 65536"/>
                <a:gd name="T12" fmla="*/ 0 60000 65536"/>
                <a:gd name="T13" fmla="*/ 0 60000 65536"/>
                <a:gd name="T14" fmla="*/ 0 60000 65536"/>
                <a:gd name="T15" fmla="*/ 0 w 300"/>
                <a:gd name="T16" fmla="*/ 0 h 232"/>
                <a:gd name="T17" fmla="*/ 300 w 300"/>
                <a:gd name="T18" fmla="*/ 232 h 232"/>
              </a:gdLst>
              <a:ahLst/>
              <a:cxnLst>
                <a:cxn ang="T10">
                  <a:pos x="T0" y="T1"/>
                </a:cxn>
                <a:cxn ang="T11">
                  <a:pos x="T2" y="T3"/>
                </a:cxn>
                <a:cxn ang="T12">
                  <a:pos x="T4" y="T5"/>
                </a:cxn>
                <a:cxn ang="T13">
                  <a:pos x="T6" y="T7"/>
                </a:cxn>
                <a:cxn ang="T14">
                  <a:pos x="T8" y="T9"/>
                </a:cxn>
              </a:cxnLst>
              <a:rect l="T15" t="T16" r="T17" b="T18"/>
              <a:pathLst>
                <a:path w="300" h="232">
                  <a:moveTo>
                    <a:pt x="0" y="40"/>
                  </a:moveTo>
                  <a:lnTo>
                    <a:pt x="156" y="232"/>
                  </a:lnTo>
                  <a:lnTo>
                    <a:pt x="300" y="174"/>
                  </a:lnTo>
                  <a:lnTo>
                    <a:pt x="152" y="0"/>
                  </a:lnTo>
                  <a:lnTo>
                    <a:pt x="0" y="40"/>
                  </a:lnTo>
                  <a:close/>
                </a:path>
              </a:pathLst>
            </a:custGeom>
            <a:solidFill>
              <a:srgbClr val="D3CDC1"/>
            </a:solidFill>
            <a:ln w="6350">
              <a:solidFill>
                <a:srgbClr val="000000"/>
              </a:solidFill>
              <a:round/>
              <a:headEnd/>
              <a:tailEnd/>
            </a:ln>
          </p:spPr>
          <p:txBody>
            <a:bodyPr/>
            <a:lstStyle/>
            <a:p>
              <a:endParaRPr lang="zh-CN" altLang="en-US"/>
            </a:p>
          </p:txBody>
        </p:sp>
        <p:sp>
          <p:nvSpPr>
            <p:cNvPr id="308" name="Freeform 143"/>
            <p:cNvSpPr>
              <a:spLocks/>
            </p:cNvSpPr>
            <p:nvPr/>
          </p:nvSpPr>
          <p:spPr bwMode="auto">
            <a:xfrm>
              <a:off x="1987" y="1863"/>
              <a:ext cx="158" cy="442"/>
            </a:xfrm>
            <a:custGeom>
              <a:avLst/>
              <a:gdLst>
                <a:gd name="T0" fmla="*/ 0 w 158"/>
                <a:gd name="T1" fmla="*/ 376 h 442"/>
                <a:gd name="T2" fmla="*/ 2 w 158"/>
                <a:gd name="T3" fmla="*/ 0 h 442"/>
                <a:gd name="T4" fmla="*/ 158 w 158"/>
                <a:gd name="T5" fmla="*/ 192 h 442"/>
                <a:gd name="T6" fmla="*/ 148 w 158"/>
                <a:gd name="T7" fmla="*/ 442 h 442"/>
                <a:gd name="T8" fmla="*/ 0 w 158"/>
                <a:gd name="T9" fmla="*/ 376 h 442"/>
                <a:gd name="T10" fmla="*/ 0 60000 65536"/>
                <a:gd name="T11" fmla="*/ 0 60000 65536"/>
                <a:gd name="T12" fmla="*/ 0 60000 65536"/>
                <a:gd name="T13" fmla="*/ 0 60000 65536"/>
                <a:gd name="T14" fmla="*/ 0 60000 65536"/>
                <a:gd name="T15" fmla="*/ 0 w 158"/>
                <a:gd name="T16" fmla="*/ 0 h 442"/>
                <a:gd name="T17" fmla="*/ 158 w 158"/>
                <a:gd name="T18" fmla="*/ 442 h 442"/>
              </a:gdLst>
              <a:ahLst/>
              <a:cxnLst>
                <a:cxn ang="T10">
                  <a:pos x="T0" y="T1"/>
                </a:cxn>
                <a:cxn ang="T11">
                  <a:pos x="T2" y="T3"/>
                </a:cxn>
                <a:cxn ang="T12">
                  <a:pos x="T4" y="T5"/>
                </a:cxn>
                <a:cxn ang="T13">
                  <a:pos x="T6" y="T7"/>
                </a:cxn>
                <a:cxn ang="T14">
                  <a:pos x="T8" y="T9"/>
                </a:cxn>
              </a:cxnLst>
              <a:rect l="T15" t="T16" r="T17" b="T18"/>
              <a:pathLst>
                <a:path w="158" h="442">
                  <a:moveTo>
                    <a:pt x="0" y="376"/>
                  </a:moveTo>
                  <a:lnTo>
                    <a:pt x="2" y="0"/>
                  </a:lnTo>
                  <a:lnTo>
                    <a:pt x="158" y="192"/>
                  </a:lnTo>
                  <a:lnTo>
                    <a:pt x="148" y="442"/>
                  </a:lnTo>
                  <a:lnTo>
                    <a:pt x="0" y="376"/>
                  </a:lnTo>
                  <a:close/>
                </a:path>
              </a:pathLst>
            </a:custGeom>
            <a:solidFill>
              <a:srgbClr val="A19A88"/>
            </a:solidFill>
            <a:ln w="6350">
              <a:solidFill>
                <a:srgbClr val="000000"/>
              </a:solidFill>
              <a:miter lim="800000"/>
              <a:headEnd/>
              <a:tailEnd/>
            </a:ln>
          </p:spPr>
          <p:txBody>
            <a:bodyPr/>
            <a:lstStyle/>
            <a:p>
              <a:endParaRPr lang="zh-CN" altLang="en-US"/>
            </a:p>
          </p:txBody>
        </p:sp>
        <p:sp>
          <p:nvSpPr>
            <p:cNvPr id="309" name="Freeform 144"/>
            <p:cNvSpPr>
              <a:spLocks/>
            </p:cNvSpPr>
            <p:nvPr/>
          </p:nvSpPr>
          <p:spPr bwMode="auto">
            <a:xfrm>
              <a:off x="2051" y="2067"/>
              <a:ext cx="24" cy="40"/>
            </a:xfrm>
            <a:custGeom>
              <a:avLst/>
              <a:gdLst>
                <a:gd name="T0" fmla="*/ 24 w 24"/>
                <a:gd name="T1" fmla="*/ 40 h 40"/>
                <a:gd name="T2" fmla="*/ 24 w 24"/>
                <a:gd name="T3" fmla="*/ 10 h 40"/>
                <a:gd name="T4" fmla="*/ 0 w 24"/>
                <a:gd name="T5" fmla="*/ 0 h 40"/>
                <a:gd name="T6" fmla="*/ 0 w 24"/>
                <a:gd name="T7" fmla="*/ 32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10"/>
                  </a:lnTo>
                  <a:lnTo>
                    <a:pt x="0" y="0"/>
                  </a:lnTo>
                  <a:lnTo>
                    <a:pt x="0" y="32"/>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0" name="Freeform 145"/>
            <p:cNvSpPr>
              <a:spLocks/>
            </p:cNvSpPr>
            <p:nvPr/>
          </p:nvSpPr>
          <p:spPr bwMode="auto">
            <a:xfrm>
              <a:off x="2093" y="2083"/>
              <a:ext cx="26" cy="40"/>
            </a:xfrm>
            <a:custGeom>
              <a:avLst/>
              <a:gdLst>
                <a:gd name="T0" fmla="*/ 26 w 26"/>
                <a:gd name="T1" fmla="*/ 40 h 40"/>
                <a:gd name="T2" fmla="*/ 26 w 26"/>
                <a:gd name="T3" fmla="*/ 10 h 40"/>
                <a:gd name="T4" fmla="*/ 0 w 26"/>
                <a:gd name="T5" fmla="*/ 0 h 40"/>
                <a:gd name="T6" fmla="*/ 0 w 26"/>
                <a:gd name="T7" fmla="*/ 32 h 40"/>
                <a:gd name="T8" fmla="*/ 26 w 26"/>
                <a:gd name="T9" fmla="*/ 4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26" y="40"/>
                  </a:moveTo>
                  <a:lnTo>
                    <a:pt x="26" y="10"/>
                  </a:lnTo>
                  <a:lnTo>
                    <a:pt x="0" y="0"/>
                  </a:lnTo>
                  <a:lnTo>
                    <a:pt x="0" y="32"/>
                  </a:lnTo>
                  <a:lnTo>
                    <a:pt x="26"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1" name="Freeform 146"/>
            <p:cNvSpPr>
              <a:spLocks/>
            </p:cNvSpPr>
            <p:nvPr/>
          </p:nvSpPr>
          <p:spPr bwMode="auto">
            <a:xfrm>
              <a:off x="2009" y="2053"/>
              <a:ext cx="24" cy="40"/>
            </a:xfrm>
            <a:custGeom>
              <a:avLst/>
              <a:gdLst>
                <a:gd name="T0" fmla="*/ 24 w 24"/>
                <a:gd name="T1" fmla="*/ 40 h 40"/>
                <a:gd name="T2" fmla="*/ 24 w 24"/>
                <a:gd name="T3" fmla="*/ 8 h 40"/>
                <a:gd name="T4" fmla="*/ 0 w 24"/>
                <a:gd name="T5" fmla="*/ 0 h 40"/>
                <a:gd name="T6" fmla="*/ 0 w 24"/>
                <a:gd name="T7" fmla="*/ 30 h 40"/>
                <a:gd name="T8" fmla="*/ 24 w 24"/>
                <a:gd name="T9" fmla="*/ 40 h 40"/>
                <a:gd name="T10" fmla="*/ 0 60000 65536"/>
                <a:gd name="T11" fmla="*/ 0 60000 65536"/>
                <a:gd name="T12" fmla="*/ 0 60000 65536"/>
                <a:gd name="T13" fmla="*/ 0 60000 65536"/>
                <a:gd name="T14" fmla="*/ 0 60000 65536"/>
                <a:gd name="T15" fmla="*/ 0 w 24"/>
                <a:gd name="T16" fmla="*/ 0 h 40"/>
                <a:gd name="T17" fmla="*/ 24 w 24"/>
                <a:gd name="T18" fmla="*/ 40 h 40"/>
              </a:gdLst>
              <a:ahLst/>
              <a:cxnLst>
                <a:cxn ang="T10">
                  <a:pos x="T0" y="T1"/>
                </a:cxn>
                <a:cxn ang="T11">
                  <a:pos x="T2" y="T3"/>
                </a:cxn>
                <a:cxn ang="T12">
                  <a:pos x="T4" y="T5"/>
                </a:cxn>
                <a:cxn ang="T13">
                  <a:pos x="T6" y="T7"/>
                </a:cxn>
                <a:cxn ang="T14">
                  <a:pos x="T8" y="T9"/>
                </a:cxn>
              </a:cxnLst>
              <a:rect l="T15" t="T16" r="T17" b="T18"/>
              <a:pathLst>
                <a:path w="24" h="40">
                  <a:moveTo>
                    <a:pt x="24" y="40"/>
                  </a:moveTo>
                  <a:lnTo>
                    <a:pt x="24" y="8"/>
                  </a:lnTo>
                  <a:lnTo>
                    <a:pt x="0" y="0"/>
                  </a:lnTo>
                  <a:lnTo>
                    <a:pt x="0" y="30"/>
                  </a:lnTo>
                  <a:lnTo>
                    <a:pt x="24" y="40"/>
                  </a:lnTo>
                  <a:close/>
                </a:path>
              </a:pathLst>
            </a:custGeom>
            <a:solidFill>
              <a:srgbClr val="E3E1DC"/>
            </a:solidFill>
            <a:ln w="6350">
              <a:solidFill>
                <a:srgbClr val="000000"/>
              </a:solidFill>
              <a:miter lim="800000"/>
              <a:headEnd/>
              <a:tailEnd/>
            </a:ln>
          </p:spPr>
          <p:txBody>
            <a:bodyPr/>
            <a:lstStyle/>
            <a:p>
              <a:endParaRPr lang="zh-CN" altLang="en-US"/>
            </a:p>
          </p:txBody>
        </p:sp>
        <p:sp>
          <p:nvSpPr>
            <p:cNvPr id="312" name="Freeform 147"/>
            <p:cNvSpPr>
              <a:spLocks/>
            </p:cNvSpPr>
            <p:nvPr/>
          </p:nvSpPr>
          <p:spPr bwMode="auto">
            <a:xfrm>
              <a:off x="2007" y="2147"/>
              <a:ext cx="26" cy="40"/>
            </a:xfrm>
            <a:custGeom>
              <a:avLst/>
              <a:gdLst>
                <a:gd name="T0" fmla="*/ 0 w 26"/>
                <a:gd name="T1" fmla="*/ 30 h 40"/>
                <a:gd name="T2" fmla="*/ 2 w 26"/>
                <a:gd name="T3" fmla="*/ 0 h 40"/>
                <a:gd name="T4" fmla="*/ 26 w 26"/>
                <a:gd name="T5" fmla="*/ 10 h 40"/>
                <a:gd name="T6" fmla="*/ 24 w 26"/>
                <a:gd name="T7" fmla="*/ 40 h 40"/>
                <a:gd name="T8" fmla="*/ 0 w 26"/>
                <a:gd name="T9" fmla="*/ 3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0" y="30"/>
                  </a:moveTo>
                  <a:lnTo>
                    <a:pt x="2" y="0"/>
                  </a:lnTo>
                  <a:lnTo>
                    <a:pt x="26" y="10"/>
                  </a:lnTo>
                  <a:lnTo>
                    <a:pt x="24" y="40"/>
                  </a:lnTo>
                  <a:lnTo>
                    <a:pt x="0" y="30"/>
                  </a:lnTo>
                  <a:close/>
                </a:path>
              </a:pathLst>
            </a:custGeom>
            <a:solidFill>
              <a:srgbClr val="E3E1DC"/>
            </a:solidFill>
            <a:ln w="6350">
              <a:solidFill>
                <a:srgbClr val="000000"/>
              </a:solidFill>
              <a:miter lim="800000"/>
              <a:headEnd/>
              <a:tailEnd/>
            </a:ln>
          </p:spPr>
          <p:txBody>
            <a:bodyPr/>
            <a:lstStyle/>
            <a:p>
              <a:endParaRPr lang="zh-CN" altLang="en-US"/>
            </a:p>
          </p:txBody>
        </p:sp>
        <p:sp>
          <p:nvSpPr>
            <p:cNvPr id="313" name="Freeform 148"/>
            <p:cNvSpPr>
              <a:spLocks/>
            </p:cNvSpPr>
            <p:nvPr/>
          </p:nvSpPr>
          <p:spPr bwMode="auto">
            <a:xfrm>
              <a:off x="2007" y="2197"/>
              <a:ext cx="24" cy="38"/>
            </a:xfrm>
            <a:custGeom>
              <a:avLst/>
              <a:gdLst>
                <a:gd name="T0" fmla="*/ 0 w 24"/>
                <a:gd name="T1" fmla="*/ 28 h 38"/>
                <a:gd name="T2" fmla="*/ 0 w 24"/>
                <a:gd name="T3" fmla="*/ 0 h 38"/>
                <a:gd name="T4" fmla="*/ 24 w 24"/>
                <a:gd name="T5" fmla="*/ 10 h 38"/>
                <a:gd name="T6" fmla="*/ 24 w 24"/>
                <a:gd name="T7" fmla="*/ 38 h 38"/>
                <a:gd name="T8" fmla="*/ 0 w 24"/>
                <a:gd name="T9" fmla="*/ 28 h 38"/>
                <a:gd name="T10" fmla="*/ 0 60000 65536"/>
                <a:gd name="T11" fmla="*/ 0 60000 65536"/>
                <a:gd name="T12" fmla="*/ 0 60000 65536"/>
                <a:gd name="T13" fmla="*/ 0 60000 65536"/>
                <a:gd name="T14" fmla="*/ 0 60000 65536"/>
                <a:gd name="T15" fmla="*/ 0 w 24"/>
                <a:gd name="T16" fmla="*/ 0 h 38"/>
                <a:gd name="T17" fmla="*/ 24 w 24"/>
                <a:gd name="T18" fmla="*/ 38 h 38"/>
              </a:gdLst>
              <a:ahLst/>
              <a:cxnLst>
                <a:cxn ang="T10">
                  <a:pos x="T0" y="T1"/>
                </a:cxn>
                <a:cxn ang="T11">
                  <a:pos x="T2" y="T3"/>
                </a:cxn>
                <a:cxn ang="T12">
                  <a:pos x="T4" y="T5"/>
                </a:cxn>
                <a:cxn ang="T13">
                  <a:pos x="T6" y="T7"/>
                </a:cxn>
                <a:cxn ang="T14">
                  <a:pos x="T8" y="T9"/>
                </a:cxn>
              </a:cxnLst>
              <a:rect l="T15" t="T16" r="T17" b="T18"/>
              <a:pathLst>
                <a:path w="24" h="38">
                  <a:moveTo>
                    <a:pt x="0" y="28"/>
                  </a:moveTo>
                  <a:lnTo>
                    <a:pt x="0" y="0"/>
                  </a:lnTo>
                  <a:lnTo>
                    <a:pt x="24" y="10"/>
                  </a:lnTo>
                  <a:lnTo>
                    <a:pt x="24" y="38"/>
                  </a:lnTo>
                  <a:lnTo>
                    <a:pt x="0" y="28"/>
                  </a:lnTo>
                  <a:close/>
                </a:path>
              </a:pathLst>
            </a:custGeom>
            <a:solidFill>
              <a:srgbClr val="E3E1DC"/>
            </a:solidFill>
            <a:ln w="6350">
              <a:solidFill>
                <a:srgbClr val="000000"/>
              </a:solidFill>
              <a:miter lim="800000"/>
              <a:headEnd/>
              <a:tailEnd/>
            </a:ln>
          </p:spPr>
          <p:txBody>
            <a:bodyPr/>
            <a:lstStyle/>
            <a:p>
              <a:endParaRPr lang="zh-CN" altLang="en-US"/>
            </a:p>
          </p:txBody>
        </p:sp>
        <p:sp>
          <p:nvSpPr>
            <p:cNvPr id="314" name="Freeform 149"/>
            <p:cNvSpPr>
              <a:spLocks/>
            </p:cNvSpPr>
            <p:nvPr/>
          </p:nvSpPr>
          <p:spPr bwMode="auto">
            <a:xfrm>
              <a:off x="2135" y="1855"/>
              <a:ext cx="154" cy="450"/>
            </a:xfrm>
            <a:custGeom>
              <a:avLst/>
              <a:gdLst>
                <a:gd name="T0" fmla="*/ 100 w 154"/>
                <a:gd name="T1" fmla="*/ 164 h 450"/>
                <a:gd name="T2" fmla="*/ 100 w 154"/>
                <a:gd name="T3" fmla="*/ 0 h 450"/>
                <a:gd name="T4" fmla="*/ 68 w 154"/>
                <a:gd name="T5" fmla="*/ 12 h 450"/>
                <a:gd name="T6" fmla="*/ 68 w 154"/>
                <a:gd name="T7" fmla="*/ 176 h 450"/>
                <a:gd name="T8" fmla="*/ 10 w 154"/>
                <a:gd name="T9" fmla="*/ 200 h 450"/>
                <a:gd name="T10" fmla="*/ 0 w 154"/>
                <a:gd name="T11" fmla="*/ 450 h 450"/>
                <a:gd name="T12" fmla="*/ 138 w 154"/>
                <a:gd name="T13" fmla="*/ 374 h 450"/>
                <a:gd name="T14" fmla="*/ 154 w 154"/>
                <a:gd name="T15" fmla="*/ 142 h 450"/>
                <a:gd name="T16" fmla="*/ 100 w 154"/>
                <a:gd name="T17" fmla="*/ 164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4"/>
                <a:gd name="T28" fmla="*/ 0 h 450"/>
                <a:gd name="T29" fmla="*/ 154 w 154"/>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4" h="450">
                  <a:moveTo>
                    <a:pt x="100" y="164"/>
                  </a:moveTo>
                  <a:lnTo>
                    <a:pt x="100" y="0"/>
                  </a:lnTo>
                  <a:lnTo>
                    <a:pt x="68" y="12"/>
                  </a:lnTo>
                  <a:lnTo>
                    <a:pt x="68" y="176"/>
                  </a:lnTo>
                  <a:lnTo>
                    <a:pt x="10" y="200"/>
                  </a:lnTo>
                  <a:lnTo>
                    <a:pt x="0" y="450"/>
                  </a:lnTo>
                  <a:lnTo>
                    <a:pt x="138" y="374"/>
                  </a:lnTo>
                  <a:lnTo>
                    <a:pt x="154" y="142"/>
                  </a:lnTo>
                  <a:lnTo>
                    <a:pt x="100" y="164"/>
                  </a:lnTo>
                  <a:close/>
                </a:path>
              </a:pathLst>
            </a:custGeom>
            <a:solidFill>
              <a:srgbClr val="585347"/>
            </a:solidFill>
            <a:ln w="6350">
              <a:solidFill>
                <a:srgbClr val="000000"/>
              </a:solidFill>
              <a:miter lim="800000"/>
              <a:headEnd/>
              <a:tailEnd/>
            </a:ln>
          </p:spPr>
          <p:txBody>
            <a:bodyPr/>
            <a:lstStyle/>
            <a:p>
              <a:endParaRPr lang="zh-CN" altLang="en-US"/>
            </a:p>
          </p:txBody>
        </p:sp>
        <p:sp>
          <p:nvSpPr>
            <p:cNvPr id="315" name="Freeform 150"/>
            <p:cNvSpPr>
              <a:spLocks/>
            </p:cNvSpPr>
            <p:nvPr/>
          </p:nvSpPr>
          <p:spPr bwMode="auto">
            <a:xfrm>
              <a:off x="2185" y="1859"/>
              <a:ext cx="18" cy="172"/>
            </a:xfrm>
            <a:custGeom>
              <a:avLst/>
              <a:gdLst>
                <a:gd name="T0" fmla="*/ 18 w 18"/>
                <a:gd name="T1" fmla="*/ 172 h 172"/>
                <a:gd name="T2" fmla="*/ 0 w 18"/>
                <a:gd name="T3" fmla="*/ 146 h 172"/>
                <a:gd name="T4" fmla="*/ 0 w 18"/>
                <a:gd name="T5" fmla="*/ 0 h 172"/>
                <a:gd name="T6" fmla="*/ 18 w 18"/>
                <a:gd name="T7" fmla="*/ 8 h 172"/>
                <a:gd name="T8" fmla="*/ 18 w 18"/>
                <a:gd name="T9" fmla="*/ 172 h 172"/>
                <a:gd name="T10" fmla="*/ 0 60000 65536"/>
                <a:gd name="T11" fmla="*/ 0 60000 65536"/>
                <a:gd name="T12" fmla="*/ 0 60000 65536"/>
                <a:gd name="T13" fmla="*/ 0 60000 65536"/>
                <a:gd name="T14" fmla="*/ 0 60000 65536"/>
                <a:gd name="T15" fmla="*/ 0 w 18"/>
                <a:gd name="T16" fmla="*/ 0 h 172"/>
                <a:gd name="T17" fmla="*/ 18 w 18"/>
                <a:gd name="T18" fmla="*/ 172 h 172"/>
              </a:gdLst>
              <a:ahLst/>
              <a:cxnLst>
                <a:cxn ang="T10">
                  <a:pos x="T0" y="T1"/>
                </a:cxn>
                <a:cxn ang="T11">
                  <a:pos x="T2" y="T3"/>
                </a:cxn>
                <a:cxn ang="T12">
                  <a:pos x="T4" y="T5"/>
                </a:cxn>
                <a:cxn ang="T13">
                  <a:pos x="T6" y="T7"/>
                </a:cxn>
                <a:cxn ang="T14">
                  <a:pos x="T8" y="T9"/>
                </a:cxn>
              </a:cxnLst>
              <a:rect l="T15" t="T16" r="T17" b="T18"/>
              <a:pathLst>
                <a:path w="18" h="172">
                  <a:moveTo>
                    <a:pt x="18" y="172"/>
                  </a:moveTo>
                  <a:lnTo>
                    <a:pt x="0" y="146"/>
                  </a:lnTo>
                  <a:lnTo>
                    <a:pt x="0" y="0"/>
                  </a:lnTo>
                  <a:lnTo>
                    <a:pt x="18" y="8"/>
                  </a:lnTo>
                  <a:lnTo>
                    <a:pt x="18" y="172"/>
                  </a:lnTo>
                  <a:close/>
                </a:path>
              </a:pathLst>
            </a:custGeom>
            <a:solidFill>
              <a:srgbClr val="A19A88"/>
            </a:solidFill>
            <a:ln w="6350">
              <a:solidFill>
                <a:srgbClr val="000000"/>
              </a:solidFill>
              <a:miter lim="800000"/>
              <a:headEnd/>
              <a:tailEnd/>
            </a:ln>
          </p:spPr>
          <p:txBody>
            <a:bodyPr/>
            <a:lstStyle/>
            <a:p>
              <a:endParaRPr lang="zh-CN" altLang="en-US"/>
            </a:p>
          </p:txBody>
        </p:sp>
        <p:sp>
          <p:nvSpPr>
            <p:cNvPr id="316" name="Freeform 151"/>
            <p:cNvSpPr>
              <a:spLocks/>
            </p:cNvSpPr>
            <p:nvPr/>
          </p:nvSpPr>
          <p:spPr bwMode="auto">
            <a:xfrm>
              <a:off x="2183" y="1849"/>
              <a:ext cx="52" cy="18"/>
            </a:xfrm>
            <a:custGeom>
              <a:avLst/>
              <a:gdLst>
                <a:gd name="T0" fmla="*/ 0 w 52"/>
                <a:gd name="T1" fmla="*/ 10 h 18"/>
                <a:gd name="T2" fmla="*/ 20 w 52"/>
                <a:gd name="T3" fmla="*/ 18 h 18"/>
                <a:gd name="T4" fmla="*/ 52 w 52"/>
                <a:gd name="T5" fmla="*/ 6 h 18"/>
                <a:gd name="T6" fmla="*/ 34 w 52"/>
                <a:gd name="T7" fmla="*/ 0 h 18"/>
                <a:gd name="T8" fmla="*/ 0 w 52"/>
                <a:gd name="T9" fmla="*/ 10 h 18"/>
                <a:gd name="T10" fmla="*/ 0 60000 65536"/>
                <a:gd name="T11" fmla="*/ 0 60000 65536"/>
                <a:gd name="T12" fmla="*/ 0 60000 65536"/>
                <a:gd name="T13" fmla="*/ 0 60000 65536"/>
                <a:gd name="T14" fmla="*/ 0 60000 65536"/>
                <a:gd name="T15" fmla="*/ 0 w 52"/>
                <a:gd name="T16" fmla="*/ 0 h 18"/>
                <a:gd name="T17" fmla="*/ 52 w 52"/>
                <a:gd name="T18" fmla="*/ 18 h 18"/>
              </a:gdLst>
              <a:ahLst/>
              <a:cxnLst>
                <a:cxn ang="T10">
                  <a:pos x="T0" y="T1"/>
                </a:cxn>
                <a:cxn ang="T11">
                  <a:pos x="T2" y="T3"/>
                </a:cxn>
                <a:cxn ang="T12">
                  <a:pos x="T4" y="T5"/>
                </a:cxn>
                <a:cxn ang="T13">
                  <a:pos x="T6" y="T7"/>
                </a:cxn>
                <a:cxn ang="T14">
                  <a:pos x="T8" y="T9"/>
                </a:cxn>
              </a:cxnLst>
              <a:rect l="T15" t="T16" r="T17" b="T18"/>
              <a:pathLst>
                <a:path w="52" h="18">
                  <a:moveTo>
                    <a:pt x="0" y="10"/>
                  </a:moveTo>
                  <a:lnTo>
                    <a:pt x="20" y="18"/>
                  </a:lnTo>
                  <a:lnTo>
                    <a:pt x="52" y="6"/>
                  </a:lnTo>
                  <a:lnTo>
                    <a:pt x="34" y="0"/>
                  </a:lnTo>
                  <a:lnTo>
                    <a:pt x="0" y="10"/>
                  </a:lnTo>
                  <a:close/>
                </a:path>
              </a:pathLst>
            </a:custGeom>
            <a:solidFill>
              <a:srgbClr val="D3CDC1"/>
            </a:solidFill>
            <a:ln w="6350">
              <a:solidFill>
                <a:srgbClr val="000000"/>
              </a:solidFill>
              <a:round/>
              <a:headEnd/>
              <a:tailEnd/>
            </a:ln>
          </p:spPr>
          <p:txBody>
            <a:bodyPr/>
            <a:lstStyle/>
            <a:p>
              <a:endParaRPr lang="zh-CN" altLang="en-US"/>
            </a:p>
          </p:txBody>
        </p:sp>
      </p:grpSp>
      <p:pic>
        <p:nvPicPr>
          <p:cNvPr id="318" name="Picture 1999" descr="Retai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611" y="5453188"/>
            <a:ext cx="734832" cy="69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9"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2926" y="3641163"/>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99758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00064" y="114998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4"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39229" y="104615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3970" y="5173251"/>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6"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23534" y="298410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42177" y="2751506"/>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21733" y="3204594"/>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2"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55326" y="3793563"/>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3"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10636" y="4005452"/>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4841" y="3767685"/>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5"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4961" y="366731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6"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7921" y="276348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3007" y="58121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103" y="2679934"/>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06982" y="3501008"/>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7016" y="2647756"/>
            <a:ext cx="2664424" cy="2031325"/>
          </a:xfrm>
          <a:prstGeom prst="rect">
            <a:avLst/>
          </a:prstGeom>
          <a:noFill/>
        </p:spPr>
        <p:txBody>
          <a:bodyPr wrap="square" rtlCol="0">
            <a:spAutoFit/>
          </a:bodyPr>
          <a:lstStyle/>
          <a:p>
            <a:pPr marL="285750" indent="-285750">
              <a:buFont typeface="Arial" pitchFamily="34" charset="0"/>
              <a:buChar char="•"/>
            </a:pPr>
            <a:r>
              <a:rPr lang="zh-CN" altLang="en-US" dirty="0" smtClean="0">
                <a:solidFill>
                  <a:srgbClr val="FF0000"/>
                </a:solidFill>
              </a:rPr>
              <a:t>在不同的忙闲时间段，可以自由调整服务台一线人员数量</a:t>
            </a:r>
            <a:endParaRPr lang="en-US" altLang="zh-CN" dirty="0" smtClean="0">
              <a:solidFill>
                <a:srgbClr val="FF0000"/>
              </a:solidFill>
            </a:endParaRPr>
          </a:p>
          <a:p>
            <a:pPr marL="285750" indent="-285750">
              <a:buFont typeface="Arial" pitchFamily="34" charset="0"/>
              <a:buChar char="•"/>
            </a:pPr>
            <a:r>
              <a:rPr lang="zh-CN" altLang="en-US" dirty="0" smtClean="0">
                <a:solidFill>
                  <a:srgbClr val="FF0000"/>
                </a:solidFill>
              </a:rPr>
              <a:t>如 </a:t>
            </a:r>
            <a:r>
              <a:rPr lang="en-US" altLang="zh-CN" dirty="0" smtClean="0">
                <a:solidFill>
                  <a:srgbClr val="FF0000"/>
                </a:solidFill>
              </a:rPr>
              <a:t>09</a:t>
            </a:r>
            <a:r>
              <a:rPr lang="zh-CN" altLang="en-US" dirty="0" smtClean="0">
                <a:solidFill>
                  <a:srgbClr val="FF0000"/>
                </a:solidFill>
              </a:rPr>
              <a:t>：</a:t>
            </a:r>
            <a:r>
              <a:rPr lang="en-US" altLang="zh-CN" dirty="0" smtClean="0">
                <a:solidFill>
                  <a:srgbClr val="FF0000"/>
                </a:solidFill>
              </a:rPr>
              <a:t>00 ~ 11</a:t>
            </a:r>
            <a:r>
              <a:rPr lang="zh-CN" altLang="en-US" dirty="0" smtClean="0">
                <a:solidFill>
                  <a:srgbClr val="FF0000"/>
                </a:solidFill>
              </a:rPr>
              <a:t>：</a:t>
            </a:r>
            <a:r>
              <a:rPr lang="en-US" altLang="zh-CN" dirty="0" smtClean="0">
                <a:solidFill>
                  <a:srgbClr val="FF0000"/>
                </a:solidFill>
              </a:rPr>
              <a:t>00</a:t>
            </a:r>
          </a:p>
          <a:p>
            <a:pPr marL="285750" indent="-285750">
              <a:buFont typeface="Arial" pitchFamily="34" charset="0"/>
              <a:buChar char="•"/>
            </a:pPr>
            <a:r>
              <a:rPr lang="zh-CN" altLang="en-US" dirty="0" smtClean="0">
                <a:solidFill>
                  <a:srgbClr val="FF0000"/>
                </a:solidFill>
              </a:rPr>
              <a:t>甚至在节假日有服务台人员休息时，做相应调整</a:t>
            </a:r>
            <a:endParaRPr lang="zh-CN" altLang="en-US" dirty="0">
              <a:solidFill>
                <a:srgbClr val="FF0000"/>
              </a:solidFill>
            </a:endParaRPr>
          </a:p>
        </p:txBody>
      </p:sp>
      <p:pic>
        <p:nvPicPr>
          <p:cNvPr id="265"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55407" y="73361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07807" y="88601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13664" y="113315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8"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24964" y="811992"/>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9"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4598" y="849631"/>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0"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91629" y="1198559"/>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1"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8921" y="5199611"/>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2"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91872" y="5302832"/>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3"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44581" y="5109478"/>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4"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19437" y="5276840"/>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5" name="Picture 15" descr="MCj0433928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46706" y="2685646"/>
            <a:ext cx="506684" cy="50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3840" y="5023800"/>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7"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25076" y="5271609"/>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8" name="Picture 11" descr="MCj0433941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4596" y="5156060"/>
            <a:ext cx="517146" cy="51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0353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39"/>
                                        </p:tgtEl>
                                        <p:attrNameLst>
                                          <p:attrName>ppt_x</p:attrName>
                                        </p:attrNameLst>
                                      </p:cBhvr>
                                      <p:tavLst>
                                        <p:tav tm="0">
                                          <p:val>
                                            <p:strVal val="ppt_x"/>
                                          </p:val>
                                        </p:tav>
                                        <p:tav tm="100000">
                                          <p:val>
                                            <p:strVal val="ppt_x"/>
                                          </p:val>
                                        </p:tav>
                                      </p:tavLst>
                                    </p:anim>
                                    <p:anim calcmode="lin" valueType="num">
                                      <p:cBhvr additive="base">
                                        <p:cTn id="7" dur="500"/>
                                        <p:tgtEl>
                                          <p:spTgt spid="339"/>
                                        </p:tgtEl>
                                        <p:attrNameLst>
                                          <p:attrName>ppt_y</p:attrName>
                                        </p:attrNameLst>
                                      </p:cBhvr>
                                      <p:tavLst>
                                        <p:tav tm="0">
                                          <p:val>
                                            <p:strVal val="ppt_y"/>
                                          </p:val>
                                        </p:tav>
                                        <p:tav tm="100000">
                                          <p:val>
                                            <p:strVal val="1+ppt_h/2"/>
                                          </p:val>
                                        </p:tav>
                                      </p:tavLst>
                                    </p:anim>
                                    <p:set>
                                      <p:cBhvr>
                                        <p:cTn id="8" dur="1" fill="hold">
                                          <p:stCondLst>
                                            <p:cond delay="499"/>
                                          </p:stCondLst>
                                        </p:cTn>
                                        <p:tgtEl>
                                          <p:spTgt spid="339"/>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338"/>
                                        </p:tgtEl>
                                        <p:attrNameLst>
                                          <p:attrName>ppt_x</p:attrName>
                                        </p:attrNameLst>
                                      </p:cBhvr>
                                      <p:tavLst>
                                        <p:tav tm="0">
                                          <p:val>
                                            <p:strVal val="ppt_x"/>
                                          </p:val>
                                        </p:tav>
                                        <p:tav tm="100000">
                                          <p:val>
                                            <p:strVal val="ppt_x"/>
                                          </p:val>
                                        </p:tav>
                                      </p:tavLst>
                                    </p:anim>
                                    <p:anim calcmode="lin" valueType="num">
                                      <p:cBhvr additive="base">
                                        <p:cTn id="11" dur="500"/>
                                        <p:tgtEl>
                                          <p:spTgt spid="338"/>
                                        </p:tgtEl>
                                        <p:attrNameLst>
                                          <p:attrName>ppt_y</p:attrName>
                                        </p:attrNameLst>
                                      </p:cBhvr>
                                      <p:tavLst>
                                        <p:tav tm="0">
                                          <p:val>
                                            <p:strVal val="ppt_y"/>
                                          </p:val>
                                        </p:tav>
                                        <p:tav tm="100000">
                                          <p:val>
                                            <p:strVal val="1+ppt_h/2"/>
                                          </p:val>
                                        </p:tav>
                                      </p:tavLst>
                                    </p:anim>
                                    <p:set>
                                      <p:cBhvr>
                                        <p:cTn id="12" dur="1" fill="hold">
                                          <p:stCondLst>
                                            <p:cond delay="499"/>
                                          </p:stCondLst>
                                        </p:cTn>
                                        <p:tgtEl>
                                          <p:spTgt spid="33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332"/>
                                        </p:tgtEl>
                                        <p:attrNameLst>
                                          <p:attrName>ppt_x</p:attrName>
                                        </p:attrNameLst>
                                      </p:cBhvr>
                                      <p:tavLst>
                                        <p:tav tm="0">
                                          <p:val>
                                            <p:strVal val="ppt_x"/>
                                          </p:val>
                                        </p:tav>
                                        <p:tav tm="100000">
                                          <p:val>
                                            <p:strVal val="ppt_x"/>
                                          </p:val>
                                        </p:tav>
                                      </p:tavLst>
                                    </p:anim>
                                    <p:anim calcmode="lin" valueType="num">
                                      <p:cBhvr additive="base">
                                        <p:cTn id="15" dur="500"/>
                                        <p:tgtEl>
                                          <p:spTgt spid="332"/>
                                        </p:tgtEl>
                                        <p:attrNameLst>
                                          <p:attrName>ppt_y</p:attrName>
                                        </p:attrNameLst>
                                      </p:cBhvr>
                                      <p:tavLst>
                                        <p:tav tm="0">
                                          <p:val>
                                            <p:strVal val="ppt_y"/>
                                          </p:val>
                                        </p:tav>
                                        <p:tav tm="100000">
                                          <p:val>
                                            <p:strVal val="1+ppt_h/2"/>
                                          </p:val>
                                        </p:tav>
                                      </p:tavLst>
                                    </p:anim>
                                    <p:set>
                                      <p:cBhvr>
                                        <p:cTn id="16" dur="1" fill="hold">
                                          <p:stCondLst>
                                            <p:cond delay="499"/>
                                          </p:stCondLst>
                                        </p:cTn>
                                        <p:tgtEl>
                                          <p:spTgt spid="332"/>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333"/>
                                        </p:tgtEl>
                                        <p:attrNameLst>
                                          <p:attrName>ppt_x</p:attrName>
                                        </p:attrNameLst>
                                      </p:cBhvr>
                                      <p:tavLst>
                                        <p:tav tm="0">
                                          <p:val>
                                            <p:strVal val="ppt_x"/>
                                          </p:val>
                                        </p:tav>
                                        <p:tav tm="100000">
                                          <p:val>
                                            <p:strVal val="ppt_x"/>
                                          </p:val>
                                        </p:tav>
                                      </p:tavLst>
                                    </p:anim>
                                    <p:anim calcmode="lin" valueType="num">
                                      <p:cBhvr additive="base">
                                        <p:cTn id="19" dur="500"/>
                                        <p:tgtEl>
                                          <p:spTgt spid="333"/>
                                        </p:tgtEl>
                                        <p:attrNameLst>
                                          <p:attrName>ppt_y</p:attrName>
                                        </p:attrNameLst>
                                      </p:cBhvr>
                                      <p:tavLst>
                                        <p:tav tm="0">
                                          <p:val>
                                            <p:strVal val="ppt_y"/>
                                          </p:val>
                                        </p:tav>
                                        <p:tav tm="100000">
                                          <p:val>
                                            <p:strVal val="1+ppt_h/2"/>
                                          </p:val>
                                        </p:tav>
                                      </p:tavLst>
                                    </p:anim>
                                    <p:set>
                                      <p:cBhvr>
                                        <p:cTn id="20" dur="1" fill="hold">
                                          <p:stCondLst>
                                            <p:cond delay="499"/>
                                          </p:stCondLst>
                                        </p:cTn>
                                        <p:tgtEl>
                                          <p:spTgt spid="33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xit" presetSubtype="0" fill="hold" nodeType="clickEffect">
                                  <p:stCondLst>
                                    <p:cond delay="0"/>
                                  </p:stCondLst>
                                  <p:childTnLst>
                                    <p:animEffect transition="out" filter="fade">
                                      <p:cBhvr>
                                        <p:cTn id="24" dur="1000"/>
                                        <p:tgtEl>
                                          <p:spTgt spid="272"/>
                                        </p:tgtEl>
                                      </p:cBhvr>
                                    </p:animEffect>
                                    <p:anim calcmode="lin" valueType="num">
                                      <p:cBhvr>
                                        <p:cTn id="25" dur="1000"/>
                                        <p:tgtEl>
                                          <p:spTgt spid="272"/>
                                        </p:tgtEl>
                                        <p:attrNameLst>
                                          <p:attrName>ppt_x</p:attrName>
                                        </p:attrNameLst>
                                      </p:cBhvr>
                                      <p:tavLst>
                                        <p:tav tm="0">
                                          <p:val>
                                            <p:strVal val="ppt_x"/>
                                          </p:val>
                                        </p:tav>
                                        <p:tav tm="100000">
                                          <p:val>
                                            <p:strVal val="ppt_x"/>
                                          </p:val>
                                        </p:tav>
                                      </p:tavLst>
                                    </p:anim>
                                    <p:anim calcmode="lin" valueType="num">
                                      <p:cBhvr>
                                        <p:cTn id="26" dur="1000"/>
                                        <p:tgtEl>
                                          <p:spTgt spid="272"/>
                                        </p:tgtEl>
                                        <p:attrNameLst>
                                          <p:attrName>ppt_y</p:attrName>
                                        </p:attrNameLst>
                                      </p:cBhvr>
                                      <p:tavLst>
                                        <p:tav tm="0">
                                          <p:val>
                                            <p:strVal val="ppt_y"/>
                                          </p:val>
                                        </p:tav>
                                        <p:tav tm="100000">
                                          <p:val>
                                            <p:strVal val="ppt_y+.1"/>
                                          </p:val>
                                        </p:tav>
                                      </p:tavLst>
                                    </p:anim>
                                    <p:set>
                                      <p:cBhvr>
                                        <p:cTn id="27" dur="1" fill="hold">
                                          <p:stCondLst>
                                            <p:cond delay="999"/>
                                          </p:stCondLst>
                                        </p:cTn>
                                        <p:tgtEl>
                                          <p:spTgt spid="272"/>
                                        </p:tgtEl>
                                        <p:attrNameLst>
                                          <p:attrName>style.visibility</p:attrName>
                                        </p:attrNameLst>
                                      </p:cBhvr>
                                      <p:to>
                                        <p:strVal val="hidden"/>
                                      </p:to>
                                    </p:set>
                                  </p:childTnLst>
                                </p:cTn>
                              </p:par>
                              <p:par>
                                <p:cTn id="28" presetID="42" presetClass="exit" presetSubtype="0" fill="hold" nodeType="withEffect">
                                  <p:stCondLst>
                                    <p:cond delay="0"/>
                                  </p:stCondLst>
                                  <p:childTnLst>
                                    <p:animEffect transition="out" filter="fade">
                                      <p:cBhvr>
                                        <p:cTn id="29" dur="1000"/>
                                        <p:tgtEl>
                                          <p:spTgt spid="273"/>
                                        </p:tgtEl>
                                      </p:cBhvr>
                                    </p:animEffect>
                                    <p:anim calcmode="lin" valueType="num">
                                      <p:cBhvr>
                                        <p:cTn id="30" dur="1000"/>
                                        <p:tgtEl>
                                          <p:spTgt spid="273"/>
                                        </p:tgtEl>
                                        <p:attrNameLst>
                                          <p:attrName>ppt_x</p:attrName>
                                        </p:attrNameLst>
                                      </p:cBhvr>
                                      <p:tavLst>
                                        <p:tav tm="0">
                                          <p:val>
                                            <p:strVal val="ppt_x"/>
                                          </p:val>
                                        </p:tav>
                                        <p:tav tm="100000">
                                          <p:val>
                                            <p:strVal val="ppt_x"/>
                                          </p:val>
                                        </p:tav>
                                      </p:tavLst>
                                    </p:anim>
                                    <p:anim calcmode="lin" valueType="num">
                                      <p:cBhvr>
                                        <p:cTn id="31" dur="1000"/>
                                        <p:tgtEl>
                                          <p:spTgt spid="273"/>
                                        </p:tgtEl>
                                        <p:attrNameLst>
                                          <p:attrName>ppt_y</p:attrName>
                                        </p:attrNameLst>
                                      </p:cBhvr>
                                      <p:tavLst>
                                        <p:tav tm="0">
                                          <p:val>
                                            <p:strVal val="ppt_y"/>
                                          </p:val>
                                        </p:tav>
                                        <p:tav tm="100000">
                                          <p:val>
                                            <p:strVal val="ppt_y+.1"/>
                                          </p:val>
                                        </p:tav>
                                      </p:tavLst>
                                    </p:anim>
                                    <p:set>
                                      <p:cBhvr>
                                        <p:cTn id="32" dur="1" fill="hold">
                                          <p:stCondLst>
                                            <p:cond delay="999"/>
                                          </p:stCondLst>
                                        </p:cTn>
                                        <p:tgtEl>
                                          <p:spTgt spid="273"/>
                                        </p:tgtEl>
                                        <p:attrNameLst>
                                          <p:attrName>style.visibility</p:attrName>
                                        </p:attrNameLst>
                                      </p:cBhvr>
                                      <p:to>
                                        <p:strVal val="hidden"/>
                                      </p:to>
                                    </p:set>
                                  </p:childTnLst>
                                </p:cTn>
                              </p:par>
                              <p:par>
                                <p:cTn id="33" presetID="42" presetClass="exit" presetSubtype="0" fill="hold" nodeType="withEffect">
                                  <p:stCondLst>
                                    <p:cond delay="0"/>
                                  </p:stCondLst>
                                  <p:childTnLst>
                                    <p:animEffect transition="out" filter="fade">
                                      <p:cBhvr>
                                        <p:cTn id="34" dur="1000"/>
                                        <p:tgtEl>
                                          <p:spTgt spid="271"/>
                                        </p:tgtEl>
                                      </p:cBhvr>
                                    </p:animEffect>
                                    <p:anim calcmode="lin" valueType="num">
                                      <p:cBhvr>
                                        <p:cTn id="35" dur="1000"/>
                                        <p:tgtEl>
                                          <p:spTgt spid="271"/>
                                        </p:tgtEl>
                                        <p:attrNameLst>
                                          <p:attrName>ppt_x</p:attrName>
                                        </p:attrNameLst>
                                      </p:cBhvr>
                                      <p:tavLst>
                                        <p:tav tm="0">
                                          <p:val>
                                            <p:strVal val="ppt_x"/>
                                          </p:val>
                                        </p:tav>
                                        <p:tav tm="100000">
                                          <p:val>
                                            <p:strVal val="ppt_x"/>
                                          </p:val>
                                        </p:tav>
                                      </p:tavLst>
                                    </p:anim>
                                    <p:anim calcmode="lin" valueType="num">
                                      <p:cBhvr>
                                        <p:cTn id="36" dur="1000"/>
                                        <p:tgtEl>
                                          <p:spTgt spid="271"/>
                                        </p:tgtEl>
                                        <p:attrNameLst>
                                          <p:attrName>ppt_y</p:attrName>
                                        </p:attrNameLst>
                                      </p:cBhvr>
                                      <p:tavLst>
                                        <p:tav tm="0">
                                          <p:val>
                                            <p:strVal val="ppt_y"/>
                                          </p:val>
                                        </p:tav>
                                        <p:tav tm="100000">
                                          <p:val>
                                            <p:strVal val="ppt_y+.1"/>
                                          </p:val>
                                        </p:tav>
                                      </p:tavLst>
                                    </p:anim>
                                    <p:set>
                                      <p:cBhvr>
                                        <p:cTn id="37" dur="1" fill="hold">
                                          <p:stCondLst>
                                            <p:cond delay="999"/>
                                          </p:stCondLst>
                                        </p:cTn>
                                        <p:tgtEl>
                                          <p:spTgt spid="271"/>
                                        </p:tgtEl>
                                        <p:attrNameLst>
                                          <p:attrName>style.visibility</p:attrName>
                                        </p:attrNameLst>
                                      </p:cBhvr>
                                      <p:to>
                                        <p:strVal val="hidden"/>
                                      </p:to>
                                    </p:set>
                                  </p:childTnLst>
                                </p:cTn>
                              </p:par>
                              <p:par>
                                <p:cTn id="38" presetID="10" presetClass="entr" presetSubtype="0" fill="hold" nodeType="withEffect">
                                  <p:stCondLst>
                                    <p:cond delay="0"/>
                                  </p:stCondLst>
                                  <p:childTnLst>
                                    <p:set>
                                      <p:cBhvr>
                                        <p:cTn id="39" dur="1" fill="hold">
                                          <p:stCondLst>
                                            <p:cond delay="0"/>
                                          </p:stCondLst>
                                        </p:cTn>
                                        <p:tgtEl>
                                          <p:spTgt spid="276"/>
                                        </p:tgtEl>
                                        <p:attrNameLst>
                                          <p:attrName>style.visibility</p:attrName>
                                        </p:attrNameLst>
                                      </p:cBhvr>
                                      <p:to>
                                        <p:strVal val="visible"/>
                                      </p:to>
                                    </p:set>
                                    <p:animEffect transition="in" filter="fade">
                                      <p:cBhvr>
                                        <p:cTn id="40" dur="500"/>
                                        <p:tgtEl>
                                          <p:spTgt spid="276"/>
                                        </p:tgtEl>
                                      </p:cBhvr>
                                    </p:animEffect>
                                  </p:childTnLst>
                                </p:cTn>
                              </p:par>
                              <p:par>
                                <p:cTn id="41" presetID="10" presetClass="entr" presetSubtype="0" fill="hold" nodeType="withEffect">
                                  <p:stCondLst>
                                    <p:cond delay="0"/>
                                  </p:stCondLst>
                                  <p:childTnLst>
                                    <p:set>
                                      <p:cBhvr>
                                        <p:cTn id="42" dur="1" fill="hold">
                                          <p:stCondLst>
                                            <p:cond delay="0"/>
                                          </p:stCondLst>
                                        </p:cTn>
                                        <p:tgtEl>
                                          <p:spTgt spid="277"/>
                                        </p:tgtEl>
                                        <p:attrNameLst>
                                          <p:attrName>style.visibility</p:attrName>
                                        </p:attrNameLst>
                                      </p:cBhvr>
                                      <p:to>
                                        <p:strVal val="visible"/>
                                      </p:to>
                                    </p:set>
                                    <p:animEffect transition="in" filter="fade">
                                      <p:cBhvr>
                                        <p:cTn id="43" dur="500"/>
                                        <p:tgtEl>
                                          <p:spTgt spid="277"/>
                                        </p:tgtEl>
                                      </p:cBhvr>
                                    </p:animEffect>
                                  </p:childTnLst>
                                </p:cTn>
                              </p:par>
                              <p:par>
                                <p:cTn id="44" presetID="10" presetClass="entr" presetSubtype="0" fill="hold" nodeType="withEffect">
                                  <p:stCondLst>
                                    <p:cond delay="0"/>
                                  </p:stCondLst>
                                  <p:childTnLst>
                                    <p:set>
                                      <p:cBhvr>
                                        <p:cTn id="45" dur="1" fill="hold">
                                          <p:stCondLst>
                                            <p:cond delay="0"/>
                                          </p:stCondLst>
                                        </p:cTn>
                                        <p:tgtEl>
                                          <p:spTgt spid="278"/>
                                        </p:tgtEl>
                                        <p:attrNameLst>
                                          <p:attrName>style.visibility</p:attrName>
                                        </p:attrNameLst>
                                      </p:cBhvr>
                                      <p:to>
                                        <p:strVal val="visible"/>
                                      </p:to>
                                    </p:set>
                                    <p:animEffect transition="in" filter="fade">
                                      <p:cBhvr>
                                        <p:cTn id="46" dur="500"/>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0" y="357187"/>
            <a:ext cx="8229600" cy="785813"/>
          </a:xfrm>
        </p:spPr>
        <p:txBody>
          <a:bodyPr/>
          <a:lstStyle/>
          <a:p>
            <a:pPr eaLnBrk="1" hangingPunct="1">
              <a:defRPr/>
            </a:pPr>
            <a:r>
              <a:rPr lang="zh-CN" altLang="en-US" dirty="0" smtClean="0">
                <a:solidFill>
                  <a:schemeClr val="tx1"/>
                </a:solidFill>
              </a:rPr>
              <a:t>服务台的结构 </a:t>
            </a:r>
            <a:r>
              <a:rPr lang="en-US" altLang="zh-CN" dirty="0" smtClean="0">
                <a:solidFill>
                  <a:schemeClr val="tx1"/>
                </a:solidFill>
              </a:rPr>
              <a:t>– </a:t>
            </a:r>
            <a:r>
              <a:rPr lang="zh-CN" altLang="en-US" dirty="0" smtClean="0">
                <a:solidFill>
                  <a:schemeClr val="tx1"/>
                </a:solidFill>
              </a:rPr>
              <a:t>虚拟服务台</a:t>
            </a:r>
            <a:endParaRPr lang="zh-CN" altLang="en-US" dirty="0">
              <a:solidFill>
                <a:schemeClr val="tx1"/>
              </a:solidFill>
            </a:endParaRPr>
          </a:p>
        </p:txBody>
      </p:sp>
      <p:sp>
        <p:nvSpPr>
          <p:cNvPr id="9219" name="日期占位符 1"/>
          <p:cNvSpPr>
            <a:spLocks noGrp="1"/>
          </p:cNvSpPr>
          <p:nvPr>
            <p:ph type="dt" sz="quarter" idx="10"/>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48E3FA8A-0DD2-424F-A23B-990B4AC7DB16}" type="datetime1">
              <a:rPr lang="zh-CN" altLang="en-US" sz="1200" smtClean="0">
                <a:solidFill>
                  <a:srgbClr val="EAEAEA"/>
                </a:solidFill>
              </a:rPr>
              <a:pPr eaLnBrk="1" hangingPunct="1"/>
              <a:t>2014/6/26</a:t>
            </a:fld>
            <a:endParaRPr lang="zh-CN" altLang="en-US" sz="1200" smtClean="0">
              <a:solidFill>
                <a:srgbClr val="EAEAEA"/>
              </a:solidFill>
            </a:endParaRPr>
          </a:p>
        </p:txBody>
      </p:sp>
      <p:sp>
        <p:nvSpPr>
          <p:cNvPr id="9220" name="灯片编号占位符 3"/>
          <p:cNvSpPr>
            <a:spLocks noGrp="1"/>
          </p:cNvSpPr>
          <p:nvPr>
            <p:ph type="sldNum" sz="quarter" idx="11"/>
          </p:nvPr>
        </p:nvSpPr>
        <p:spPr>
          <a:noFill/>
        </p:spPr>
        <p:txBody>
          <a:bodyPr anchor="t"/>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eaLnBrk="1" hangingPunct="1"/>
            <a:fld id="{1097559F-52E1-411E-BDB1-6BFDA2C31FB2}" type="slidenum">
              <a:rPr lang="zh-CN" altLang="en-US" sz="1200" smtClean="0">
                <a:solidFill>
                  <a:srgbClr val="EAEAEA"/>
                </a:solidFill>
              </a:rPr>
              <a:pPr eaLnBrk="1" hangingPunct="1"/>
              <a:t>9</a:t>
            </a:fld>
            <a:endParaRPr lang="zh-CN" altLang="en-US" sz="1200" smtClean="0">
              <a:solidFill>
                <a:srgbClr val="EAEAEA"/>
              </a:solidFill>
            </a:endParaRPr>
          </a:p>
        </p:txBody>
      </p:sp>
      <p:pic>
        <p:nvPicPr>
          <p:cNvPr id="9221"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95400" y="1143000"/>
            <a:ext cx="6324600"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31"/>
          <p:cNvSpPr txBox="1">
            <a:spLocks noChangeArrowheads="1"/>
          </p:cNvSpPr>
          <p:nvPr/>
        </p:nvSpPr>
        <p:spPr bwMode="auto">
          <a:xfrm>
            <a:off x="0" y="3382045"/>
            <a:ext cx="348934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b="1" dirty="0" smtClean="0">
                <a:solidFill>
                  <a:srgbClr val="FF0000"/>
                </a:solidFill>
                <a:latin typeface="微软雅黑" pitchFamily="34" charset="-122"/>
                <a:ea typeface="微软雅黑" pitchFamily="34" charset="-122"/>
              </a:rPr>
              <a:t>中国服务台 </a:t>
            </a:r>
            <a:r>
              <a:rPr lang="en-US" altLang="zh-CN" sz="1600" b="1" dirty="0" smtClean="0">
                <a:solidFill>
                  <a:srgbClr val="FF0000"/>
                </a:solidFill>
                <a:latin typeface="微软雅黑" pitchFamily="34" charset="-122"/>
                <a:ea typeface="微软雅黑" pitchFamily="34" charset="-122"/>
              </a:rPr>
              <a:t>4001 123 123</a:t>
            </a:r>
            <a:endParaRPr lang="en-GB" altLang="zh-CN" sz="1600" b="1" dirty="0">
              <a:solidFill>
                <a:srgbClr val="FF0000"/>
              </a:solidFill>
              <a:latin typeface="微软雅黑" pitchFamily="34" charset="-122"/>
              <a:ea typeface="微软雅黑" pitchFamily="34" charset="-122"/>
            </a:endParaRPr>
          </a:p>
        </p:txBody>
      </p:sp>
      <p:sp>
        <p:nvSpPr>
          <p:cNvPr id="8" name="Text Box 31"/>
          <p:cNvSpPr txBox="1">
            <a:spLocks noChangeArrowheads="1"/>
          </p:cNvSpPr>
          <p:nvPr/>
        </p:nvSpPr>
        <p:spPr bwMode="auto">
          <a:xfrm>
            <a:off x="3923928" y="836712"/>
            <a:ext cx="348934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b="1" dirty="0">
                <a:solidFill>
                  <a:srgbClr val="FF0000"/>
                </a:solidFill>
                <a:latin typeface="微软雅黑" pitchFamily="34" charset="-122"/>
                <a:ea typeface="微软雅黑" pitchFamily="34" charset="-122"/>
              </a:rPr>
              <a:t>美国</a:t>
            </a:r>
            <a:r>
              <a:rPr lang="zh-CN" altLang="en-US" sz="1600" b="1" dirty="0" smtClean="0">
                <a:solidFill>
                  <a:srgbClr val="FF0000"/>
                </a:solidFill>
                <a:latin typeface="微软雅黑" pitchFamily="34" charset="-122"/>
                <a:ea typeface="微软雅黑" pitchFamily="34" charset="-122"/>
              </a:rPr>
              <a:t>服务台 </a:t>
            </a:r>
            <a:r>
              <a:rPr lang="en-US" altLang="zh-CN" sz="1600" b="1" dirty="0" smtClean="0">
                <a:solidFill>
                  <a:srgbClr val="FF0000"/>
                </a:solidFill>
                <a:latin typeface="微软雅黑" pitchFamily="34" charset="-122"/>
                <a:ea typeface="微软雅黑" pitchFamily="34" charset="-122"/>
              </a:rPr>
              <a:t>8001 123  123</a:t>
            </a:r>
            <a:endParaRPr lang="en-GB" altLang="zh-CN" sz="1600" b="1" dirty="0">
              <a:solidFill>
                <a:srgbClr val="FF0000"/>
              </a:solidFill>
              <a:latin typeface="微软雅黑" pitchFamily="34" charset="-122"/>
              <a:ea typeface="微软雅黑" pitchFamily="34" charset="-122"/>
            </a:endParaRPr>
          </a:p>
        </p:txBody>
      </p:sp>
      <p:sp>
        <p:nvSpPr>
          <p:cNvPr id="9" name="Text Box 31"/>
          <p:cNvSpPr txBox="1">
            <a:spLocks noChangeArrowheads="1"/>
          </p:cNvSpPr>
          <p:nvPr/>
        </p:nvSpPr>
        <p:spPr bwMode="auto">
          <a:xfrm>
            <a:off x="6156176" y="4750197"/>
            <a:ext cx="348934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Arial" charset="0"/>
                <a:ea typeface="宋体" charset="-122"/>
              </a:defRPr>
            </a:lvl1pPr>
            <a:lvl2pPr marL="742950" indent="-285750" eaLnBrk="0" hangingPunct="0">
              <a:defRPr sz="1400">
                <a:solidFill>
                  <a:schemeClr val="tx1"/>
                </a:solidFill>
                <a:latin typeface="Arial" charset="0"/>
                <a:ea typeface="宋体" charset="-122"/>
              </a:defRPr>
            </a:lvl2pPr>
            <a:lvl3pPr marL="1143000" indent="-228600" eaLnBrk="0" hangingPunct="0">
              <a:defRPr sz="1400">
                <a:solidFill>
                  <a:schemeClr val="tx1"/>
                </a:solidFill>
                <a:latin typeface="Arial" charset="0"/>
                <a:ea typeface="宋体" charset="-122"/>
              </a:defRPr>
            </a:lvl3pPr>
            <a:lvl4pPr marL="1600200" indent="-228600" eaLnBrk="0" hangingPunct="0">
              <a:defRPr sz="1400">
                <a:solidFill>
                  <a:schemeClr val="tx1"/>
                </a:solidFill>
                <a:latin typeface="Arial" charset="0"/>
                <a:ea typeface="宋体" charset="-122"/>
              </a:defRPr>
            </a:lvl4pPr>
            <a:lvl5pPr marL="2057400" indent="-228600" eaLnBrk="0" hangingPunct="0">
              <a:defRPr sz="1400">
                <a:solidFill>
                  <a:schemeClr val="tx1"/>
                </a:solidFill>
                <a:latin typeface="Arial" charset="0"/>
                <a:ea typeface="宋体" charset="-122"/>
              </a:defRPr>
            </a:lvl5pPr>
            <a:lvl6pPr marL="2514600" indent="-228600" eaLnBrk="0" fontAlgn="base" hangingPunct="0">
              <a:spcBef>
                <a:spcPct val="0"/>
              </a:spcBef>
              <a:spcAft>
                <a:spcPct val="0"/>
              </a:spcAft>
              <a:defRPr sz="1400">
                <a:solidFill>
                  <a:schemeClr val="tx1"/>
                </a:solidFill>
                <a:latin typeface="Arial" charset="0"/>
                <a:ea typeface="宋体" charset="-122"/>
              </a:defRPr>
            </a:lvl6pPr>
            <a:lvl7pPr marL="2971800" indent="-228600" eaLnBrk="0" fontAlgn="base" hangingPunct="0">
              <a:spcBef>
                <a:spcPct val="0"/>
              </a:spcBef>
              <a:spcAft>
                <a:spcPct val="0"/>
              </a:spcAft>
              <a:defRPr sz="1400">
                <a:solidFill>
                  <a:schemeClr val="tx1"/>
                </a:solidFill>
                <a:latin typeface="Arial" charset="0"/>
                <a:ea typeface="宋体" charset="-122"/>
              </a:defRPr>
            </a:lvl7pPr>
            <a:lvl8pPr marL="3429000" indent="-228600" eaLnBrk="0" fontAlgn="base" hangingPunct="0">
              <a:spcBef>
                <a:spcPct val="0"/>
              </a:spcBef>
              <a:spcAft>
                <a:spcPct val="0"/>
              </a:spcAft>
              <a:defRPr sz="1400">
                <a:solidFill>
                  <a:schemeClr val="tx1"/>
                </a:solidFill>
                <a:latin typeface="Arial" charset="0"/>
                <a:ea typeface="宋体" charset="-122"/>
              </a:defRPr>
            </a:lvl8pPr>
            <a:lvl9pPr marL="3886200" indent="-228600" eaLnBrk="0" fontAlgn="base" hangingPunct="0">
              <a:spcBef>
                <a:spcPct val="0"/>
              </a:spcBef>
              <a:spcAft>
                <a:spcPct val="0"/>
              </a:spcAft>
              <a:defRPr sz="1400">
                <a:solidFill>
                  <a:schemeClr val="tx1"/>
                </a:solidFill>
                <a:latin typeface="Arial" charset="0"/>
                <a:ea typeface="宋体" charset="-122"/>
              </a:defRPr>
            </a:lvl9pPr>
          </a:lstStyle>
          <a:p>
            <a:pPr algn="ctr" eaLnBrk="1" hangingPunct="1">
              <a:spcBef>
                <a:spcPct val="50000"/>
              </a:spcBef>
            </a:pPr>
            <a:r>
              <a:rPr lang="zh-CN" altLang="en-US" sz="1600" b="1" dirty="0" smtClean="0">
                <a:solidFill>
                  <a:srgbClr val="FF0000"/>
                </a:solidFill>
                <a:latin typeface="微软雅黑" pitchFamily="34" charset="-122"/>
                <a:ea typeface="微软雅黑" pitchFamily="34" charset="-122"/>
              </a:rPr>
              <a:t>澳洲服务台 </a:t>
            </a:r>
            <a:r>
              <a:rPr lang="en-US" altLang="zh-CN" sz="1600" b="1" dirty="0" smtClean="0">
                <a:solidFill>
                  <a:srgbClr val="FF0000"/>
                </a:solidFill>
                <a:latin typeface="微软雅黑" pitchFamily="34" charset="-122"/>
                <a:ea typeface="微软雅黑" pitchFamily="34" charset="-122"/>
              </a:rPr>
              <a:t>6001 123 123</a:t>
            </a:r>
            <a:endParaRPr lang="en-GB" altLang="zh-CN" sz="16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33834303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7"/>
            <a:ext cx="8435280" cy="711225"/>
          </a:xfrm>
        </p:spPr>
        <p:txBody>
          <a:bodyPr>
            <a:normAutofit/>
          </a:bodyPr>
          <a:lstStyle/>
          <a:p>
            <a:r>
              <a:rPr lang="zh-CN" altLang="en-US" sz="2400" dirty="0" smtClean="0"/>
              <a:t>优缺点比较</a:t>
            </a:r>
            <a:endParaRPr lang="zh-CN" altLang="en-US" sz="2400" dirty="0"/>
          </a:p>
        </p:txBody>
      </p:sp>
      <p:sp>
        <p:nvSpPr>
          <p:cNvPr id="5" name="Footer Placeholder 4"/>
          <p:cNvSpPr>
            <a:spLocks noGrp="1"/>
          </p:cNvSpPr>
          <p:nvPr>
            <p:ph type="ftr" sz="quarter" idx="11"/>
          </p:nvPr>
        </p:nvSpPr>
        <p:spPr/>
        <p:txBody>
          <a:bodyPr/>
          <a:lstStyle/>
          <a:p>
            <a:endParaRPr lang="fr-FR" altLang="zh-CN"/>
          </a:p>
        </p:txBody>
      </p:sp>
      <p:sp>
        <p:nvSpPr>
          <p:cNvPr id="6" name="Slide Number Placeholder 5"/>
          <p:cNvSpPr>
            <a:spLocks noGrp="1"/>
          </p:cNvSpPr>
          <p:nvPr>
            <p:ph type="sldNum" sz="quarter" idx="12"/>
          </p:nvPr>
        </p:nvSpPr>
        <p:spPr/>
        <p:txBody>
          <a:bodyPr/>
          <a:lstStyle/>
          <a:p>
            <a:fld id="{68014E7A-7E90-443C-BC7C-BCFE407E8927}" type="slidenum">
              <a:rPr lang="zh-CN" altLang="fr-FR" smtClean="0"/>
              <a:pPr/>
              <a:t>10</a:t>
            </a:fld>
            <a:endParaRPr lang="fr-FR" altLang="zh-CN"/>
          </a:p>
        </p:txBody>
      </p:sp>
      <p:pic>
        <p:nvPicPr>
          <p:cNvPr id="10"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7577" y="4629670"/>
            <a:ext cx="2162310" cy="1895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Table 10"/>
          <p:cNvGraphicFramePr>
            <a:graphicFrameLocks noGrp="1"/>
          </p:cNvGraphicFramePr>
          <p:nvPr>
            <p:extLst>
              <p:ext uri="{D42A27DB-BD31-4B8C-83A1-F6EECF244321}">
                <p14:modId xmlns:p14="http://schemas.microsoft.com/office/powerpoint/2010/main" val="1847362956"/>
              </p:ext>
            </p:extLst>
          </p:nvPr>
        </p:nvGraphicFramePr>
        <p:xfrm>
          <a:off x="395536" y="1268763"/>
          <a:ext cx="8496944" cy="3227727"/>
        </p:xfrm>
        <a:graphic>
          <a:graphicData uri="http://schemas.openxmlformats.org/drawingml/2006/table">
            <a:tbl>
              <a:tblPr/>
              <a:tblGrid>
                <a:gridCol w="993149"/>
                <a:gridCol w="3880639"/>
                <a:gridCol w="3623156"/>
              </a:tblGrid>
              <a:tr h="437825">
                <a:tc>
                  <a:txBody>
                    <a:bodyPr/>
                    <a:lstStyle/>
                    <a:p>
                      <a:pPr algn="l" fontAlgn="ctr"/>
                      <a:r>
                        <a:rPr lang="zh-CN" altLang="en-US" sz="1600" b="0" i="0" u="none" strike="noStrike" dirty="0">
                          <a:solidFill>
                            <a:srgbClr val="000000"/>
                          </a:solidFill>
                          <a:effectLst/>
                          <a:latin typeface="宋体"/>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600" b="1" i="0" u="none" strike="noStrike">
                          <a:solidFill>
                            <a:srgbClr val="000000"/>
                          </a:solidFill>
                          <a:effectLst/>
                          <a:latin typeface="宋体"/>
                        </a:rPr>
                        <a:t>基于</a:t>
                      </a:r>
                      <a:r>
                        <a:rPr lang="en-US" sz="1600" b="1" i="0" u="none" strike="noStrike">
                          <a:solidFill>
                            <a:srgbClr val="000000"/>
                          </a:solidFill>
                          <a:effectLst/>
                          <a:latin typeface="宋体"/>
                        </a:rPr>
                        <a:t>IP</a:t>
                      </a:r>
                      <a:r>
                        <a:rPr lang="zh-CN" altLang="en-US" sz="1600" b="1" i="0" u="none" strike="noStrike">
                          <a:solidFill>
                            <a:srgbClr val="000000"/>
                          </a:solidFill>
                          <a:effectLst/>
                          <a:latin typeface="宋体"/>
                        </a:rPr>
                        <a:t>技术的 </a:t>
                      </a:r>
                      <a:r>
                        <a:rPr lang="en-US" sz="1600" b="1" i="0" u="none" strike="noStrike">
                          <a:solidFill>
                            <a:srgbClr val="000000"/>
                          </a:solidFill>
                          <a:effectLst/>
                          <a:latin typeface="宋体"/>
                        </a:rPr>
                        <a:t>PBX</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zh-CN" altLang="en-US" sz="1600" b="1" i="0" u="none" strike="noStrike">
                          <a:solidFill>
                            <a:srgbClr val="000000"/>
                          </a:solidFill>
                          <a:effectLst/>
                          <a:latin typeface="宋体"/>
                        </a:rPr>
                        <a:t>传统 </a:t>
                      </a:r>
                      <a:r>
                        <a:rPr lang="en-US" sz="1600" b="1" i="0" u="none" strike="noStrike">
                          <a:solidFill>
                            <a:srgbClr val="000000"/>
                          </a:solidFill>
                          <a:effectLst/>
                          <a:latin typeface="宋体"/>
                        </a:rPr>
                        <a:t>PBX</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437825">
                <a:tc rowSpan="5">
                  <a:txBody>
                    <a:bodyPr/>
                    <a:lstStyle/>
                    <a:p>
                      <a:pPr algn="ctr" fontAlgn="ctr"/>
                      <a:r>
                        <a:rPr lang="zh-CN" altLang="en-US" sz="1600" b="1" i="0" u="none" strike="noStrike">
                          <a:solidFill>
                            <a:srgbClr val="000000"/>
                          </a:solidFill>
                          <a:effectLst/>
                          <a:latin typeface="宋体"/>
                        </a:rPr>
                        <a:t>优势</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ctr"/>
                      <a:r>
                        <a:rPr lang="zh-CN" altLang="en-US" sz="1600" b="0" i="0" u="none" strike="noStrike">
                          <a:solidFill>
                            <a:srgbClr val="000000"/>
                          </a:solidFill>
                          <a:effectLst/>
                          <a:latin typeface="宋体"/>
                        </a:rPr>
                        <a:t>部署灵活，可扩展性强</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a:solidFill>
                            <a:srgbClr val="000000"/>
                          </a:solidFill>
                          <a:effectLst/>
                          <a:latin typeface="宋体"/>
                        </a:rPr>
                        <a:t>受地区电话服务商的限制，扩展性差</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25">
                <a:tc vMerge="1">
                  <a:txBody>
                    <a:bodyPr/>
                    <a:lstStyle/>
                    <a:p>
                      <a:endParaRPr lang="zh-CN" altLang="en-US"/>
                    </a:p>
                  </a:txBody>
                  <a:tcPr/>
                </a:tc>
                <a:tc>
                  <a:txBody>
                    <a:bodyPr/>
                    <a:lstStyle/>
                    <a:p>
                      <a:pPr algn="l" fontAlgn="ctr"/>
                      <a:r>
                        <a:rPr lang="zh-CN" altLang="en-US" sz="1600" b="0" i="0" u="none" strike="noStrike">
                          <a:solidFill>
                            <a:srgbClr val="000000"/>
                          </a:solidFill>
                          <a:effectLst/>
                          <a:latin typeface="宋体"/>
                        </a:rPr>
                        <a:t>后期使用费用低，</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a:solidFill>
                            <a:srgbClr val="000000"/>
                          </a:solidFill>
                          <a:effectLst/>
                          <a:latin typeface="宋体"/>
                        </a:rPr>
                        <a:t>后期使用费用略高</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25">
                <a:tc vMerge="1">
                  <a:txBody>
                    <a:bodyPr/>
                    <a:lstStyle/>
                    <a:p>
                      <a:endParaRPr lang="zh-CN" altLang="en-US"/>
                    </a:p>
                  </a:txBody>
                  <a:tcPr/>
                </a:tc>
                <a:tc>
                  <a:txBody>
                    <a:bodyPr/>
                    <a:lstStyle/>
                    <a:p>
                      <a:pPr algn="l" fontAlgn="ctr"/>
                      <a:r>
                        <a:rPr lang="zh-CN" altLang="en-US" sz="1600" b="0" i="0" u="none" strike="noStrike" dirty="0">
                          <a:solidFill>
                            <a:srgbClr val="000000"/>
                          </a:solidFill>
                          <a:effectLst/>
                          <a:latin typeface="宋体"/>
                        </a:rPr>
                        <a:t>便于服务台和</a:t>
                      </a:r>
                      <a:r>
                        <a:rPr lang="en-US" altLang="zh-CN" sz="1600" b="0" i="0" u="none" strike="noStrike" dirty="0">
                          <a:solidFill>
                            <a:srgbClr val="000000"/>
                          </a:solidFill>
                          <a:effectLst/>
                          <a:latin typeface="宋体"/>
                        </a:rPr>
                        <a:t>2,3</a:t>
                      </a:r>
                      <a:r>
                        <a:rPr lang="zh-CN" altLang="en-US" sz="1600" b="0" i="0" u="none" strike="noStrike" dirty="0">
                          <a:solidFill>
                            <a:srgbClr val="000000"/>
                          </a:solidFill>
                          <a:effectLst/>
                          <a:latin typeface="宋体"/>
                        </a:rPr>
                        <a:t>线工程师的直接沟通</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a:solidFill>
                            <a:srgbClr val="000000"/>
                          </a:solidFill>
                          <a:effectLst/>
                          <a:latin typeface="宋体"/>
                        </a:rPr>
                        <a:t>可能会照通讯成费用上升</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25">
                <a:tc vMerge="1">
                  <a:txBody>
                    <a:bodyPr/>
                    <a:lstStyle/>
                    <a:p>
                      <a:endParaRPr lang="zh-CN" altLang="en-US"/>
                    </a:p>
                  </a:txBody>
                  <a:tcPr/>
                </a:tc>
                <a:tc>
                  <a:txBody>
                    <a:bodyPr/>
                    <a:lstStyle/>
                    <a:p>
                      <a:pPr algn="l" fontAlgn="ctr"/>
                      <a:r>
                        <a:rPr lang="zh-CN" altLang="en-US" sz="1600" b="0" i="0" u="none" strike="noStrike">
                          <a:solidFill>
                            <a:srgbClr val="000000"/>
                          </a:solidFill>
                          <a:effectLst/>
                          <a:latin typeface="宋体"/>
                        </a:rPr>
                        <a:t>资源调配方便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a:solidFill>
                            <a:srgbClr val="000000"/>
                          </a:solidFill>
                          <a:effectLst/>
                          <a:latin typeface="宋体"/>
                        </a:rPr>
                        <a:t>资源调配不灵活</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25">
                <a:tc vMerge="1">
                  <a:txBody>
                    <a:bodyPr/>
                    <a:lstStyle/>
                    <a:p>
                      <a:endParaRPr lang="zh-CN" altLang="en-US"/>
                    </a:p>
                  </a:txBody>
                  <a:tcPr/>
                </a:tc>
                <a:tc>
                  <a:txBody>
                    <a:bodyPr/>
                    <a:lstStyle/>
                    <a:p>
                      <a:pPr algn="l" fontAlgn="ctr"/>
                      <a:r>
                        <a:rPr lang="en-US" sz="1600" b="0" i="0" u="none" strike="noStrike" dirty="0">
                          <a:solidFill>
                            <a:srgbClr val="000000"/>
                          </a:solidFill>
                          <a:effectLst/>
                          <a:latin typeface="宋体"/>
                        </a:rPr>
                        <a:t>IP Phone </a:t>
                      </a:r>
                      <a:r>
                        <a:rPr lang="zh-CN" altLang="en-US" sz="1600" b="0" i="0" u="none" strike="noStrike" dirty="0">
                          <a:solidFill>
                            <a:srgbClr val="000000"/>
                          </a:solidFill>
                          <a:effectLst/>
                          <a:latin typeface="宋体"/>
                        </a:rPr>
                        <a:t>自有功能</a:t>
                      </a:r>
                      <a:r>
                        <a:rPr lang="zh-CN" altLang="en-US" sz="1600" b="0" i="0" u="none" strike="noStrike" dirty="0" smtClean="0">
                          <a:solidFill>
                            <a:srgbClr val="000000"/>
                          </a:solidFill>
                          <a:effectLst/>
                          <a:latin typeface="宋体"/>
                        </a:rPr>
                        <a:t>强大（三方通话，软电话 等等）</a:t>
                      </a:r>
                      <a:endParaRPr lang="zh-CN" altLang="en-US" sz="1600" b="0" i="0" u="none" strike="noStrike" dirty="0">
                        <a:solidFill>
                          <a:srgbClr val="000000"/>
                        </a:solidFill>
                        <a:effectLst/>
                        <a:latin typeface="宋体"/>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a:solidFill>
                            <a:srgbClr val="000000"/>
                          </a:solidFill>
                          <a:effectLst/>
                          <a:latin typeface="宋体"/>
                        </a:rPr>
                        <a:t>需向服务商申请专卖开通特定功能</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1397">
                <a:tc>
                  <a:txBody>
                    <a:bodyPr/>
                    <a:lstStyle/>
                    <a:p>
                      <a:pPr algn="ctr" fontAlgn="ctr"/>
                      <a:r>
                        <a:rPr lang="zh-CN" altLang="en-US" sz="1600" b="1" i="0" u="none" strike="noStrike">
                          <a:solidFill>
                            <a:srgbClr val="000000"/>
                          </a:solidFill>
                          <a:effectLst/>
                          <a:latin typeface="宋体"/>
                        </a:rPr>
                        <a:t>劣势</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ctr"/>
                      <a:r>
                        <a:rPr lang="zh-CN" altLang="en-US" sz="1600" b="0" i="0" u="none" strike="noStrike">
                          <a:solidFill>
                            <a:srgbClr val="000000"/>
                          </a:solidFill>
                          <a:effectLst/>
                          <a:latin typeface="宋体"/>
                        </a:rPr>
                        <a:t>首次投入费用较高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zh-CN" altLang="en-US" sz="1600" b="0" i="0" u="none" strike="noStrike" dirty="0">
                          <a:solidFill>
                            <a:srgbClr val="000000"/>
                          </a:solidFill>
                          <a:effectLst/>
                          <a:latin typeface="宋体"/>
                        </a:rPr>
                        <a:t>相对较低</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35117020"/>
      </p:ext>
    </p:extLst>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灯片编号占位符 6"/>
          <p:cNvSpPr>
            <a:spLocks noGrp="1"/>
          </p:cNvSpPr>
          <p:nvPr>
            <p:ph type="sldNum" sz="quarter" idx="12"/>
          </p:nvPr>
        </p:nvSpPr>
        <p:spPr>
          <a:noFill/>
        </p:spPr>
        <p:txBody>
          <a:bodyPr/>
          <a:lstStyle>
            <a:lvl1pPr eaLnBrk="0" hangingPunct="0">
              <a:defRPr sz="2800" b="1">
                <a:solidFill>
                  <a:schemeClr val="bg2"/>
                </a:solidFill>
                <a:latin typeface="Arial" charset="0"/>
                <a:ea typeface="宋体" pitchFamily="2" charset="-122"/>
              </a:defRPr>
            </a:lvl1pPr>
            <a:lvl2pPr marL="742950" indent="-285750" eaLnBrk="0" hangingPunct="0">
              <a:defRPr sz="2800" b="1">
                <a:solidFill>
                  <a:schemeClr val="bg2"/>
                </a:solidFill>
                <a:latin typeface="Arial" charset="0"/>
                <a:ea typeface="宋体" pitchFamily="2" charset="-122"/>
              </a:defRPr>
            </a:lvl2pPr>
            <a:lvl3pPr marL="1143000" indent="-228600" eaLnBrk="0" hangingPunct="0">
              <a:defRPr sz="2800" b="1">
                <a:solidFill>
                  <a:schemeClr val="bg2"/>
                </a:solidFill>
                <a:latin typeface="Arial" charset="0"/>
                <a:ea typeface="宋体" pitchFamily="2" charset="-122"/>
              </a:defRPr>
            </a:lvl3pPr>
            <a:lvl4pPr marL="1600200" indent="-228600" eaLnBrk="0" hangingPunct="0">
              <a:defRPr sz="2800" b="1">
                <a:solidFill>
                  <a:schemeClr val="bg2"/>
                </a:solidFill>
                <a:latin typeface="Arial" charset="0"/>
                <a:ea typeface="宋体" pitchFamily="2" charset="-122"/>
              </a:defRPr>
            </a:lvl4pPr>
            <a:lvl5pPr marL="2057400" indent="-228600" eaLnBrk="0" hangingPunct="0">
              <a:defRPr sz="2800" b="1">
                <a:solidFill>
                  <a:schemeClr val="bg2"/>
                </a:solidFill>
                <a:latin typeface="Arial" charset="0"/>
                <a:ea typeface="宋体" pitchFamily="2" charset="-122"/>
              </a:defRPr>
            </a:lvl5pPr>
            <a:lvl6pPr marL="2514600" indent="-228600" eaLnBrk="0" fontAlgn="base" hangingPunct="0">
              <a:spcBef>
                <a:spcPct val="0"/>
              </a:spcBef>
              <a:spcAft>
                <a:spcPct val="0"/>
              </a:spcAft>
              <a:defRPr sz="2800" b="1">
                <a:solidFill>
                  <a:schemeClr val="bg2"/>
                </a:solidFill>
                <a:latin typeface="Arial" charset="0"/>
                <a:ea typeface="宋体" pitchFamily="2" charset="-122"/>
              </a:defRPr>
            </a:lvl6pPr>
            <a:lvl7pPr marL="2971800" indent="-228600" eaLnBrk="0" fontAlgn="base" hangingPunct="0">
              <a:spcBef>
                <a:spcPct val="0"/>
              </a:spcBef>
              <a:spcAft>
                <a:spcPct val="0"/>
              </a:spcAft>
              <a:defRPr sz="2800" b="1">
                <a:solidFill>
                  <a:schemeClr val="bg2"/>
                </a:solidFill>
                <a:latin typeface="Arial" charset="0"/>
                <a:ea typeface="宋体" pitchFamily="2" charset="-122"/>
              </a:defRPr>
            </a:lvl7pPr>
            <a:lvl8pPr marL="3429000" indent="-228600" eaLnBrk="0" fontAlgn="base" hangingPunct="0">
              <a:spcBef>
                <a:spcPct val="0"/>
              </a:spcBef>
              <a:spcAft>
                <a:spcPct val="0"/>
              </a:spcAft>
              <a:defRPr sz="2800" b="1">
                <a:solidFill>
                  <a:schemeClr val="bg2"/>
                </a:solidFill>
                <a:latin typeface="Arial" charset="0"/>
                <a:ea typeface="宋体" pitchFamily="2" charset="-122"/>
              </a:defRPr>
            </a:lvl8pPr>
            <a:lvl9pPr marL="3886200" indent="-228600" eaLnBrk="0" fontAlgn="base" hangingPunct="0">
              <a:spcBef>
                <a:spcPct val="0"/>
              </a:spcBef>
              <a:spcAft>
                <a:spcPct val="0"/>
              </a:spcAft>
              <a:defRPr sz="2800" b="1">
                <a:solidFill>
                  <a:schemeClr val="bg2"/>
                </a:solidFill>
                <a:latin typeface="Arial" charset="0"/>
                <a:ea typeface="宋体" pitchFamily="2" charset="-122"/>
              </a:defRPr>
            </a:lvl9pPr>
          </a:lstStyle>
          <a:p>
            <a:pPr eaLnBrk="1" hangingPunct="1"/>
            <a:fld id="{1FA357CA-A528-4B01-9726-C61CD32C468F}" type="slidenum">
              <a:rPr lang="zh-CN" altLang="fr-FR" sz="1200" b="0" smtClean="0">
                <a:solidFill>
                  <a:srgbClr val="EAEAEA"/>
                </a:solidFill>
              </a:rPr>
              <a:pPr eaLnBrk="1" hangingPunct="1"/>
              <a:t>11</a:t>
            </a:fld>
            <a:endParaRPr lang="fr-FR" altLang="zh-CN" sz="1200" b="0" smtClean="0">
              <a:solidFill>
                <a:srgbClr val="EAEAEA"/>
              </a:solidFill>
            </a:endParaRPr>
          </a:p>
        </p:txBody>
      </p:sp>
      <p:sp>
        <p:nvSpPr>
          <p:cNvPr id="9219" name="Rectangle 2"/>
          <p:cNvSpPr>
            <a:spLocks noChangeArrowheads="1"/>
          </p:cNvSpPr>
          <p:nvPr/>
        </p:nvSpPr>
        <p:spPr bwMode="auto">
          <a:xfrm>
            <a:off x="0" y="0"/>
            <a:ext cx="9144000" cy="793750"/>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zh-CN"/>
          </a:p>
        </p:txBody>
      </p:sp>
      <p:sp>
        <p:nvSpPr>
          <p:cNvPr id="9220" name="Rectangle 3"/>
          <p:cNvSpPr>
            <a:spLocks noGrp="1" noChangeArrowheads="1"/>
          </p:cNvSpPr>
          <p:nvPr>
            <p:ph type="title"/>
          </p:nvPr>
        </p:nvSpPr>
        <p:spPr/>
        <p:txBody>
          <a:bodyPr/>
          <a:lstStyle/>
          <a:p>
            <a:pPr eaLnBrk="1" hangingPunct="1"/>
            <a:r>
              <a:rPr lang="zh-CN" altLang="en-US" dirty="0" smtClean="0">
                <a:ea typeface="宋体" pitchFamily="2" charset="-122"/>
              </a:rPr>
              <a:t>服务台考核指标（部分）</a:t>
            </a:r>
            <a:endParaRPr lang="en-US" altLang="zh-CN" dirty="0" smtClean="0">
              <a:ea typeface="宋体" pitchFamily="2" charset="-122"/>
            </a:endParaRP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812" y="1051523"/>
            <a:ext cx="8334375"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Chart 1"/>
          <p:cNvGraphicFramePr>
            <a:graphicFrameLocks/>
          </p:cNvGraphicFramePr>
          <p:nvPr>
            <p:extLst>
              <p:ext uri="{D42A27DB-BD31-4B8C-83A1-F6EECF244321}">
                <p14:modId xmlns:p14="http://schemas.microsoft.com/office/powerpoint/2010/main" val="464857525"/>
              </p:ext>
            </p:extLst>
          </p:nvPr>
        </p:nvGraphicFramePr>
        <p:xfrm>
          <a:off x="404812" y="3429000"/>
          <a:ext cx="8010525" cy="311943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1842434"/>
      </p:ext>
    </p:extLst>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zh-CN" altLang="en-US" sz="2800" dirty="0" smtClean="0"/>
              <a:t>结束语</a:t>
            </a:r>
            <a:endParaRPr lang="zh-CN" altLang="en-US" sz="2800" dirty="0"/>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pPr>
              <a:defRPr/>
            </a:pPr>
            <a:fld id="{F2690C89-E880-48F9-A826-B4393E58558E}" type="slidenum">
              <a:rPr lang="fr-FR" smtClean="0"/>
              <a:pPr>
                <a:defRPr/>
              </a:pPr>
              <a:t>12</a:t>
            </a:fld>
            <a:endParaRPr lang="fr-FR"/>
          </a:p>
        </p:txBody>
      </p:sp>
      <p:sp>
        <p:nvSpPr>
          <p:cNvPr id="7" name="TextBox 6"/>
          <p:cNvSpPr txBox="1"/>
          <p:nvPr/>
        </p:nvSpPr>
        <p:spPr>
          <a:xfrm>
            <a:off x="511833" y="908720"/>
            <a:ext cx="8136904" cy="6740307"/>
          </a:xfrm>
          <a:prstGeom prst="rect">
            <a:avLst/>
          </a:prstGeom>
          <a:noFill/>
        </p:spPr>
        <p:txBody>
          <a:bodyPr wrap="square" rtlCol="0">
            <a:spAutoFit/>
          </a:bodyPr>
          <a:lstStyle/>
          <a:p>
            <a:pPr marL="285750" indent="-285750">
              <a:buFont typeface="Wingdings" pitchFamily="2" charset="2"/>
              <a:buChar char="Ø"/>
            </a:pPr>
            <a:r>
              <a:rPr lang="en-US" altLang="zh-CN" sz="3600" dirty="0" smtClean="0"/>
              <a:t>Process requires the </a:t>
            </a:r>
            <a:r>
              <a:rPr lang="en-US" altLang="zh-CN" sz="3600" dirty="0" smtClean="0">
                <a:solidFill>
                  <a:srgbClr val="FF0000"/>
                </a:solidFill>
              </a:rPr>
              <a:t>right </a:t>
            </a:r>
            <a:r>
              <a:rPr lang="en-US" altLang="zh-CN" sz="3600" dirty="0" smtClean="0"/>
              <a:t>people with the </a:t>
            </a:r>
            <a:r>
              <a:rPr lang="en-US" altLang="zh-CN" sz="3600" dirty="0" smtClean="0">
                <a:solidFill>
                  <a:srgbClr val="FF0000"/>
                </a:solidFill>
              </a:rPr>
              <a:t>right </a:t>
            </a:r>
            <a:r>
              <a:rPr lang="en-US" altLang="zh-CN" sz="3600" dirty="0" smtClean="0"/>
              <a:t>skills completing the </a:t>
            </a:r>
            <a:r>
              <a:rPr lang="en-US" altLang="zh-CN" sz="3600" dirty="0" smtClean="0">
                <a:solidFill>
                  <a:srgbClr val="FF0000"/>
                </a:solidFill>
              </a:rPr>
              <a:t>right</a:t>
            </a:r>
            <a:r>
              <a:rPr lang="en-US" altLang="zh-CN" sz="3600" dirty="0" smtClean="0"/>
              <a:t> activities at the </a:t>
            </a:r>
            <a:r>
              <a:rPr lang="en-US" altLang="zh-CN" sz="3600" dirty="0" smtClean="0">
                <a:solidFill>
                  <a:srgbClr val="FF0000"/>
                </a:solidFill>
              </a:rPr>
              <a:t>right</a:t>
            </a:r>
            <a:r>
              <a:rPr lang="en-US" altLang="zh-CN" sz="3600" dirty="0" smtClean="0"/>
              <a:t> time.</a:t>
            </a:r>
          </a:p>
          <a:p>
            <a:pPr marL="285750" indent="-285750">
              <a:buFont typeface="Wingdings" pitchFamily="2" charset="2"/>
              <a:buChar char="Ø"/>
            </a:pPr>
            <a:endParaRPr lang="en-US" altLang="zh-CN" sz="3600" dirty="0"/>
          </a:p>
          <a:p>
            <a:pPr marL="285750" indent="-285750">
              <a:buFont typeface="Wingdings" pitchFamily="2" charset="2"/>
              <a:buChar char="Ø"/>
            </a:pPr>
            <a:endParaRPr lang="en-US" altLang="zh-CN" sz="3600" dirty="0" smtClean="0"/>
          </a:p>
          <a:p>
            <a:pPr marL="285750" indent="-285750">
              <a:buFont typeface="Wingdings" pitchFamily="2" charset="2"/>
              <a:buChar char="Ø"/>
            </a:pPr>
            <a:endParaRPr lang="en-US" altLang="zh-CN" sz="3600" dirty="0" smtClean="0"/>
          </a:p>
          <a:p>
            <a:endParaRPr lang="en-US" altLang="zh-CN" sz="3600" dirty="0"/>
          </a:p>
          <a:p>
            <a:endParaRPr lang="en-US" altLang="zh-CN" sz="3600" dirty="0" smtClean="0"/>
          </a:p>
          <a:p>
            <a:pPr algn="r"/>
            <a:r>
              <a:rPr lang="en-US" altLang="zh-CN" sz="3600" dirty="0" smtClean="0"/>
              <a:t>--- Suzanne D. Van Hove</a:t>
            </a:r>
          </a:p>
          <a:p>
            <a:endParaRPr lang="en-US" altLang="zh-CN" sz="3600" dirty="0"/>
          </a:p>
          <a:p>
            <a:endParaRPr lang="en-US" altLang="zh-CN" sz="3600" dirty="0" smtClean="0"/>
          </a:p>
          <a:p>
            <a:endParaRPr lang="zh-CN" altLang="en-US" sz="3600" dirty="0"/>
          </a:p>
        </p:txBody>
      </p:sp>
    </p:spTree>
    <p:extLst>
      <p:ext uri="{BB962C8B-B14F-4D97-AF65-F5344CB8AC3E}">
        <p14:creationId xmlns:p14="http://schemas.microsoft.com/office/powerpoint/2010/main" val="2425749233"/>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1"/>
          </p:nvPr>
        </p:nvSpPr>
        <p:spPr/>
        <p:txBody>
          <a:bodyPr/>
          <a:lstStyle/>
          <a:p>
            <a:fld id="{23A626D3-6A21-4315-901D-5760DC1B9F9F}" type="slidenum">
              <a:rPr lang="zh-CN" altLang="en-US" smtClean="0"/>
              <a:pPr/>
              <a:t>13</a:t>
            </a:fld>
            <a:endParaRPr lang="zh-CN" altLang="en-US"/>
          </a:p>
        </p:txBody>
      </p:sp>
      <p:sp>
        <p:nvSpPr>
          <p:cNvPr id="6" name="内容占位符 5"/>
          <p:cNvSpPr>
            <a:spLocks noGrp="1"/>
          </p:cNvSpPr>
          <p:nvPr>
            <p:ph sz="quarter" idx="13"/>
          </p:nvPr>
        </p:nvSpPr>
        <p:spPr/>
        <p:txBody>
          <a:bodyPr/>
          <a:lstStyle/>
          <a:p>
            <a:endParaRPr lang="zh-CN" altLang="en-US"/>
          </a:p>
        </p:txBody>
      </p:sp>
      <p:sp>
        <p:nvSpPr>
          <p:cNvPr id="5" name="页脚占位符 4"/>
          <p:cNvSpPr>
            <a:spLocks noGrp="1"/>
          </p:cNvSpPr>
          <p:nvPr>
            <p:ph type="ftr" sz="quarter" idx="3"/>
          </p:nvPr>
        </p:nvSpPr>
        <p:spPr/>
        <p:txBody>
          <a:bodyPr/>
          <a:lstStyle/>
          <a:p>
            <a:r>
              <a:rPr lang="en-US" altLang="zh-CN" smtClean="0"/>
              <a:t>NUC – </a:t>
            </a:r>
            <a:r>
              <a:rPr lang="en-US" altLang="zh-CN" b="0" smtClean="0">
                <a:solidFill>
                  <a:schemeClr val="bg1">
                    <a:lumMod val="50000"/>
                  </a:schemeClr>
                </a:solidFill>
              </a:rPr>
              <a:t>North Universe Consultant</a:t>
            </a:r>
            <a:endParaRPr lang="zh-CN" altLang="en-US" b="0" dirty="0">
              <a:solidFill>
                <a:schemeClr val="bg1">
                  <a:lumMod val="50000"/>
                </a:schemeClr>
              </a:solidFill>
            </a:endParaRPr>
          </a:p>
        </p:txBody>
      </p:sp>
    </p:spTree>
    <p:extLst>
      <p:ext uri="{BB962C8B-B14F-4D97-AF65-F5344CB8AC3E}">
        <p14:creationId xmlns:p14="http://schemas.microsoft.com/office/powerpoint/2010/main" val="83015839"/>
      </p:ext>
    </p:extLst>
  </p:cSld>
  <p:clrMapOvr>
    <a:masterClrMapping/>
  </p:clrMapOvr>
  <p:timing>
    <p:tnLst>
      <p:par>
        <p:cTn id="1" dur="indefinite" restart="never" nodeType="tmRoot"/>
      </p:par>
    </p:tnLst>
  </p:timing>
</p:sld>
</file>

<file path=ppt/theme/theme1.xml><?xml version="1.0" encoding="utf-8"?>
<a:theme xmlns:a="http://schemas.openxmlformats.org/drawingml/2006/main" name="北宙PPT公用模版">
  <a:themeElements>
    <a:clrScheme name="自定义 4">
      <a:dk1>
        <a:sysClr val="windowText" lastClr="000000"/>
      </a:dk1>
      <a:lt1>
        <a:sysClr val="window" lastClr="FFFFFF"/>
      </a:lt1>
      <a:dk2>
        <a:srgbClr val="1F497D"/>
      </a:dk2>
      <a:lt2>
        <a:srgbClr val="EEECE1"/>
      </a:lt2>
      <a:accent1>
        <a:srgbClr val="003791"/>
      </a:accent1>
      <a:accent2>
        <a:srgbClr val="366092"/>
      </a:accent2>
      <a:accent3>
        <a:srgbClr val="95B3D7"/>
      </a:accent3>
      <a:accent4>
        <a:srgbClr val="4F6128"/>
      </a:accent4>
      <a:accent5>
        <a:srgbClr val="76923C"/>
      </a:accent5>
      <a:accent6>
        <a:srgbClr val="C3D69B"/>
      </a:accent6>
      <a:hlink>
        <a:srgbClr val="1F497D"/>
      </a:hlink>
      <a:folHlink>
        <a:srgbClr val="24406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奥斯汀">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3">
            <a:lumMod val="20000"/>
            <a:lumOff val="80000"/>
          </a:schemeClr>
        </a:solidFill>
        <a:ln>
          <a:solidFill>
            <a:schemeClr val="accent1"/>
          </a:solidFill>
        </a:ln>
      </a:spPr>
      <a:bodyPr rtlCol="0" anchor="ctr"/>
      <a:lstStyle>
        <a:defPPr>
          <a:defRPr sz="1100" spc="100" dirty="0" smtClean="0">
            <a:latin typeface="微软雅黑" panose="020B0503020204020204" pitchFamily="34" charset="-122"/>
            <a:ea typeface="微软雅黑" panose="020B0503020204020204" pitchFamily="34" charset="-122"/>
          </a:defRPr>
        </a:defPPr>
      </a:lstStyle>
      <a:style>
        <a:lnRef idx="2">
          <a:schemeClr val="accent1"/>
        </a:lnRef>
        <a:fillRef idx="1">
          <a:schemeClr val="lt1"/>
        </a:fillRef>
        <a:effectRef idx="0">
          <a:schemeClr val="accent1"/>
        </a:effectRef>
        <a:fontRef idx="minor">
          <a:schemeClr val="dk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2267</TotalTime>
  <Words>918</Words>
  <Application>Microsoft Office PowerPoint</Application>
  <PresentationFormat>On-screen Show (4:3)</PresentationFormat>
  <Paragraphs>134</Paragraphs>
  <Slides>13</Slides>
  <Notes>6</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北宙PPT公用模版</vt:lpstr>
      <vt:lpstr>世界500强服务台建设案例分析</vt:lpstr>
      <vt:lpstr>Agenda</vt:lpstr>
      <vt:lpstr>服务台建设的挑战和问题</vt:lpstr>
      <vt:lpstr>PowerPoint Presentation</vt:lpstr>
      <vt:lpstr>Call Center Standard Topology</vt:lpstr>
      <vt:lpstr>案例分析</vt:lpstr>
      <vt:lpstr>案例分析 （续）</vt:lpstr>
      <vt:lpstr>案例分析 （续）</vt:lpstr>
      <vt:lpstr>服务台的结构 – 虚拟服务台</vt:lpstr>
      <vt:lpstr>优缺点比较</vt:lpstr>
      <vt:lpstr>服务台考核指标（部分）</vt:lpstr>
      <vt:lpstr>结束语</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IT管理制度体系的实施与整合</dc:title>
  <dc:creator>刘颋</dc:creator>
  <cp:lastModifiedBy>K01Y7717619</cp:lastModifiedBy>
  <cp:revision>109</cp:revision>
  <dcterms:created xsi:type="dcterms:W3CDTF">2014-04-12T01:50:29Z</dcterms:created>
  <dcterms:modified xsi:type="dcterms:W3CDTF">2014-06-26T14:14:14Z</dcterms:modified>
</cp:coreProperties>
</file>