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DC751C-151A-44BF-8277-123277D4CC91}" type="datetimeFigureOut">
              <a:rPr lang="zh-CN" altLang="en-US" smtClean="0"/>
              <a:t>2014/12/16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88189B-AB34-4725-A93E-EEAEF81FE19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88189B-AB34-4725-A93E-EEAEF81FE19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3688" y="228600"/>
            <a:ext cx="7734300" cy="493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395288" y="1484313"/>
            <a:ext cx="8012112" cy="451167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__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__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__3.xls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>
            <p:ph type="ctrTitle" idx="4294967295"/>
          </p:nvPr>
        </p:nvSpPr>
        <p:spPr bwMode="auto">
          <a:xfrm>
            <a:off x="0" y="2781300"/>
            <a:ext cx="8382000" cy="7620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600" dirty="0" smtClean="0">
                <a:solidFill>
                  <a:srgbClr val="FF3300"/>
                </a:solidFill>
              </a:rPr>
              <a:t>XXXX</a:t>
            </a:r>
            <a:r>
              <a:rPr kumimoji="0" lang="zh-CN" altLang="en-US" sz="3600" dirty="0" smtClean="0">
                <a:solidFill>
                  <a:srgbClr val="FF3300"/>
                </a:solidFill>
              </a:rPr>
              <a:t>年</a:t>
            </a:r>
            <a:r>
              <a:rPr lang="en-US" altLang="zh-CN" sz="3600" dirty="0" smtClean="0">
                <a:solidFill>
                  <a:srgbClr val="FF3300"/>
                </a:solidFill>
              </a:rPr>
              <a:t>X</a:t>
            </a:r>
            <a:r>
              <a:rPr kumimoji="0" lang="zh-CN" altLang="en-US" sz="3600" dirty="0" smtClean="0">
                <a:solidFill>
                  <a:srgbClr val="FF3300"/>
                </a:solidFill>
              </a:rPr>
              <a:t>月</a:t>
            </a:r>
            <a:r>
              <a:rPr kumimoji="0" lang="zh-CN" altLang="en-US" sz="3600" dirty="0">
                <a:solidFill>
                  <a:srgbClr val="FF3300"/>
                </a:solidFill>
              </a:rPr>
              <a:t>技术维护工作分析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2743200" y="5157788"/>
            <a:ext cx="6400800" cy="98266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indent="0" algn="ctr">
              <a:lnSpc>
                <a:spcPct val="100000"/>
              </a:lnSpc>
              <a:buFont typeface="Wingdings" pitchFamily="2" charset="2"/>
              <a:buNone/>
            </a:pPr>
            <a:r>
              <a:rPr lang="en-US" altLang="zh-CN" sz="2000" b="1" dirty="0" smtClean="0">
                <a:solidFill>
                  <a:srgbClr val="FF3300"/>
                </a:solidFill>
              </a:rPr>
              <a:t>XX</a:t>
            </a:r>
            <a:r>
              <a:rPr lang="zh-CN" altLang="en-US" sz="2000" b="1" dirty="0">
                <a:solidFill>
                  <a:srgbClr val="FF3300"/>
                </a:solidFill>
              </a:rPr>
              <a:t>事业部</a:t>
            </a:r>
            <a:endParaRPr kumimoji="0" lang="zh-CN" altLang="en-US" sz="20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zh-CN" altLang="en-US" sz="2400" dirty="0"/>
              <a:t>一、技术维护</a:t>
            </a:r>
            <a:r>
              <a:rPr lang="zh-CN" altLang="en-US" sz="2400" dirty="0" smtClean="0"/>
              <a:t>工作</a:t>
            </a:r>
            <a:r>
              <a:rPr lang="en-US" altLang="zh-CN" sz="2400" dirty="0" smtClean="0"/>
              <a:t>X</a:t>
            </a:r>
            <a:r>
              <a:rPr lang="zh-CN" altLang="en-US" sz="2400" dirty="0" smtClean="0"/>
              <a:t>月份</a:t>
            </a:r>
            <a:r>
              <a:rPr lang="zh-CN" altLang="en-US" sz="2400" dirty="0"/>
              <a:t>总体情况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052513"/>
            <a:ext cx="8012113" cy="1728787"/>
          </a:xfrm>
        </p:spPr>
        <p:txBody>
          <a:bodyPr/>
          <a:lstStyle/>
          <a:p>
            <a:r>
              <a:rPr lang="en-US" altLang="zh-CN" sz="2000" dirty="0"/>
              <a:t>1-3</a:t>
            </a:r>
            <a:r>
              <a:rPr lang="zh-CN" altLang="en-US" sz="2000" dirty="0"/>
              <a:t>级系统故障总数</a:t>
            </a:r>
            <a:r>
              <a:rPr lang="zh-CN" altLang="en-US" sz="2000" dirty="0" smtClean="0"/>
              <a:t>为</a:t>
            </a:r>
            <a:r>
              <a:rPr lang="en-US" altLang="zh-CN" sz="2000" dirty="0" smtClean="0"/>
              <a:t>X</a:t>
            </a:r>
            <a:r>
              <a:rPr lang="zh-CN" altLang="en-US" sz="2000" dirty="0" smtClean="0"/>
              <a:t>个</a:t>
            </a:r>
            <a:r>
              <a:rPr lang="zh-CN" altLang="en-US" sz="2000" dirty="0"/>
              <a:t>，比上月</a:t>
            </a:r>
            <a:r>
              <a:rPr lang="zh-CN" altLang="en-US" sz="2000" dirty="0" smtClean="0"/>
              <a:t>减少</a:t>
            </a:r>
            <a:r>
              <a:rPr lang="en-US" altLang="zh-CN" sz="2000" dirty="0" smtClean="0"/>
              <a:t>X</a:t>
            </a:r>
            <a:r>
              <a:rPr lang="zh-CN" altLang="en-US" sz="2000" dirty="0" smtClean="0"/>
              <a:t>个</a:t>
            </a:r>
            <a:r>
              <a:rPr lang="zh-CN" altLang="en-US" sz="2000" dirty="0"/>
              <a:t>。</a:t>
            </a:r>
          </a:p>
          <a:p>
            <a:r>
              <a:rPr lang="zh-CN" altLang="en-US" sz="2000" dirty="0"/>
              <a:t>其中一级</a:t>
            </a:r>
            <a:r>
              <a:rPr lang="zh-CN" altLang="en-US" sz="2000" dirty="0" smtClean="0"/>
              <a:t>故障</a:t>
            </a:r>
            <a:r>
              <a:rPr lang="en-US" altLang="zh-CN" sz="2000" dirty="0" smtClean="0"/>
              <a:t>X</a:t>
            </a:r>
            <a:r>
              <a:rPr lang="zh-CN" altLang="en-US" sz="2000" dirty="0" smtClean="0"/>
              <a:t>个</a:t>
            </a:r>
            <a:r>
              <a:rPr lang="zh-CN" altLang="en-US" sz="2000" dirty="0"/>
              <a:t>，比上月</a:t>
            </a:r>
            <a:r>
              <a:rPr lang="zh-CN" altLang="en-US" sz="2000" dirty="0" smtClean="0"/>
              <a:t>增加个</a:t>
            </a:r>
            <a:r>
              <a:rPr lang="zh-CN" altLang="en-US" sz="2000" dirty="0"/>
              <a:t>；二级</a:t>
            </a:r>
            <a:r>
              <a:rPr lang="zh-CN" altLang="en-US" sz="2000" dirty="0" smtClean="0"/>
              <a:t>故障个</a:t>
            </a:r>
            <a:r>
              <a:rPr lang="zh-CN" altLang="en-US" sz="2000" dirty="0"/>
              <a:t>，比上月</a:t>
            </a:r>
            <a:r>
              <a:rPr lang="zh-CN" altLang="en-US" sz="2000" dirty="0" smtClean="0"/>
              <a:t>减少个</a:t>
            </a:r>
            <a:r>
              <a:rPr lang="zh-CN" altLang="en-US" sz="2000" dirty="0"/>
              <a:t>；三级</a:t>
            </a:r>
            <a:r>
              <a:rPr lang="zh-CN" altLang="en-US" sz="2000" dirty="0" smtClean="0"/>
              <a:t>故障个</a:t>
            </a:r>
            <a:r>
              <a:rPr lang="zh-CN" altLang="en-US" sz="2000" dirty="0"/>
              <a:t>，比上月</a:t>
            </a:r>
            <a:r>
              <a:rPr lang="zh-CN" altLang="en-US" sz="2000" dirty="0" smtClean="0"/>
              <a:t>减少个</a:t>
            </a:r>
            <a:r>
              <a:rPr lang="zh-CN" altLang="en-US" sz="2000" dirty="0"/>
              <a:t>。</a:t>
            </a:r>
          </a:p>
          <a:p>
            <a:r>
              <a:rPr kumimoji="0" lang="zh-CN" altLang="en-US" sz="2000" dirty="0"/>
              <a:t>本月故障数量比上月略为减少，但一级故障比上月增加一倍。</a:t>
            </a:r>
            <a:endParaRPr lang="zh-CN" altLang="en-US" sz="2000" dirty="0"/>
          </a:p>
        </p:txBody>
      </p:sp>
      <p:graphicFrame>
        <p:nvGraphicFramePr>
          <p:cNvPr id="76806" name="Object 6"/>
          <p:cNvGraphicFramePr>
            <a:graphicFrameLocks noChangeAspect="1"/>
          </p:cNvGraphicFramePr>
          <p:nvPr/>
        </p:nvGraphicFramePr>
        <p:xfrm>
          <a:off x="107950" y="2852738"/>
          <a:ext cx="9029700" cy="3638550"/>
        </p:xfrm>
        <a:graphic>
          <a:graphicData uri="http://schemas.openxmlformats.org/presentationml/2006/ole">
            <p:oleObj spid="_x0000_s1026" name="图表" r:id="rId3" imgW="9029700" imgH="3638499" progId="Excel.Chart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Rot="1" noChangeArrowheads="1"/>
          </p:cNvSpPr>
          <p:nvPr/>
        </p:nvSpPr>
        <p:spPr bwMode="auto">
          <a:xfrm>
            <a:off x="250825" y="1052513"/>
            <a:ext cx="777716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b="1">
                <a:ea typeface="楷体_GB2312" pitchFamily="49" charset="-122"/>
              </a:rPr>
              <a:t>1</a:t>
            </a:r>
            <a:r>
              <a:rPr kumimoji="1" lang="zh-CN" altLang="en-US" b="1">
                <a:ea typeface="楷体_GB2312" pitchFamily="49" charset="-122"/>
              </a:rPr>
              <a:t>、</a:t>
            </a:r>
            <a:r>
              <a:rPr kumimoji="1" lang="en-US" altLang="zh-CN" b="1">
                <a:ea typeface="楷体_GB2312" pitchFamily="49" charset="-122"/>
              </a:rPr>
              <a:t>9</a:t>
            </a:r>
            <a:r>
              <a:rPr kumimoji="1" lang="zh-CN" altLang="en-US" b="1">
                <a:ea typeface="楷体_GB2312" pitchFamily="49" charset="-122"/>
              </a:rPr>
              <a:t>月故障主要成因统计</a:t>
            </a:r>
            <a:endParaRPr kumimoji="1" lang="zh-CN" altLang="en-US">
              <a:ea typeface="楷体_GB2312" pitchFamily="49" charset="-122"/>
            </a:endParaRPr>
          </a:p>
        </p:txBody>
      </p:sp>
      <p:sp>
        <p:nvSpPr>
          <p:cNvPr id="3075" name="Rectangle 3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二、系统故障与维护情况</a:t>
            </a:r>
            <a:endParaRPr lang="zh-CN" altLang="en-US"/>
          </a:p>
        </p:txBody>
      </p:sp>
      <p:graphicFrame>
        <p:nvGraphicFramePr>
          <p:cNvPr id="88168" name="Group 3176"/>
          <p:cNvGraphicFramePr>
            <a:graphicFrameLocks noGrp="1"/>
          </p:cNvGraphicFramePr>
          <p:nvPr>
            <p:ph idx="1"/>
          </p:nvPr>
        </p:nvGraphicFramePr>
        <p:xfrm>
          <a:off x="395288" y="1484313"/>
          <a:ext cx="8012112" cy="4755516"/>
        </p:xfrm>
        <a:graphic>
          <a:graphicData uri="http://schemas.openxmlformats.org/drawingml/2006/table">
            <a:tbl>
              <a:tblPr/>
              <a:tblGrid>
                <a:gridCol w="503237"/>
                <a:gridCol w="1481138"/>
                <a:gridCol w="2732087"/>
                <a:gridCol w="823913"/>
                <a:gridCol w="823912"/>
                <a:gridCol w="823913"/>
                <a:gridCol w="823912"/>
              </a:tblGrid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序号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故障成因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说明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一级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二级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三级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故障总次数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857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1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系统功能缺陷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平台硬件资源不足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97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操作系统、应用程序</a:t>
                      </a: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BUG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2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设备平台老化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设备老化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97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3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网络故障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网络设备故障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81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线路故障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813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4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开发类原因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软件设计缺陷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81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数据结构不合理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97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5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合作方或主业原因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合作方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81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主业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6</a:t>
                      </a: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硬件故障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硬件自然故障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813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汇总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3166" name="Rectangle 94"/>
          <p:cNvSpPr>
            <a:spLocks noChangeArrowheads="1"/>
          </p:cNvSpPr>
          <p:nvPr/>
        </p:nvSpPr>
        <p:spPr bwMode="auto">
          <a:xfrm>
            <a:off x="323850" y="6056313"/>
            <a:ext cx="8353425" cy="30480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1400" b="1"/>
              <a:t>本月系统功能缺陷有</a:t>
            </a:r>
            <a:r>
              <a:rPr lang="en-US" altLang="zh-CN" sz="1400" b="1"/>
              <a:t>6</a:t>
            </a:r>
            <a:r>
              <a:rPr lang="zh-CN" altLang="en-US" sz="1400" b="1"/>
              <a:t>个，占比</a:t>
            </a:r>
            <a:r>
              <a:rPr lang="en-US" altLang="zh-CN" sz="1400" b="1"/>
              <a:t>46.2%</a:t>
            </a:r>
            <a:r>
              <a:rPr lang="zh-CN" altLang="en-US" sz="1400" b="1"/>
              <a:t>，网络及硬件故障也有</a:t>
            </a:r>
            <a:r>
              <a:rPr lang="en-US" altLang="zh-CN" sz="1400" b="1"/>
              <a:t>3</a:t>
            </a:r>
            <a:r>
              <a:rPr lang="zh-CN" altLang="en-US" sz="1400" b="1"/>
              <a:t>个，均比上月减少一个，情况无大变化。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Rot="1" noChangeArrowheads="1"/>
          </p:cNvSpPr>
          <p:nvPr/>
        </p:nvSpPr>
        <p:spPr bwMode="auto">
          <a:xfrm>
            <a:off x="250825" y="1052513"/>
            <a:ext cx="63373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b="1">
                <a:ea typeface="楷体_GB2312" pitchFamily="49" charset="-122"/>
              </a:rPr>
              <a:t>2</a:t>
            </a:r>
            <a:r>
              <a:rPr kumimoji="1" lang="zh-CN" altLang="en-US" b="1">
                <a:ea typeface="楷体_GB2312" pitchFamily="49" charset="-122"/>
              </a:rPr>
              <a:t>、</a:t>
            </a:r>
            <a:r>
              <a:rPr kumimoji="1" lang="en-US" altLang="zh-CN" b="1">
                <a:ea typeface="楷体_GB2312" pitchFamily="49" charset="-122"/>
              </a:rPr>
              <a:t>1-9</a:t>
            </a:r>
            <a:r>
              <a:rPr kumimoji="1" lang="zh-CN" altLang="en-US" b="1">
                <a:ea typeface="楷体_GB2312" pitchFamily="49" charset="-122"/>
              </a:rPr>
              <a:t>月故障主要成因情况</a:t>
            </a:r>
            <a:endParaRPr kumimoji="1" lang="zh-CN" altLang="en-US">
              <a:ea typeface="楷体_GB2312" pitchFamily="49" charset="-122"/>
            </a:endParaRPr>
          </a:p>
        </p:txBody>
      </p:sp>
      <p:sp>
        <p:nvSpPr>
          <p:cNvPr id="45064" name="Rectangle 8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CN" altLang="en-US" sz="2400"/>
              <a:t>二、系统故障与维护情况</a:t>
            </a:r>
          </a:p>
        </p:txBody>
      </p:sp>
      <p:graphicFrame>
        <p:nvGraphicFramePr>
          <p:cNvPr id="45067" name="Object 9"/>
          <p:cNvGraphicFramePr>
            <a:graphicFrameLocks noChangeAspect="1"/>
          </p:cNvGraphicFramePr>
          <p:nvPr>
            <p:ph idx="1"/>
          </p:nvPr>
        </p:nvGraphicFramePr>
        <p:xfrm>
          <a:off x="398463" y="1484313"/>
          <a:ext cx="8004175" cy="4511675"/>
        </p:xfrm>
        <a:graphic>
          <a:graphicData uri="http://schemas.openxmlformats.org/presentationml/2006/ole">
            <p:oleObj spid="_x0000_s2050" name="图表" r:id="rId3" imgW="8010495" imgH="4514909" progId="Excel.Chart.8">
              <p:embed followColorScheme="full"/>
            </p:oleObj>
          </a:graphicData>
        </a:graphic>
      </p:graphicFrame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323850" y="6056313"/>
            <a:ext cx="8353425" cy="30480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1400" b="1"/>
              <a:t>从各月故障成因来看，</a:t>
            </a:r>
            <a:r>
              <a:rPr lang="en-US" altLang="zh-CN" sz="1400" b="1"/>
              <a:t>9</a:t>
            </a:r>
            <a:r>
              <a:rPr lang="zh-CN" altLang="en-US" sz="1400" b="1"/>
              <a:t>月份没有发生硬件故障，线路故障增加</a:t>
            </a:r>
            <a:r>
              <a:rPr lang="en-US" altLang="zh-CN" sz="1400" b="1"/>
              <a:t>2</a:t>
            </a:r>
            <a:r>
              <a:rPr lang="zh-CN" altLang="en-US" sz="1400" b="1"/>
              <a:t>个。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30" name="Rectangle 690"/>
          <p:cNvSpPr>
            <a:spLocks noRot="1" noChangeArrowheads="1"/>
          </p:cNvSpPr>
          <p:nvPr/>
        </p:nvSpPr>
        <p:spPr bwMode="auto">
          <a:xfrm>
            <a:off x="323850" y="909638"/>
            <a:ext cx="68405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b="1">
                <a:ea typeface="楷体_GB2312" pitchFamily="49" charset="-122"/>
              </a:rPr>
              <a:t>3</a:t>
            </a:r>
            <a:r>
              <a:rPr kumimoji="1" lang="zh-CN" altLang="en-US" b="1">
                <a:ea typeface="楷体_GB2312" pitchFamily="49" charset="-122"/>
              </a:rPr>
              <a:t>、 </a:t>
            </a:r>
            <a:r>
              <a:rPr kumimoji="1" lang="en-US" altLang="zh-CN" sz="1600" b="1">
                <a:ea typeface="楷体_GB2312" pitchFamily="49" charset="-122"/>
              </a:rPr>
              <a:t>9</a:t>
            </a:r>
            <a:r>
              <a:rPr kumimoji="1" lang="zh-CN" altLang="en-US" sz="1600" b="1">
                <a:ea typeface="楷体_GB2312" pitchFamily="49" charset="-122"/>
              </a:rPr>
              <a:t>月故障按业务统计</a:t>
            </a:r>
          </a:p>
        </p:txBody>
      </p:sp>
      <p:sp>
        <p:nvSpPr>
          <p:cNvPr id="65867" name="Rectangle 1355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r>
              <a:rPr lang="zh-CN" altLang="en-US"/>
              <a:t>二、系统故障与维护情况</a:t>
            </a:r>
          </a:p>
        </p:txBody>
      </p:sp>
      <p:graphicFrame>
        <p:nvGraphicFramePr>
          <p:cNvPr id="86357" name="Group 4437"/>
          <p:cNvGraphicFramePr>
            <a:graphicFrameLocks noGrp="1"/>
          </p:cNvGraphicFramePr>
          <p:nvPr>
            <p:ph type="tbl" idx="1"/>
          </p:nvPr>
        </p:nvGraphicFramePr>
        <p:xfrm>
          <a:off x="395288" y="1484313"/>
          <a:ext cx="8137525" cy="5282883"/>
        </p:xfrm>
        <a:graphic>
          <a:graphicData uri="http://schemas.openxmlformats.org/drawingml/2006/table">
            <a:tbl>
              <a:tblPr/>
              <a:tblGrid>
                <a:gridCol w="969962"/>
                <a:gridCol w="2000250"/>
                <a:gridCol w="2082800"/>
                <a:gridCol w="773113"/>
                <a:gridCol w="769937"/>
                <a:gridCol w="771525"/>
                <a:gridCol w="769938"/>
              </a:tblGrid>
              <a:tr h="33178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系统平台列表</a:t>
                      </a: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故障级别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619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受影响中心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承担业务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系统名称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一级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二级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三级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故障次数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</a:tr>
              <a:tr h="29845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00038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0003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2984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3178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charset="-122"/>
                          <a:ea typeface="宋体" charset="-122"/>
                        </a:rPr>
                        <a:t>汇总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869" name="Rectangle 1357"/>
          <p:cNvSpPr>
            <a:spLocks noChangeArrowheads="1"/>
          </p:cNvSpPr>
          <p:nvPr/>
        </p:nvSpPr>
        <p:spPr bwMode="auto">
          <a:xfrm>
            <a:off x="323850" y="6165850"/>
            <a:ext cx="8353425" cy="30480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1400" b="1"/>
              <a:t>9</a:t>
            </a:r>
            <a:r>
              <a:rPr lang="zh-CN" altLang="en-US" sz="1400" b="1"/>
              <a:t>月份因故障受影响业务比较分散，但是小额支付平台的故障数量增加明显。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0" name="Rectangle 6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CN" altLang="en-US"/>
              <a:t>二、系统故障与维护情况</a:t>
            </a:r>
          </a:p>
        </p:txBody>
      </p:sp>
      <p:sp>
        <p:nvSpPr>
          <p:cNvPr id="77831" name="Rectangle 7"/>
          <p:cNvSpPr>
            <a:spLocks noRot="1" noChangeArrowheads="1"/>
          </p:cNvSpPr>
          <p:nvPr/>
        </p:nvSpPr>
        <p:spPr bwMode="auto">
          <a:xfrm>
            <a:off x="251520" y="1412776"/>
            <a:ext cx="68405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b="1" dirty="0">
                <a:latin typeface="楷体_GB2312" pitchFamily="49" charset="-122"/>
                <a:ea typeface="楷体_GB2312" pitchFamily="49" charset="-122"/>
              </a:rPr>
              <a:t>4</a:t>
            </a:r>
            <a:r>
              <a:rPr kumimoji="1" lang="zh-CN" altLang="en-US" b="1" dirty="0">
                <a:latin typeface="楷体_GB2312" pitchFamily="49" charset="-122"/>
                <a:ea typeface="楷体_GB2312" pitchFamily="49" charset="-122"/>
              </a:rPr>
              <a:t>、 </a:t>
            </a:r>
            <a:r>
              <a:rPr kumimoji="1" lang="en-US" altLang="zh-CN" b="1" dirty="0">
                <a:latin typeface="楷体_GB2312" pitchFamily="49" charset="-122"/>
                <a:ea typeface="楷体_GB2312" pitchFamily="49" charset="-122"/>
              </a:rPr>
              <a:t>1-9</a:t>
            </a:r>
            <a:r>
              <a:rPr kumimoji="1" lang="zh-CN" altLang="en-US" sz="1600" b="1" dirty="0">
                <a:latin typeface="楷体_GB2312" pitchFamily="49" charset="-122"/>
                <a:ea typeface="楷体_GB2312" pitchFamily="49" charset="-122"/>
              </a:rPr>
              <a:t>月</a:t>
            </a:r>
            <a:r>
              <a:rPr kumimoji="1" lang="zh-CN" altLang="en-US" sz="1600" b="1" dirty="0">
                <a:ea typeface="楷体_GB2312" pitchFamily="49" charset="-122"/>
              </a:rPr>
              <a:t>故障按受影响业务统计</a:t>
            </a:r>
          </a:p>
        </p:txBody>
      </p:sp>
      <p:sp>
        <p:nvSpPr>
          <p:cNvPr id="77832" name="Rectangle 8"/>
          <p:cNvSpPr>
            <a:spLocks noChangeArrowheads="1"/>
          </p:cNvSpPr>
          <p:nvPr/>
        </p:nvSpPr>
        <p:spPr bwMode="auto">
          <a:xfrm>
            <a:off x="323850" y="6021388"/>
            <a:ext cx="8353425" cy="30480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1400" b="1" dirty="0"/>
              <a:t>1-9</a:t>
            </a:r>
            <a:r>
              <a:rPr lang="zh-CN" altLang="en-US" sz="1400" b="1" dirty="0"/>
              <a:t>月份因故障受影响业务前三位</a:t>
            </a:r>
            <a:r>
              <a:rPr lang="zh-CN" altLang="en-US" sz="1400" b="1" dirty="0" smtClean="0"/>
              <a:t>是</a:t>
            </a:r>
            <a:r>
              <a:rPr lang="en-US" altLang="zh-CN" sz="1400" b="1" dirty="0" smtClean="0"/>
              <a:t>A</a:t>
            </a:r>
            <a:r>
              <a:rPr lang="zh-CN" altLang="en-US" sz="1400" b="1" dirty="0" smtClean="0"/>
              <a:t>业务、</a:t>
            </a:r>
            <a:r>
              <a:rPr lang="en-US" altLang="zh-CN" sz="1400" b="1" dirty="0" smtClean="0"/>
              <a:t>B</a:t>
            </a:r>
            <a:r>
              <a:rPr lang="zh-CN" altLang="en-US" sz="1400" b="1" dirty="0" smtClean="0"/>
              <a:t>业务</a:t>
            </a:r>
            <a:r>
              <a:rPr lang="zh-CN" altLang="en-US" sz="1400" b="1" dirty="0"/>
              <a:t>，其他业务都不多于</a:t>
            </a:r>
            <a:r>
              <a:rPr lang="en-US" altLang="zh-CN" sz="1400" b="1" dirty="0"/>
              <a:t>10</a:t>
            </a:r>
            <a:r>
              <a:rPr lang="zh-CN" altLang="en-US" sz="1400" b="1" dirty="0"/>
              <a:t>个。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78" name="Rectangle 818"/>
          <p:cNvSpPr>
            <a:spLocks noRot="1" noChangeArrowheads="1"/>
          </p:cNvSpPr>
          <p:nvPr/>
        </p:nvSpPr>
        <p:spPr bwMode="auto">
          <a:xfrm>
            <a:off x="250825" y="908050"/>
            <a:ext cx="6337300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b="1">
                <a:ea typeface="楷体_GB2312" pitchFamily="49" charset="-122"/>
              </a:rPr>
              <a:t>5</a:t>
            </a:r>
            <a:r>
              <a:rPr kumimoji="1" lang="zh-CN" altLang="en-US" b="1">
                <a:ea typeface="楷体_GB2312" pitchFamily="49" charset="-122"/>
              </a:rPr>
              <a:t>、 </a:t>
            </a:r>
            <a:r>
              <a:rPr kumimoji="1" lang="en-US" altLang="zh-CN" b="1">
                <a:ea typeface="楷体_GB2312" pitchFamily="49" charset="-122"/>
              </a:rPr>
              <a:t>9</a:t>
            </a:r>
            <a:r>
              <a:rPr kumimoji="1" lang="zh-CN" altLang="en-US" sz="1600" b="1">
                <a:ea typeface="楷体_GB2312" pitchFamily="49" charset="-122"/>
              </a:rPr>
              <a:t>月故障按系统分类统计</a:t>
            </a:r>
          </a:p>
        </p:txBody>
      </p:sp>
      <p:sp>
        <p:nvSpPr>
          <p:cNvPr id="67380" name="Rectangle 820"/>
          <p:cNvSpPr>
            <a:spLocks noChangeArrowheads="1"/>
          </p:cNvSpPr>
          <p:nvPr/>
        </p:nvSpPr>
        <p:spPr bwMode="auto">
          <a:xfrm>
            <a:off x="323850" y="6165850"/>
            <a:ext cx="8353425" cy="30480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1400" b="1"/>
              <a:t>各主要系统平台的可用率都超过</a:t>
            </a:r>
            <a:r>
              <a:rPr lang="en-US" altLang="zh-CN" sz="1400" b="1"/>
              <a:t>95%</a:t>
            </a:r>
            <a:r>
              <a:rPr lang="zh-CN" altLang="en-US" sz="1400" b="1"/>
              <a:t>的指标，其中处理时长较长的一个三级故障，对服务无影响。</a:t>
            </a:r>
          </a:p>
        </p:txBody>
      </p:sp>
      <p:sp>
        <p:nvSpPr>
          <p:cNvPr id="67383" name="Rectangle 823"/>
          <p:cNvSpPr>
            <a:spLocks noRot="1" noChangeArrowheads="1"/>
          </p:cNvSpPr>
          <p:nvPr/>
        </p:nvSpPr>
        <p:spPr bwMode="auto">
          <a:xfrm>
            <a:off x="323850" y="260350"/>
            <a:ext cx="77343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5767" tIns="47883" rIns="0" bIns="47883"/>
          <a:lstStyle/>
          <a:p>
            <a:pPr defTabSz="957263"/>
            <a:r>
              <a:rPr kumimoji="1" lang="zh-CN" altLang="en-US" sz="2400" b="1">
                <a:ea typeface="楷体_GB2312" pitchFamily="49" charset="-122"/>
              </a:rPr>
              <a:t>二、系统故障与维护情况</a:t>
            </a:r>
          </a:p>
        </p:txBody>
      </p:sp>
      <p:graphicFrame>
        <p:nvGraphicFramePr>
          <p:cNvPr id="136" name="表格占位符 135"/>
          <p:cNvGraphicFramePr>
            <a:graphicFrameLocks noGrp="1"/>
          </p:cNvGraphicFramePr>
          <p:nvPr>
            <p:ph type="tbl" idx="1"/>
          </p:nvPr>
        </p:nvGraphicFramePr>
        <p:xfrm>
          <a:off x="395288" y="1484313"/>
          <a:ext cx="8012112" cy="4511680"/>
        </p:xfrm>
        <a:graphic>
          <a:graphicData uri="http://schemas.openxmlformats.org/drawingml/2006/table">
            <a:tbl>
              <a:tblPr/>
              <a:tblGrid>
                <a:gridCol w="1428750"/>
                <a:gridCol w="1430337"/>
                <a:gridCol w="568325"/>
                <a:gridCol w="431800"/>
                <a:gridCol w="431800"/>
                <a:gridCol w="949325"/>
                <a:gridCol w="971550"/>
                <a:gridCol w="973138"/>
                <a:gridCol w="827087"/>
              </a:tblGrid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系统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分项目列表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故障总次数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一级故障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二级故障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三级故障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故障总历时（分钟）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服务中断历史（分钟）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charset="-122"/>
                          <a:ea typeface="楷体_GB2312" pitchFamily="49" charset="-122"/>
                        </a:rPr>
                        <a:t>系统可用率</a:t>
                      </a: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3095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095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095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0956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592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charset="-122"/>
                        <a:ea typeface="楷体_GB2312" pitchFamily="49" charset="-122"/>
                      </a:endParaRPr>
                    </a:p>
                  </a:txBody>
                  <a:tcPr marL="9525" marR="9525" marT="952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Rot="1" noChangeArrowheads="1"/>
          </p:cNvSpPr>
          <p:nvPr/>
        </p:nvSpPr>
        <p:spPr bwMode="auto">
          <a:xfrm>
            <a:off x="250825" y="981075"/>
            <a:ext cx="68421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b="1">
                <a:ea typeface="楷体_GB2312" pitchFamily="49" charset="-122"/>
              </a:rPr>
              <a:t>6</a:t>
            </a:r>
            <a:r>
              <a:rPr kumimoji="1" lang="zh-CN" altLang="en-US" b="1">
                <a:ea typeface="楷体_GB2312" pitchFamily="49" charset="-122"/>
              </a:rPr>
              <a:t>、</a:t>
            </a:r>
            <a:r>
              <a:rPr kumimoji="1" lang="en-US" altLang="zh-CN" b="1">
                <a:ea typeface="楷体_GB2312" pitchFamily="49" charset="-122"/>
              </a:rPr>
              <a:t>1-9</a:t>
            </a:r>
            <a:r>
              <a:rPr kumimoji="1" lang="zh-CN" altLang="en-US" b="1">
                <a:ea typeface="楷体_GB2312" pitchFamily="49" charset="-122"/>
              </a:rPr>
              <a:t>月系统故障受影响业务中心统计</a:t>
            </a:r>
            <a:endParaRPr kumimoji="1" lang="zh-CN" altLang="en-US">
              <a:ea typeface="楷体_GB2312" pitchFamily="49" charset="-122"/>
            </a:endParaRPr>
          </a:p>
        </p:txBody>
      </p:sp>
      <p:sp>
        <p:nvSpPr>
          <p:cNvPr id="46089" name="Rectangle 9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CN" altLang="en-US" sz="2400"/>
              <a:t>二、系统故障与维护情况</a:t>
            </a:r>
          </a:p>
        </p:txBody>
      </p:sp>
      <p:sp>
        <p:nvSpPr>
          <p:cNvPr id="46090" name="Rectangle 10"/>
          <p:cNvSpPr>
            <a:spLocks noChangeArrowheads="1"/>
          </p:cNvSpPr>
          <p:nvPr/>
        </p:nvSpPr>
        <p:spPr bwMode="auto">
          <a:xfrm>
            <a:off x="323850" y="5734050"/>
            <a:ext cx="8353425" cy="30480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1400" b="1" dirty="0" smtClean="0"/>
              <a:t>A</a:t>
            </a:r>
            <a:r>
              <a:rPr lang="zh-CN" altLang="en-US" sz="1400" b="1" dirty="0" smtClean="0"/>
              <a:t>中心</a:t>
            </a:r>
            <a:r>
              <a:rPr lang="zh-CN" altLang="en-US" sz="1400" b="1" dirty="0"/>
              <a:t>的故障从</a:t>
            </a:r>
            <a:r>
              <a:rPr lang="en-US" altLang="zh-CN" sz="1400" b="1" dirty="0"/>
              <a:t>5</a:t>
            </a:r>
            <a:r>
              <a:rPr lang="zh-CN" altLang="en-US" sz="1400" b="1" dirty="0"/>
              <a:t>月起不断回落</a:t>
            </a:r>
            <a:r>
              <a:rPr lang="zh-CN" altLang="en-US" sz="1400" b="1" dirty="0" smtClean="0"/>
              <a:t>，</a:t>
            </a:r>
            <a:r>
              <a:rPr lang="en-US" altLang="zh-CN" sz="1400" b="1" dirty="0" smtClean="0"/>
              <a:t>B</a:t>
            </a:r>
            <a:r>
              <a:rPr lang="zh-CN" altLang="en-US" sz="1400" b="1" dirty="0" smtClean="0"/>
              <a:t>、</a:t>
            </a:r>
            <a:r>
              <a:rPr lang="en-US" altLang="zh-CN" sz="1400" b="1" dirty="0" smtClean="0"/>
              <a:t>C</a:t>
            </a:r>
            <a:r>
              <a:rPr lang="zh-CN" altLang="en-US" sz="1400" b="1" dirty="0" smtClean="0"/>
              <a:t>中心</a:t>
            </a:r>
            <a:r>
              <a:rPr lang="zh-CN" altLang="en-US" sz="1400" b="1" dirty="0"/>
              <a:t>两个月来变化不大。</a:t>
            </a: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4525963"/>
          </a:xfrm>
        </p:spPr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/>
              <a:t>三、终端类故障情况</a:t>
            </a:r>
          </a:p>
        </p:txBody>
      </p:sp>
      <p:graphicFrame>
        <p:nvGraphicFramePr>
          <p:cNvPr id="50217" name="Group 41"/>
          <p:cNvGraphicFramePr>
            <a:graphicFrameLocks noGrp="1"/>
          </p:cNvGraphicFramePr>
          <p:nvPr>
            <p:ph type="tbl" idx="1"/>
          </p:nvPr>
        </p:nvGraphicFramePr>
        <p:xfrm>
          <a:off x="395288" y="1989138"/>
          <a:ext cx="4779962" cy="2465389"/>
        </p:xfrm>
        <a:graphic>
          <a:graphicData uri="http://schemas.openxmlformats.org/drawingml/2006/table">
            <a:tbl>
              <a:tblPr/>
              <a:tblGrid>
                <a:gridCol w="593725"/>
                <a:gridCol w="1003300"/>
                <a:gridCol w="2146300"/>
                <a:gridCol w="1036637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序号</a:t>
                      </a:r>
                      <a:endParaRPr kumimoji="1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故障成因</a:t>
                      </a:r>
                      <a:endParaRPr kumimoji="1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说明</a:t>
                      </a:r>
                      <a:endParaRPr kumimoji="1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报障次数</a:t>
                      </a:r>
                      <a:endParaRPr kumimoji="1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1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软件报障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系统软件、病毒木马等报障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33388"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2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硬件报障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计算机硬件方面报障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3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网络报障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网络连接报障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76238">
                <a:tc gridSpan="3"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楷体_GB2312" pitchFamily="49" charset="-122"/>
                        </a:rPr>
                        <a:t>汇总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50179" name="Rectangle 3"/>
          <p:cNvSpPr>
            <a:spLocks noRot="1" noChangeArrowheads="1"/>
          </p:cNvSpPr>
          <p:nvPr/>
        </p:nvSpPr>
        <p:spPr bwMode="auto">
          <a:xfrm>
            <a:off x="395288" y="1125538"/>
            <a:ext cx="63373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sz="1600" b="1">
                <a:ea typeface="楷体_GB2312" pitchFamily="49" charset="-122"/>
              </a:rPr>
              <a:t>1</a:t>
            </a:r>
            <a:r>
              <a:rPr kumimoji="1" lang="zh-CN" altLang="en-US" sz="1600" b="1">
                <a:ea typeface="楷体_GB2312" pitchFamily="49" charset="-122"/>
              </a:rPr>
              <a:t>、</a:t>
            </a:r>
            <a:r>
              <a:rPr kumimoji="1" lang="en-US" altLang="zh-CN" sz="1600" b="1">
                <a:ea typeface="楷体_GB2312" pitchFamily="49" charset="-122"/>
              </a:rPr>
              <a:t>9</a:t>
            </a:r>
            <a:r>
              <a:rPr kumimoji="1" lang="zh-CN" altLang="en-US" sz="1600" b="1">
                <a:ea typeface="楷体_GB2312" pitchFamily="49" charset="-122"/>
              </a:rPr>
              <a:t>月份终端故障原因分类统计</a:t>
            </a:r>
            <a:endParaRPr kumimoji="1" lang="zh-CN" altLang="en-US" sz="1600">
              <a:ea typeface="楷体_GB2312" pitchFamily="49" charset="-122"/>
            </a:endParaRPr>
          </a:p>
        </p:txBody>
      </p:sp>
      <p:sp>
        <p:nvSpPr>
          <p:cNvPr id="50211" name="Rectangle 35"/>
          <p:cNvSpPr>
            <a:spLocks noChangeArrowheads="1"/>
          </p:cNvSpPr>
          <p:nvPr/>
        </p:nvSpPr>
        <p:spPr bwMode="auto">
          <a:xfrm>
            <a:off x="323850" y="5445125"/>
            <a:ext cx="8353425" cy="30480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1400" b="1" dirty="0"/>
              <a:t>9</a:t>
            </a:r>
            <a:r>
              <a:rPr lang="zh-CN" altLang="en-US" sz="1400" b="1" dirty="0"/>
              <a:t>月份终端故障一共</a:t>
            </a:r>
            <a:r>
              <a:rPr lang="zh-CN" altLang="en-US" sz="1400" b="1" dirty="0" smtClean="0"/>
              <a:t>发生</a:t>
            </a:r>
            <a:r>
              <a:rPr lang="en-US" altLang="zh-CN" sz="1400" b="1" dirty="0" smtClean="0"/>
              <a:t>X</a:t>
            </a:r>
            <a:r>
              <a:rPr lang="zh-CN" altLang="en-US" sz="1400" b="1" dirty="0" smtClean="0"/>
              <a:t>个</a:t>
            </a:r>
            <a:r>
              <a:rPr lang="zh-CN" altLang="en-US" sz="1400" b="1" dirty="0"/>
              <a:t>，比上月减少</a:t>
            </a:r>
            <a:r>
              <a:rPr lang="en-US" altLang="zh-CN" sz="1400" b="1" dirty="0"/>
              <a:t>4</a:t>
            </a:r>
            <a:r>
              <a:rPr lang="zh-CN" altLang="en-US" sz="1400" b="1" dirty="0"/>
              <a:t>个，主要是硬件故障减少</a:t>
            </a:r>
            <a:r>
              <a:rPr lang="en-US" altLang="zh-CN" sz="1400" b="1" dirty="0"/>
              <a:t>4</a:t>
            </a:r>
            <a:r>
              <a:rPr lang="zh-CN" altLang="en-US" sz="1400" b="1" dirty="0"/>
              <a:t>个导致。</a:t>
            </a:r>
          </a:p>
        </p:txBody>
      </p:sp>
      <p:graphicFrame>
        <p:nvGraphicFramePr>
          <p:cNvPr id="50218" name="Object 42"/>
          <p:cNvGraphicFramePr>
            <a:graphicFrameLocks noChangeAspect="1"/>
          </p:cNvGraphicFramePr>
          <p:nvPr/>
        </p:nvGraphicFramePr>
        <p:xfrm>
          <a:off x="5224463" y="1339850"/>
          <a:ext cx="3059112" cy="3467100"/>
        </p:xfrm>
        <a:graphic>
          <a:graphicData uri="http://schemas.openxmlformats.org/presentationml/2006/ole">
            <p:oleObj spid="_x0000_s5122" name="图表" r:id="rId3" imgW="2438400" imgH="2762301" progId="Excel.Chart.8">
              <p:embed/>
            </p:oleObj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Rot="1" noChangeArrowheads="1"/>
          </p:cNvSpPr>
          <p:nvPr/>
        </p:nvSpPr>
        <p:spPr bwMode="auto">
          <a:xfrm>
            <a:off x="395288" y="1125538"/>
            <a:ext cx="43211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65100" indent="-165100" algn="just" defTabSz="957263">
              <a:lnSpc>
                <a:spcPct val="90000"/>
              </a:lnSpc>
              <a:spcAft>
                <a:spcPct val="40000"/>
              </a:spcAft>
              <a:buSzPct val="80000"/>
              <a:buFont typeface="Wingdings" pitchFamily="2" charset="2"/>
              <a:buNone/>
            </a:pPr>
            <a:r>
              <a:rPr kumimoji="1" lang="en-US" altLang="zh-CN" sz="1600" b="1" dirty="0">
                <a:ea typeface="楷体_GB2312" pitchFamily="49" charset="-122"/>
              </a:rPr>
              <a:t>2</a:t>
            </a:r>
            <a:r>
              <a:rPr kumimoji="1" lang="zh-CN" altLang="en-US" sz="1600" b="1" dirty="0">
                <a:ea typeface="楷体_GB2312" pitchFamily="49" charset="-122"/>
              </a:rPr>
              <a:t>）</a:t>
            </a:r>
            <a:r>
              <a:rPr kumimoji="1" lang="en-US" altLang="zh-CN" sz="1600" b="1" dirty="0">
                <a:ea typeface="楷体_GB2312" pitchFamily="49" charset="-122"/>
              </a:rPr>
              <a:t>9</a:t>
            </a:r>
            <a:r>
              <a:rPr kumimoji="1" lang="zh-CN" altLang="en-US" sz="1600" b="1" dirty="0">
                <a:ea typeface="楷体_GB2312" pitchFamily="49" charset="-122"/>
              </a:rPr>
              <a:t>月份故障按中心统计</a:t>
            </a:r>
            <a:endParaRPr kumimoji="1" lang="zh-CN" altLang="en-US" sz="1600" dirty="0">
              <a:ea typeface="楷体_GB2312" pitchFamily="49" charset="-122"/>
            </a:endParaRPr>
          </a:p>
        </p:txBody>
      </p:sp>
      <p:sp>
        <p:nvSpPr>
          <p:cNvPr id="51237" name="Rectangle 37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r>
              <a:rPr lang="zh-CN" altLang="en-US"/>
              <a:t>三、终端类故障情况</a:t>
            </a:r>
          </a:p>
        </p:txBody>
      </p:sp>
      <p:graphicFrame>
        <p:nvGraphicFramePr>
          <p:cNvPr id="51235" name="Group 35"/>
          <p:cNvGraphicFramePr>
            <a:graphicFrameLocks noGrp="1"/>
          </p:cNvGraphicFramePr>
          <p:nvPr>
            <p:ph type="tbl" idx="1"/>
          </p:nvPr>
        </p:nvGraphicFramePr>
        <p:xfrm>
          <a:off x="468313" y="1773238"/>
          <a:ext cx="4248150" cy="2806701"/>
        </p:xfrm>
        <a:graphic>
          <a:graphicData uri="http://schemas.openxmlformats.org/drawingml/2006/table">
            <a:tbl>
              <a:tblPr/>
              <a:tblGrid>
                <a:gridCol w="650875"/>
                <a:gridCol w="2487612"/>
                <a:gridCol w="1109663"/>
              </a:tblGrid>
              <a:tr h="741363"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序号</a:t>
                      </a:r>
                      <a:endParaRPr kumimoji="1" lang="zh-CN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故障成因</a:t>
                      </a:r>
                      <a:endParaRPr kumimoji="1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报障次数</a:t>
                      </a:r>
                      <a:endParaRPr kumimoji="1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3B3B3"/>
                    </a:solidFill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A</a:t>
                      </a:r>
                      <a:r>
                        <a:rPr kumimoji="1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中心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B</a:t>
                      </a:r>
                      <a:r>
                        <a:rPr kumimoji="1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中心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C</a:t>
                      </a:r>
                      <a:r>
                        <a:rPr kumimoji="1" lang="zh-CN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中心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77838">
                <a:tc gridSpan="2"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汇总</a:t>
                      </a:r>
                      <a:endParaRPr kumimoji="1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65100" marR="0" lvl="0" indent="-165100" algn="ctr" defTabSz="957263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楷体_GB2312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sp>
        <p:nvSpPr>
          <p:cNvPr id="51239" name="Rectangle 39"/>
          <p:cNvSpPr>
            <a:spLocks noChangeArrowheads="1"/>
          </p:cNvSpPr>
          <p:nvPr/>
        </p:nvSpPr>
        <p:spPr bwMode="auto">
          <a:xfrm>
            <a:off x="323850" y="5335916"/>
            <a:ext cx="4679950" cy="523220"/>
          </a:xfrm>
          <a:prstGeom prst="rect">
            <a:avLst/>
          </a:prstGeom>
          <a:noFill/>
          <a:ln w="0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1400" b="1" dirty="0"/>
              <a:t>各中心发生的终端故障都在</a:t>
            </a:r>
            <a:r>
              <a:rPr lang="en-US" altLang="zh-CN" sz="1400" b="1" dirty="0"/>
              <a:t>20</a:t>
            </a:r>
            <a:r>
              <a:rPr lang="zh-CN" altLang="en-US" sz="1400" b="1" dirty="0"/>
              <a:t>个以内</a:t>
            </a:r>
            <a:r>
              <a:rPr lang="zh-CN" altLang="en-US" sz="1400" b="1" dirty="0" smtClean="0"/>
              <a:t>，</a:t>
            </a:r>
            <a:r>
              <a:rPr lang="en-US" altLang="zh-CN" sz="1400" b="1" dirty="0" smtClean="0"/>
              <a:t>A</a:t>
            </a:r>
            <a:r>
              <a:rPr lang="zh-CN" altLang="en-US" sz="1400" b="1" dirty="0" smtClean="0"/>
              <a:t>中心</a:t>
            </a:r>
            <a:r>
              <a:rPr lang="en-US" altLang="zh-CN" sz="1400" b="1" dirty="0"/>
              <a:t>9</a:t>
            </a:r>
            <a:r>
              <a:rPr lang="zh-CN" altLang="en-US" sz="1400" b="1" dirty="0"/>
              <a:t>月减少</a:t>
            </a:r>
            <a:r>
              <a:rPr lang="en-US" altLang="zh-CN" sz="1400" b="1" dirty="0"/>
              <a:t>7</a:t>
            </a:r>
            <a:r>
              <a:rPr lang="zh-CN" altLang="en-US" sz="1400" b="1" dirty="0"/>
              <a:t>个</a:t>
            </a:r>
            <a:r>
              <a:rPr lang="zh-CN" altLang="en-US" sz="1400" b="1" dirty="0" smtClean="0"/>
              <a:t>，</a:t>
            </a:r>
            <a:r>
              <a:rPr lang="en-US" altLang="zh-CN" sz="1400" b="1" dirty="0" smtClean="0"/>
              <a:t>B</a:t>
            </a:r>
            <a:r>
              <a:rPr lang="zh-CN" altLang="en-US" sz="1400" b="1" dirty="0" smtClean="0"/>
              <a:t>中心增加</a:t>
            </a:r>
            <a:r>
              <a:rPr lang="en-US" altLang="zh-CN" sz="1400" b="1" dirty="0"/>
              <a:t>4</a:t>
            </a:r>
            <a:r>
              <a:rPr lang="zh-CN" altLang="en-US" sz="1400" b="1" dirty="0"/>
              <a:t>个。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4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zh-CN" altLang="en-US" sz="2400"/>
              <a:t>四、下一步工作内容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2400" dirty="0"/>
              <a:t>1</a:t>
            </a:r>
            <a:r>
              <a:rPr lang="zh-CN" altLang="en-US" sz="2400" dirty="0"/>
              <a:t>、对各维护部门的服务质量进行提升，提高维护水平。</a:t>
            </a:r>
          </a:p>
          <a:p>
            <a:pPr>
              <a:buFont typeface="Wingdings" pitchFamily="2" charset="2"/>
              <a:buNone/>
            </a:pPr>
            <a:r>
              <a:rPr lang="en-US" altLang="zh-CN" sz="2400" dirty="0"/>
              <a:t>2</a:t>
            </a:r>
            <a:r>
              <a:rPr lang="zh-CN" altLang="en-US" sz="2400" dirty="0"/>
              <a:t>、</a:t>
            </a:r>
            <a:r>
              <a:rPr lang="zh-CN" altLang="en-US" sz="2400" dirty="0" smtClean="0"/>
              <a:t>完善机房</a:t>
            </a:r>
            <a:r>
              <a:rPr lang="zh-CN" altLang="en-US" sz="2400" dirty="0"/>
              <a:t>主机托管业务的管理流程与配套设备。</a:t>
            </a:r>
          </a:p>
          <a:p>
            <a:pPr>
              <a:buFont typeface="Wingdings" pitchFamily="2" charset="2"/>
              <a:buNone/>
            </a:pPr>
            <a:r>
              <a:rPr lang="en-US" altLang="zh-CN" sz="2400" dirty="0"/>
              <a:t>3</a:t>
            </a:r>
            <a:r>
              <a:rPr lang="zh-CN" altLang="en-US" sz="2400" dirty="0"/>
              <a:t>、对维护工作的相关文档与操作指引进行梳理，落实部门执行情况。</a:t>
            </a:r>
          </a:p>
          <a:p>
            <a:pPr>
              <a:buFont typeface="Wingdings" pitchFamily="2" charset="2"/>
              <a:buNone/>
            </a:pPr>
            <a:r>
              <a:rPr lang="en-US" altLang="zh-CN" sz="2400" dirty="0"/>
              <a:t>4</a:t>
            </a:r>
            <a:r>
              <a:rPr lang="zh-CN" altLang="en-US" sz="2400" dirty="0"/>
              <a:t>、对信息安全、防盗打等工作进行跟进，提高对异常情况的反应速度。</a:t>
            </a:r>
          </a:p>
          <a:p>
            <a:pPr>
              <a:buFont typeface="Wingdings" pitchFamily="2" charset="2"/>
              <a:buNone/>
            </a:pPr>
            <a:r>
              <a:rPr lang="en-US" altLang="zh-CN" sz="2400" dirty="0"/>
              <a:t>5</a:t>
            </a:r>
            <a:r>
              <a:rPr lang="zh-CN" altLang="en-US" sz="2400" dirty="0"/>
              <a:t>、对明年的技术维护工作做好规划，对平台升级、设备购买等内容完成摸查。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4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0" y="2636838"/>
            <a:ext cx="4537075" cy="14700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30000"/>
              </a:lnSpc>
            </a:pPr>
            <a:r>
              <a:rPr kumimoji="0" lang="zh-CN" altLang="en-US" sz="3600"/>
              <a:t>谢谢指导！</a:t>
            </a:r>
          </a:p>
        </p:txBody>
      </p:sp>
    </p:spTree>
  </p:cSld>
  <p:clrMapOvr>
    <a:masterClrMapping/>
  </p:clrMapOvr>
  <p:transition>
    <p:strips dir="rd"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663</Words>
  <Application>Microsoft Office PowerPoint</Application>
  <PresentationFormat>全屏显示(4:3)</PresentationFormat>
  <Paragraphs>111</Paragraphs>
  <Slides>12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4" baseType="lpstr">
      <vt:lpstr>Office 主题</vt:lpstr>
      <vt:lpstr>Microsoft Office Excel 图表</vt:lpstr>
      <vt:lpstr>XXXX年X月技术维护工作分析</vt:lpstr>
      <vt:lpstr>一、技术维护工作X月份总体情况</vt:lpstr>
      <vt:lpstr>二、系统故障与维护情况</vt:lpstr>
      <vt:lpstr>二、系统故障与维护情况</vt:lpstr>
      <vt:lpstr>二、系统故障与维护情况</vt:lpstr>
      <vt:lpstr>二、系统故障与维护情况</vt:lpstr>
      <vt:lpstr>幻灯片 7</vt:lpstr>
      <vt:lpstr>二、系统故障与维护情况</vt:lpstr>
      <vt:lpstr>三、终端类故障情况</vt:lpstr>
      <vt:lpstr>三、终端类故障情况</vt:lpstr>
      <vt:lpstr>四、下一步工作内容</vt:lpstr>
      <vt:lpstr>谢谢指导！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2008年9月技术维护工作分析</dc:title>
  <dc:creator>DnG</dc:creator>
  <cp:lastModifiedBy>DnG</cp:lastModifiedBy>
  <cp:revision>4</cp:revision>
  <dcterms:created xsi:type="dcterms:W3CDTF">2014-12-16T07:22:45Z</dcterms:created>
  <dcterms:modified xsi:type="dcterms:W3CDTF">2014-12-16T07:32:07Z</dcterms:modified>
</cp:coreProperties>
</file>