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0"/>
  </p:notesMasterIdLst>
  <p:handoutMasterIdLst>
    <p:handoutMasterId r:id="rId21"/>
  </p:handoutMasterIdLst>
  <p:sldIdLst>
    <p:sldId id="378" r:id="rId2"/>
    <p:sldId id="257" r:id="rId3"/>
    <p:sldId id="379" r:id="rId4"/>
    <p:sldId id="382" r:id="rId5"/>
    <p:sldId id="384" r:id="rId6"/>
    <p:sldId id="371" r:id="rId7"/>
    <p:sldId id="372" r:id="rId8"/>
    <p:sldId id="385" r:id="rId9"/>
    <p:sldId id="39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</p:sldIdLst>
  <p:sldSz cx="9144000" cy="6858000" type="letter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accent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accent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accent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accent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accent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accent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accent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accent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accent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873C583-42EA-4046-BA9E-342B7163CC63}">
          <p14:sldIdLst>
            <p14:sldId id="378"/>
            <p14:sldId id="257"/>
            <p14:sldId id="379"/>
            <p14:sldId id="382"/>
            <p14:sldId id="384"/>
            <p14:sldId id="371"/>
            <p14:sldId id="372"/>
            <p14:sldId id="385"/>
            <p14:sldId id="395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4"/>
          </p14:sldIdLst>
        </p14:section>
        <p14:section name="Untitled Section" id="{BFA48315-E3FC-4262-B9CD-B46AE1A2D846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000099"/>
    <a:srgbClr val="800000"/>
    <a:srgbClr val="66CCFF"/>
    <a:srgbClr val="0099FF"/>
    <a:srgbClr val="292929"/>
    <a:srgbClr val="333399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0709" autoAdjust="0"/>
    <p:restoredTop sz="96270" autoAdjust="0"/>
  </p:normalViewPr>
  <p:slideViewPr>
    <p:cSldViewPr snapToGrid="0">
      <p:cViewPr>
        <p:scale>
          <a:sx n="63" d="100"/>
          <a:sy n="63" d="100"/>
        </p:scale>
        <p:origin x="-1362" y="-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80"/>
    </p:cViewPr>
  </p:sorterViewPr>
  <p:notesViewPr>
    <p:cSldViewPr snapToGrid="0">
      <p:cViewPr varScale="1">
        <p:scale>
          <a:sx n="72" d="100"/>
          <a:sy n="72" d="100"/>
        </p:scale>
        <p:origin x="-2028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Line 15"/>
          <p:cNvSpPr>
            <a:spLocks noChangeShapeType="1"/>
          </p:cNvSpPr>
          <p:nvPr/>
        </p:nvSpPr>
        <p:spPr bwMode="auto">
          <a:xfrm>
            <a:off x="0" y="665163"/>
            <a:ext cx="68072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5" name="Line 20"/>
          <p:cNvSpPr>
            <a:spLocks noChangeShapeType="1"/>
          </p:cNvSpPr>
          <p:nvPr/>
        </p:nvSpPr>
        <p:spPr bwMode="auto">
          <a:xfrm>
            <a:off x="6350" y="8763000"/>
            <a:ext cx="6805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6675" y="77788"/>
            <a:ext cx="6715125" cy="4572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>
                <a:solidFill>
                  <a:srgbClr val="000066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MOJO </a:t>
            </a:r>
          </a:p>
          <a:p>
            <a:pPr>
              <a:defRPr/>
            </a:pPr>
            <a:r>
              <a:rPr lang="en-US"/>
              <a:t>by Marshall Goldsmith, Ph.D</a:t>
            </a:r>
            <a:endParaRPr lang="en-US" sz="1200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09550" y="8686800"/>
            <a:ext cx="6494463" cy="4572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2000" b="1">
                <a:solidFill>
                  <a:srgbClr val="0066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www.marshallgoldsmithlibrary.com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4114459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2741613"/>
            <a:ext cx="5715000" cy="5716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Body Text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277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9138" y="590550"/>
            <a:ext cx="2514600" cy="18843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Line 22"/>
          <p:cNvSpPr>
            <a:spLocks noChangeShapeType="1"/>
          </p:cNvSpPr>
          <p:nvPr/>
        </p:nvSpPr>
        <p:spPr bwMode="auto">
          <a:xfrm>
            <a:off x="6350" y="8763000"/>
            <a:ext cx="6805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Line 26"/>
          <p:cNvSpPr>
            <a:spLocks noChangeShapeType="1"/>
          </p:cNvSpPr>
          <p:nvPr/>
        </p:nvSpPr>
        <p:spPr bwMode="auto">
          <a:xfrm>
            <a:off x="39688" y="392113"/>
            <a:ext cx="6740525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729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7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395288" indent="-223838" algn="l" rtl="0" eaLnBrk="0" fontAlgn="base" hangingPunct="0">
      <a:lnSpc>
        <a:spcPct val="90000"/>
      </a:lnSpc>
      <a:spcBef>
        <a:spcPct val="70000"/>
      </a:spcBef>
      <a:spcAft>
        <a:spcPct val="0"/>
      </a:spcAft>
      <a:buAutoNum type="arabicPeriod"/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681038" indent="-171450" algn="l" rtl="0" eaLnBrk="0" fontAlgn="base" hangingPunct="0">
      <a:lnSpc>
        <a:spcPct val="90000"/>
      </a:lnSpc>
      <a:spcBef>
        <a:spcPct val="70000"/>
      </a:spcBef>
      <a:spcAft>
        <a:spcPct val="0"/>
      </a:spcAft>
      <a:buChar char="•"/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968375" indent="-173038" algn="l" rtl="0" eaLnBrk="0" fontAlgn="base" hangingPunct="0">
      <a:lnSpc>
        <a:spcPct val="90000"/>
      </a:lnSpc>
      <a:spcBef>
        <a:spcPct val="40000"/>
      </a:spcBef>
      <a:spcAft>
        <a:spcPct val="0"/>
      </a:spcAft>
      <a:buChar char="•"/>
      <a:defRPr sz="1200" i="1" kern="1200">
        <a:solidFill>
          <a:schemeClr val="tx1"/>
        </a:solidFill>
        <a:latin typeface="Arial" charset="0"/>
        <a:ea typeface="+mn-ea"/>
        <a:cs typeface="+mn-cs"/>
      </a:defRPr>
    </a:lvl4pPr>
    <a:lvl5pPr marL="1198563" indent="-115888" algn="l" rtl="0" eaLnBrk="0" fontAlgn="base" hangingPunct="0">
      <a:spcBef>
        <a:spcPct val="30000"/>
      </a:spcBef>
      <a:spcAft>
        <a:spcPct val="0"/>
      </a:spcAft>
      <a:buChar char="–"/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5225" y="679450"/>
            <a:ext cx="4533900" cy="3400425"/>
          </a:xfrm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5350" y="4381500"/>
            <a:ext cx="5073650" cy="40798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349916" cy="1122947"/>
          </a:xfrm>
        </p:spPr>
        <p:txBody>
          <a:bodyPr/>
          <a:lstStyle>
            <a:lvl1pPr>
              <a:defRPr b="1" i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84421"/>
            <a:ext cx="7696200" cy="38019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32E86-024A-42EF-B432-257BA9A6E3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20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57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57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57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8032804-B62C-48C8-9C52-337B7CC08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53"/>
          <p:cNvSpPr>
            <a:spLocks noChangeArrowheads="1"/>
          </p:cNvSpPr>
          <p:nvPr userDrawn="1"/>
        </p:nvSpPr>
        <p:spPr bwMode="auto">
          <a:xfrm>
            <a:off x="0" y="1447800"/>
            <a:ext cx="9144000" cy="5410200"/>
          </a:xfrm>
          <a:prstGeom prst="rect">
            <a:avLst/>
          </a:prstGeom>
          <a:gradFill rotWithShape="1">
            <a:gsLst>
              <a:gs pos="0">
                <a:srgbClr val="000099">
                  <a:alpha val="35001"/>
                </a:srgbClr>
              </a:gs>
              <a:gs pos="100000">
                <a:srgbClr val="FFFFFF"/>
              </a:gs>
            </a:gsLst>
            <a:path path="rect">
              <a:fillToRect l="100000" b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32" name="Rectangle 54"/>
          <p:cNvSpPr>
            <a:spLocks noChangeArrowheads="1"/>
          </p:cNvSpPr>
          <p:nvPr userDrawn="1"/>
        </p:nvSpPr>
        <p:spPr bwMode="auto">
          <a:xfrm>
            <a:off x="0" y="0"/>
            <a:ext cx="9144000" cy="1524000"/>
          </a:xfrm>
          <a:prstGeom prst="rect">
            <a:avLst/>
          </a:prstGeom>
          <a:gradFill rotWithShape="1">
            <a:gsLst>
              <a:gs pos="0">
                <a:srgbClr val="000099">
                  <a:alpha val="35001"/>
                </a:srgbClr>
              </a:gs>
              <a:gs pos="100000">
                <a:srgbClr val="FFFDF7"/>
              </a:gs>
            </a:gsLst>
            <a:path path="rect">
              <a:fillToRect l="100000" t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56"/>
          <p:cNvSpPr>
            <a:spLocks noChangeArrowheads="1"/>
          </p:cNvSpPr>
          <p:nvPr userDrawn="1"/>
        </p:nvSpPr>
        <p:spPr bwMode="auto">
          <a:xfrm>
            <a:off x="515938" y="1447800"/>
            <a:ext cx="8640762" cy="76200"/>
          </a:xfrm>
          <a:prstGeom prst="rect">
            <a:avLst/>
          </a:prstGeom>
          <a:gradFill rotWithShape="1">
            <a:gsLst>
              <a:gs pos="0">
                <a:srgbClr val="292929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34" name="Picture 3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4" r="763"/>
          <a:stretch>
            <a:fillRect/>
          </a:stretch>
        </p:blipFill>
        <p:spPr bwMode="auto">
          <a:xfrm>
            <a:off x="0" y="0"/>
            <a:ext cx="650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9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Marshall@MarshallGoldsmith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Microsoft_Excel_97-2003_Worksheet1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Microsoft_Excel_97-2003_Worksheet2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png"/><Relationship Id="rId4" Type="http://schemas.openxmlformats.org/officeDocument/2006/relationships/oleObject" Target="../embeddings/Microsoft_Excel_97-2003_Worksheet3.xls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"/>
          <p:cNvSpPr>
            <a:spLocks noChangeArrowheads="1"/>
          </p:cNvSpPr>
          <p:nvPr/>
        </p:nvSpPr>
        <p:spPr bwMode="auto">
          <a:xfrm>
            <a:off x="732135" y="389692"/>
            <a:ext cx="8334375" cy="1134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95000"/>
              </a:lnSpc>
            </a:pPr>
            <a:r>
              <a:rPr lang="en-US" sz="5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Questions </a:t>
            </a:r>
          </a:p>
          <a:p>
            <a:pPr algn="ctr">
              <a:lnSpc>
                <a:spcPct val="95000"/>
              </a:lnSpc>
            </a:pPr>
            <a:r>
              <a:rPr lang="en-US" sz="5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that make a difference</a:t>
            </a:r>
            <a:endParaRPr lang="en-US" sz="5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8"/>
          <p:cNvSpPr txBox="1">
            <a:spLocks noChangeArrowheads="1"/>
          </p:cNvSpPr>
          <p:nvPr/>
        </p:nvSpPr>
        <p:spPr bwMode="auto">
          <a:xfrm>
            <a:off x="875664" y="2970714"/>
            <a:ext cx="8190846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6600" b="1" i="1" kern="0" dirty="0" smtClean="0">
                <a:latin typeface="Times New Roman" pitchFamily="18" charset="0"/>
                <a:cs typeface="Times New Roman" pitchFamily="18" charset="0"/>
              </a:rPr>
              <a:t>Keeping What Matters</a:t>
            </a:r>
          </a:p>
          <a:p>
            <a:pPr eaLnBrk="1" hangingPunct="1">
              <a:defRPr/>
            </a:pPr>
            <a:r>
              <a:rPr lang="en-US" sz="6600" b="1" i="1" kern="0" dirty="0" smtClean="0">
                <a:latin typeface="Times New Roman" pitchFamily="18" charset="0"/>
                <a:cs typeface="Times New Roman" pitchFamily="18" charset="0"/>
              </a:rPr>
              <a:t>in Our Mind</a:t>
            </a:r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1706869" y="4854845"/>
            <a:ext cx="6032500" cy="20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buFontTx/>
              <a:buNone/>
              <a:defRPr/>
            </a:pPr>
            <a:r>
              <a:rPr lang="en-US" sz="4000" b="1" kern="0" dirty="0" smtClean="0">
                <a:solidFill>
                  <a:srgbClr val="002060"/>
                </a:solidFill>
              </a:rPr>
              <a:t>Dr. Marshall Goldsmith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sz="2400" b="1" kern="0" dirty="0" smtClean="0">
                <a:solidFill>
                  <a:schemeClr val="accent2"/>
                </a:solidFill>
                <a:hlinkClick r:id="rId2"/>
              </a:rPr>
              <a:t>Marshall@MarshallGoldsmith.com</a:t>
            </a:r>
            <a:endParaRPr lang="en-US" sz="2400" b="1" kern="0" dirty="0" smtClean="0">
              <a:solidFill>
                <a:schemeClr val="accent2"/>
              </a:solidFill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US" sz="2400" b="1" kern="0" dirty="0" smtClean="0">
                <a:solidFill>
                  <a:schemeClr val="accent2"/>
                </a:solidFill>
              </a:rPr>
              <a:t>www.MarshallGoldsmith.com</a:t>
            </a:r>
          </a:p>
          <a:p>
            <a:pPr eaLnBrk="1" hangingPunct="1">
              <a:defRPr/>
            </a:pPr>
            <a:endParaRPr lang="en-US" sz="3600" kern="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rgbClr val="000066"/>
                </a:solidFill>
              </a:rPr>
              <a:t>Goals</a:t>
            </a:r>
            <a:r>
              <a:rPr lang="en-US" sz="4800" b="1" dirty="0" smtClean="0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4099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/>
              <a:t>Learn classic delusions that prohibit us from creating the person that we want to become.</a:t>
            </a:r>
          </a:p>
          <a:p>
            <a:pPr eaLnBrk="1" hangingPunct="1">
              <a:lnSpc>
                <a:spcPct val="90000"/>
              </a:lnSpc>
            </a:pPr>
            <a:r>
              <a:rPr lang="en-US" b="1" dirty="0" smtClean="0"/>
              <a:t>Be ready to use the daily question process to increase effectiveness and build engagement.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912813" y="285750"/>
            <a:ext cx="7769225" cy="912813"/>
          </a:xfrm>
        </p:spPr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What matters in life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1370013" y="1828800"/>
            <a:ext cx="7313612" cy="4010025"/>
          </a:xfrm>
        </p:spPr>
        <p:txBody>
          <a:bodyPr/>
          <a:lstStyle/>
          <a:p>
            <a:r>
              <a:rPr lang="en-US" sz="3600" b="1" dirty="0" smtClean="0"/>
              <a:t>Health</a:t>
            </a:r>
          </a:p>
          <a:p>
            <a:r>
              <a:rPr lang="en-US" sz="3600" b="1" dirty="0" smtClean="0"/>
              <a:t>Wealth</a:t>
            </a:r>
          </a:p>
          <a:p>
            <a:r>
              <a:rPr lang="en-US" sz="3600" b="1" dirty="0" smtClean="0"/>
              <a:t>Relationships</a:t>
            </a:r>
          </a:p>
          <a:p>
            <a:r>
              <a:rPr lang="en-US" sz="3600" b="1" dirty="0" smtClean="0"/>
              <a:t>Happiness</a:t>
            </a:r>
          </a:p>
          <a:p>
            <a:r>
              <a:rPr lang="en-US" sz="3600" b="1" dirty="0"/>
              <a:t>Meaning (Achievement)</a:t>
            </a:r>
          </a:p>
          <a:p>
            <a:endParaRPr lang="en-US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70197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349916" cy="1234440"/>
          </a:xfrm>
        </p:spPr>
        <p:txBody>
          <a:bodyPr/>
          <a:lstStyle/>
          <a:p>
            <a:r>
              <a:rPr lang="en-US" dirty="0" smtClean="0"/>
              <a:t>Why do so few ‘New Year’s resolutions’ get implemented?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84421"/>
            <a:ext cx="8321040" cy="4944979"/>
          </a:xfrm>
        </p:spPr>
        <p:txBody>
          <a:bodyPr/>
          <a:lstStyle/>
          <a:p>
            <a:r>
              <a:rPr lang="en-US" b="1" dirty="0" smtClean="0"/>
              <a:t>Only 8% of our good plans get implemented</a:t>
            </a:r>
          </a:p>
          <a:p>
            <a:r>
              <a:rPr lang="en-US" b="1" dirty="0" smtClean="0"/>
              <a:t>We consistently underestimate the challenges presented by the environment</a:t>
            </a:r>
          </a:p>
          <a:p>
            <a:r>
              <a:rPr lang="en-US" b="1" dirty="0" smtClean="0"/>
              <a:t>We have very little discretionary time</a:t>
            </a:r>
          </a:p>
          <a:p>
            <a:r>
              <a:rPr lang="en-US" b="1" dirty="0" smtClean="0"/>
              <a:t>The high probability of at least one ‘low probability event’ occurring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5068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New world – new challenges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“The dream”</a:t>
            </a:r>
          </a:p>
          <a:p>
            <a:r>
              <a:rPr lang="en-US" b="1" dirty="0" smtClean="0"/>
              <a:t>Globalization</a:t>
            </a:r>
          </a:p>
          <a:p>
            <a:r>
              <a:rPr lang="en-US" b="1" dirty="0" smtClean="0"/>
              <a:t>New technology</a:t>
            </a:r>
          </a:p>
          <a:p>
            <a:r>
              <a:rPr lang="en-US" b="1" dirty="0" smtClean="0"/>
              <a:t>New entertainment</a:t>
            </a:r>
          </a:p>
          <a:p>
            <a:r>
              <a:rPr lang="en-US" b="1" dirty="0" smtClean="0"/>
              <a:t>New distractions</a:t>
            </a:r>
          </a:p>
          <a:p>
            <a:r>
              <a:rPr lang="en-US" b="1" dirty="0" smtClean="0"/>
              <a:t>Media addiction</a:t>
            </a:r>
          </a:p>
        </p:txBody>
      </p:sp>
    </p:spTree>
    <p:extLst>
      <p:ext uri="{BB962C8B-B14F-4D97-AF65-F5344CB8AC3E}">
        <p14:creationId xmlns:p14="http://schemas.microsoft.com/office/powerpoint/2010/main" val="1778740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We know the person that we want to create.  Why don’t we do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en-US" b="1" dirty="0" smtClean="0"/>
              <a:t>Ten Classic Delusions</a:t>
            </a:r>
          </a:p>
          <a:p>
            <a:pPr>
              <a:defRPr/>
            </a:pPr>
            <a:r>
              <a:rPr lang="en-US" b="1" dirty="0" smtClean="0"/>
              <a:t>It won’t take that long (time)</a:t>
            </a:r>
          </a:p>
          <a:p>
            <a:pPr>
              <a:defRPr/>
            </a:pPr>
            <a:r>
              <a:rPr lang="en-US" b="1" dirty="0" smtClean="0"/>
              <a:t>It won’t be that hard (difficulty)</a:t>
            </a:r>
          </a:p>
          <a:p>
            <a:pPr>
              <a:defRPr/>
            </a:pPr>
            <a:r>
              <a:rPr lang="en-US" b="1" dirty="0" smtClean="0"/>
              <a:t>I can keep focused on this goal (competing goals - distractions)</a:t>
            </a:r>
          </a:p>
          <a:p>
            <a:pPr>
              <a:defRPr/>
            </a:pPr>
            <a:r>
              <a:rPr lang="en-US" b="1" dirty="0" smtClean="0"/>
              <a:t>Once I do it, it will take care of itself forever (maintenance)</a:t>
            </a:r>
          </a:p>
          <a:p>
            <a:pPr>
              <a:defRPr/>
            </a:pPr>
            <a:r>
              <a:rPr lang="en-US" b="1" dirty="0" smtClean="0"/>
              <a:t>Once I do it, my whole life will change (over-estimating rewards)</a:t>
            </a:r>
          </a:p>
          <a:p>
            <a:pPr>
              <a:defRPr/>
            </a:pPr>
            <a:endParaRPr lang="en-US" b="1" dirty="0" smtClean="0"/>
          </a:p>
          <a:p>
            <a:pPr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More delusions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smtClean="0"/>
              <a:t>‘Today is different’ (uniqueness)</a:t>
            </a:r>
          </a:p>
          <a:p>
            <a:r>
              <a:rPr lang="en-US" sz="2800" b="1" smtClean="0"/>
              <a:t>The ‘me’ that is doing the planning is the same ‘me’ that is doing the executing (planner bias)</a:t>
            </a:r>
          </a:p>
          <a:p>
            <a:r>
              <a:rPr lang="en-US" sz="2800" b="1" smtClean="0"/>
              <a:t>I will be supported in my change efforts by my environment (attribution error)</a:t>
            </a:r>
          </a:p>
          <a:p>
            <a:r>
              <a:rPr lang="en-US" sz="2800" b="1" smtClean="0"/>
              <a:t>If I change, my efforts will be recognized by others (fairness)</a:t>
            </a:r>
          </a:p>
          <a:p>
            <a:r>
              <a:rPr lang="en-US" sz="2800" b="1" smtClean="0"/>
              <a:t>I have great willpower and don’t need help (ego)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/>
          <p:cNvSpPr>
            <a:spLocks noGrp="1"/>
          </p:cNvSpPr>
          <p:nvPr>
            <p:ph type="title"/>
          </p:nvPr>
        </p:nvSpPr>
        <p:spPr>
          <a:xfrm>
            <a:off x="912813" y="0"/>
            <a:ext cx="7313612" cy="1446213"/>
          </a:xfrm>
        </p:spPr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Keeping what matters</a:t>
            </a:r>
            <a:br>
              <a:rPr lang="en-US" b="1" smtClean="0">
                <a:solidFill>
                  <a:srgbClr val="002060"/>
                </a:solidFill>
              </a:rPr>
            </a:br>
            <a:r>
              <a:rPr lang="en-US" b="1" smtClean="0">
                <a:solidFill>
                  <a:srgbClr val="002060"/>
                </a:solidFill>
              </a:rPr>
              <a:t>in our mind</a:t>
            </a:r>
          </a:p>
        </p:txBody>
      </p:sp>
      <p:sp>
        <p:nvSpPr>
          <p:cNvPr id="69635" name="Content Placeholder 2"/>
          <p:cNvSpPr>
            <a:spLocks noGrp="1"/>
          </p:cNvSpPr>
          <p:nvPr>
            <p:ph idx="1"/>
          </p:nvPr>
        </p:nvSpPr>
        <p:spPr>
          <a:xfrm>
            <a:off x="1370013" y="1828800"/>
            <a:ext cx="7313612" cy="4681538"/>
          </a:xfrm>
        </p:spPr>
        <p:txBody>
          <a:bodyPr/>
          <a:lstStyle/>
          <a:p>
            <a:r>
              <a:rPr lang="en-US" sz="3600" b="1" dirty="0" smtClean="0"/>
              <a:t>The ‘daily question’ process</a:t>
            </a:r>
          </a:p>
          <a:p>
            <a:r>
              <a:rPr lang="en-US" sz="3600" b="1" dirty="0" smtClean="0"/>
              <a:t>Why it works</a:t>
            </a:r>
          </a:p>
          <a:p>
            <a:r>
              <a:rPr lang="en-US" sz="3600" b="1" dirty="0" smtClean="0"/>
              <a:t>Why we need it</a:t>
            </a:r>
          </a:p>
          <a:p>
            <a:r>
              <a:rPr lang="en-US" sz="3600" b="1" dirty="0" smtClean="0"/>
              <a:t>The </a:t>
            </a:r>
            <a:r>
              <a:rPr lang="en-US" sz="3600" b="1" i="1" dirty="0" smtClean="0"/>
              <a:t>Checklist Manifesto</a:t>
            </a:r>
          </a:p>
          <a:p>
            <a:r>
              <a:rPr lang="en-US" sz="3600" b="1" dirty="0" smtClean="0"/>
              <a:t>Using ‘active’ questions</a:t>
            </a:r>
          </a:p>
        </p:txBody>
      </p:sp>
    </p:spTree>
    <p:extLst>
      <p:ext uri="{BB962C8B-B14F-4D97-AF65-F5344CB8AC3E}">
        <p14:creationId xmlns:p14="http://schemas.microsoft.com/office/powerpoint/2010/main" val="129923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Ford ‘weekly review’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84421"/>
            <a:ext cx="8321040" cy="4762099"/>
          </a:xfrm>
        </p:spPr>
        <p:txBody>
          <a:bodyPr/>
          <a:lstStyle/>
          <a:p>
            <a:r>
              <a:rPr lang="en-US" b="1" dirty="0" smtClean="0"/>
              <a:t>Top 5 priorities</a:t>
            </a:r>
          </a:p>
          <a:p>
            <a:r>
              <a:rPr lang="en-US" b="1" dirty="0" smtClean="0">
                <a:solidFill>
                  <a:schemeClr val="tx2"/>
                </a:solidFill>
              </a:rPr>
              <a:t>Red</a:t>
            </a:r>
            <a:r>
              <a:rPr lang="en-US" b="1" dirty="0" smtClean="0"/>
              <a:t>,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yellow</a:t>
            </a:r>
            <a:r>
              <a:rPr lang="en-US" b="1" dirty="0" smtClean="0"/>
              <a:t>, </a:t>
            </a:r>
            <a:r>
              <a:rPr lang="en-US" b="1" dirty="0" smtClean="0">
                <a:solidFill>
                  <a:srgbClr val="00B050"/>
                </a:solidFill>
              </a:rPr>
              <a:t>green</a:t>
            </a:r>
          </a:p>
          <a:p>
            <a:r>
              <a:rPr lang="en-US" b="1" dirty="0" smtClean="0">
                <a:solidFill>
                  <a:schemeClr val="accent6"/>
                </a:solidFill>
              </a:rPr>
              <a:t>Feed</a:t>
            </a:r>
            <a:r>
              <a:rPr lang="en-US" b="1" i="1" dirty="0" smtClean="0">
                <a:solidFill>
                  <a:schemeClr val="accent6"/>
                </a:solidFill>
              </a:rPr>
              <a:t>forward</a:t>
            </a:r>
          </a:p>
          <a:p>
            <a:r>
              <a:rPr lang="en-US" b="1" dirty="0" smtClean="0">
                <a:solidFill>
                  <a:schemeClr val="accent6"/>
                </a:solidFill>
              </a:rPr>
              <a:t>Why most leaders won’t do this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70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>
          <a:xfrm>
            <a:off x="833438" y="-144463"/>
            <a:ext cx="6870700" cy="1600201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02060"/>
                </a:solidFill>
              </a:rPr>
              <a:t>Active questions vs.</a:t>
            </a:r>
            <a:br>
              <a:rPr lang="en-US" b="1" smtClean="0">
                <a:solidFill>
                  <a:srgbClr val="002060"/>
                </a:solidFill>
              </a:rPr>
            </a:br>
            <a:r>
              <a:rPr lang="en-US" b="1" smtClean="0">
                <a:solidFill>
                  <a:srgbClr val="002060"/>
                </a:solidFill>
              </a:rPr>
              <a:t>passive questions</a:t>
            </a:r>
          </a:p>
        </p:txBody>
      </p:sp>
      <p:sp>
        <p:nvSpPr>
          <p:cNvPr id="706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How active questions focus on what </a:t>
            </a:r>
            <a:r>
              <a:rPr lang="en-US" b="1" i="1" smtClean="0"/>
              <a:t>you </a:t>
            </a:r>
            <a:r>
              <a:rPr lang="en-US" b="1" smtClean="0"/>
              <a:t>can do to make a positive difference for yourself and the world</a:t>
            </a:r>
          </a:p>
          <a:p>
            <a:pPr eaLnBrk="1" hangingPunct="1"/>
            <a:r>
              <a:rPr lang="en-US" b="1" smtClean="0"/>
              <a:t>How passive questions focus on what </a:t>
            </a:r>
            <a:r>
              <a:rPr lang="en-US" b="1" i="1" smtClean="0"/>
              <a:t>the world</a:t>
            </a:r>
            <a:r>
              <a:rPr lang="en-US" b="1" smtClean="0"/>
              <a:t> needs to do to make a positive difference for you</a:t>
            </a:r>
          </a:p>
        </p:txBody>
      </p:sp>
    </p:spTree>
    <p:extLst>
      <p:ext uri="{BB962C8B-B14F-4D97-AF65-F5344CB8AC3E}">
        <p14:creationId xmlns:p14="http://schemas.microsoft.com/office/powerpoint/2010/main" val="119108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307388" cy="1377950"/>
          </a:xfrm>
        </p:spPr>
        <p:txBody>
          <a:bodyPr/>
          <a:lstStyle/>
          <a:p>
            <a:pPr eaLnBrk="1" hangingPunct="1"/>
            <a:r>
              <a:rPr lang="en-US" b="1" smtClean="0"/>
              <a:t>Three groups –</a:t>
            </a:r>
            <a:br>
              <a:rPr lang="en-US" b="1" smtClean="0"/>
            </a:br>
            <a:r>
              <a:rPr lang="en-US" b="1" smtClean="0"/>
              <a:t>‘before and after’ measures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/>
              <a:t>Training and follow-up – </a:t>
            </a:r>
            <a:r>
              <a:rPr lang="en-US" b="1" i="1" dirty="0"/>
              <a:t>active questions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/>
              <a:t>Training and follow-up – </a:t>
            </a:r>
            <a:r>
              <a:rPr lang="en-US" b="1" i="1" dirty="0"/>
              <a:t>passive questions</a:t>
            </a:r>
            <a:endParaRPr lang="en-US" b="1" dirty="0"/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/>
              <a:t>Training and no follow-up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/>
              <a:t>No training (control</a:t>
            </a:r>
            <a:r>
              <a:rPr lang="en-US" b="1" dirty="0" smtClean="0"/>
              <a:t>)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 smtClean="0"/>
              <a:t>Initial study results – ACTIVE questions make a difference!</a:t>
            </a:r>
            <a:endParaRPr lang="en-US" b="1" dirty="0"/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b="1" dirty="0"/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2082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62063"/>
          </a:xfrm>
        </p:spPr>
        <p:txBody>
          <a:bodyPr/>
          <a:lstStyle/>
          <a:p>
            <a:pPr eaLnBrk="1" hangingPunct="1"/>
            <a:r>
              <a:rPr lang="en-US" sz="3200" b="1" smtClean="0"/>
              <a:t>Happiness Means by Condition </a:t>
            </a:r>
            <a:br>
              <a:rPr lang="en-US" sz="3200" b="1" smtClean="0"/>
            </a:br>
            <a:r>
              <a:rPr lang="en-US" sz="3200" b="1" smtClean="0"/>
              <a:t>on a -3 to +3 scale</a:t>
            </a:r>
          </a:p>
        </p:txBody>
      </p:sp>
      <p:graphicFrame>
        <p:nvGraphicFramePr>
          <p:cNvPr id="72707" name="Content Placeholder 3"/>
          <p:cNvGraphicFramePr>
            <a:graphicFrameLocks noGrp="1"/>
          </p:cNvGraphicFramePr>
          <p:nvPr>
            <p:ph idx="1"/>
          </p:nvPr>
        </p:nvGraphicFramePr>
        <p:xfrm>
          <a:off x="406400" y="1549400"/>
          <a:ext cx="8331200" cy="462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r:id="rId4" imgW="8327858" imgH="4627265" progId="Excel.Chart.8">
                  <p:embed/>
                </p:oleObj>
              </mc:Choice>
              <mc:Fallback>
                <p:oleObj r:id="rId4" imgW="8327858" imgH="4627265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549400"/>
                        <a:ext cx="8331200" cy="462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575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49363"/>
          </a:xfrm>
        </p:spPr>
        <p:txBody>
          <a:bodyPr/>
          <a:lstStyle/>
          <a:p>
            <a:pPr eaLnBrk="1" hangingPunct="1"/>
            <a:r>
              <a:rPr lang="en-US" sz="3600" b="1" smtClean="0"/>
              <a:t>Meaning Means by Condition</a:t>
            </a:r>
            <a:br>
              <a:rPr lang="en-US" sz="3600" b="1" smtClean="0"/>
            </a:br>
            <a:r>
              <a:rPr lang="en-US" sz="3600" b="1" smtClean="0"/>
              <a:t>on a -3 to +3 scale</a:t>
            </a:r>
          </a:p>
        </p:txBody>
      </p:sp>
      <p:graphicFrame>
        <p:nvGraphicFramePr>
          <p:cNvPr id="73731" name="Content Placeholder 3"/>
          <p:cNvGraphicFramePr>
            <a:graphicFrameLocks noGrp="1"/>
          </p:cNvGraphicFramePr>
          <p:nvPr>
            <p:ph idx="1"/>
          </p:nvPr>
        </p:nvGraphicFramePr>
        <p:xfrm>
          <a:off x="406400" y="1549400"/>
          <a:ext cx="8331200" cy="462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r:id="rId4" imgW="8327858" imgH="4627265" progId="Excel.Chart.8">
                  <p:embed/>
                </p:oleObj>
              </mc:Choice>
              <mc:Fallback>
                <p:oleObj r:id="rId4" imgW="8327858" imgH="4627265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549400"/>
                        <a:ext cx="8331200" cy="462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951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12850"/>
          </a:xfrm>
        </p:spPr>
        <p:txBody>
          <a:bodyPr/>
          <a:lstStyle/>
          <a:p>
            <a:pPr eaLnBrk="1" hangingPunct="1"/>
            <a:r>
              <a:rPr lang="en-US" sz="3600" b="1" smtClean="0"/>
              <a:t>Engagement Means by Condition on a -3 to +3 scale</a:t>
            </a:r>
          </a:p>
        </p:txBody>
      </p:sp>
      <p:graphicFrame>
        <p:nvGraphicFramePr>
          <p:cNvPr id="74755" name="Content Placeholder 3"/>
          <p:cNvGraphicFramePr>
            <a:graphicFrameLocks noGrp="1"/>
          </p:cNvGraphicFramePr>
          <p:nvPr>
            <p:ph idx="1"/>
          </p:nvPr>
        </p:nvGraphicFramePr>
        <p:xfrm>
          <a:off x="393700" y="1536700"/>
          <a:ext cx="8331200" cy="462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r:id="rId4" imgW="8327858" imgH="4627265" progId="Excel.Chart.8">
                  <p:embed/>
                </p:oleObj>
              </mc:Choice>
              <mc:Fallback>
                <p:oleObj r:id="rId4" imgW="8327858" imgH="4627265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1536700"/>
                        <a:ext cx="8331200" cy="462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451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6870700" cy="1422400"/>
          </a:xfrm>
        </p:spPr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Six active questions</a:t>
            </a:r>
            <a:br>
              <a:rPr lang="en-US" b="1" smtClean="0">
                <a:solidFill>
                  <a:srgbClr val="002060"/>
                </a:solidFill>
              </a:rPr>
            </a:br>
            <a:r>
              <a:rPr lang="en-US" b="1" i="1" smtClean="0">
                <a:solidFill>
                  <a:srgbClr val="002060"/>
                </a:solidFill>
              </a:rPr>
              <a:t>Did I do my best to: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>
          <a:xfrm>
            <a:off x="1016000" y="1611313"/>
            <a:ext cx="8012113" cy="5246687"/>
          </a:xfrm>
        </p:spPr>
        <p:txBody>
          <a:bodyPr/>
          <a:lstStyle/>
          <a:p>
            <a:r>
              <a:rPr lang="en-US" sz="4000" b="1" smtClean="0"/>
              <a:t>Be happy?</a:t>
            </a:r>
          </a:p>
          <a:p>
            <a:r>
              <a:rPr lang="en-US" sz="4000" b="1" smtClean="0"/>
              <a:t>Find meaning?</a:t>
            </a:r>
          </a:p>
          <a:p>
            <a:r>
              <a:rPr lang="en-US" sz="4000" b="1" smtClean="0"/>
              <a:t>Be fully engaged?</a:t>
            </a:r>
          </a:p>
          <a:p>
            <a:r>
              <a:rPr lang="en-US" sz="4000" b="1" smtClean="0"/>
              <a:t>Build positive relationships?</a:t>
            </a:r>
          </a:p>
          <a:p>
            <a:r>
              <a:rPr lang="en-US" sz="4000" b="1" smtClean="0"/>
              <a:t>Set clear goals?</a:t>
            </a:r>
          </a:p>
          <a:p>
            <a:r>
              <a:rPr lang="en-US" sz="4000" b="1" smtClean="0"/>
              <a:t>Make progress toward goal achievement?</a:t>
            </a:r>
          </a:p>
          <a:p>
            <a:endParaRPr lang="en-US" sz="4000" b="1" smtClean="0"/>
          </a:p>
        </p:txBody>
      </p:sp>
    </p:spTree>
    <p:extLst>
      <p:ext uri="{BB962C8B-B14F-4D97-AF65-F5344CB8AC3E}">
        <p14:creationId xmlns:p14="http://schemas.microsoft.com/office/powerpoint/2010/main" val="411717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356600" cy="1481138"/>
          </a:xfrm>
        </p:spPr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Active question research</a:t>
            </a:r>
          </a:p>
        </p:txBody>
      </p:sp>
      <p:sp>
        <p:nvSpPr>
          <p:cNvPr id="7680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8342313" cy="4848225"/>
          </a:xfrm>
        </p:spPr>
        <p:txBody>
          <a:bodyPr/>
          <a:lstStyle/>
          <a:p>
            <a:r>
              <a:rPr lang="en-US" b="1" dirty="0" smtClean="0"/>
              <a:t>1710 participants</a:t>
            </a:r>
          </a:p>
          <a:p>
            <a:r>
              <a:rPr lang="en-US" b="1" dirty="0" smtClean="0"/>
              <a:t>41 studies</a:t>
            </a:r>
          </a:p>
          <a:p>
            <a:r>
              <a:rPr lang="en-US" b="1" dirty="0" smtClean="0"/>
              <a:t>30% reported improvement in all 6 items</a:t>
            </a:r>
          </a:p>
          <a:p>
            <a:r>
              <a:rPr lang="en-US" b="1" dirty="0" smtClean="0"/>
              <a:t>59% reported improvement on at least 4</a:t>
            </a:r>
          </a:p>
          <a:p>
            <a:r>
              <a:rPr lang="en-US" b="1" dirty="0" smtClean="0"/>
              <a:t>86% reported improvement on at least 1</a:t>
            </a:r>
          </a:p>
          <a:p>
            <a:r>
              <a:rPr lang="en-US" b="1" dirty="0" smtClean="0"/>
              <a:t>14% said ‘no change’</a:t>
            </a:r>
          </a:p>
          <a:p>
            <a:r>
              <a:rPr lang="en-US" b="1" dirty="0" smtClean="0"/>
              <a:t>Almost no one reported negative change on any item</a:t>
            </a:r>
          </a:p>
        </p:txBody>
      </p:sp>
    </p:spTree>
    <p:extLst>
      <p:ext uri="{BB962C8B-B14F-4D97-AF65-F5344CB8AC3E}">
        <p14:creationId xmlns:p14="http://schemas.microsoft.com/office/powerpoint/2010/main" val="2863433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458200" cy="1393825"/>
          </a:xfrm>
        </p:spPr>
        <p:txBody>
          <a:bodyPr/>
          <a:lstStyle/>
          <a:p>
            <a:r>
              <a:rPr lang="en-US" b="1" smtClean="0">
                <a:solidFill>
                  <a:srgbClr val="002060"/>
                </a:solidFill>
              </a:rPr>
              <a:t>The two week study</a:t>
            </a:r>
          </a:p>
        </p:txBody>
      </p:sp>
      <p:sp>
        <p:nvSpPr>
          <p:cNvPr id="77827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8313738" cy="4760913"/>
          </a:xfrm>
        </p:spPr>
        <p:txBody>
          <a:bodyPr/>
          <a:lstStyle/>
          <a:p>
            <a:r>
              <a:rPr lang="en-US" b="1" smtClean="0"/>
              <a:t>You will get an email every day for two weeks – asking six active questions</a:t>
            </a:r>
          </a:p>
          <a:p>
            <a:r>
              <a:rPr lang="en-US" b="1" smtClean="0"/>
              <a:t>You will receive ‘before and after’ questions</a:t>
            </a:r>
          </a:p>
          <a:p>
            <a:r>
              <a:rPr lang="en-US" b="1" smtClean="0"/>
              <a:t>The daily process takes just a couple of minutes</a:t>
            </a:r>
          </a:p>
        </p:txBody>
      </p:sp>
    </p:spTree>
    <p:extLst>
      <p:ext uri="{BB962C8B-B14F-4D97-AF65-F5344CB8AC3E}">
        <p14:creationId xmlns:p14="http://schemas.microsoft.com/office/powerpoint/2010/main" val="1879813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active questions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Personal responsibility</a:t>
            </a:r>
          </a:p>
          <a:p>
            <a:r>
              <a:rPr lang="en-US" b="1" dirty="0" smtClean="0"/>
              <a:t>Keeping what matters ‘top of mind’</a:t>
            </a:r>
          </a:p>
          <a:p>
            <a:r>
              <a:rPr lang="en-US" b="1" dirty="0" smtClean="0"/>
              <a:t>Keep focus on the ‘big picture’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75228622"/>
      </p:ext>
    </p:extLst>
  </p:cSld>
  <p:clrMapOvr>
    <a:masterClrMapping/>
  </p:clrMapOvr>
</p:sld>
</file>

<file path=ppt/theme/theme1.xml><?xml version="1.0" encoding="utf-8"?>
<a:theme xmlns:a="http://schemas.openxmlformats.org/drawingml/2006/main" name="Crayon">
  <a:themeElements>
    <a:clrScheme name="Crayon 2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31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accent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31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accent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rayon 1">
        <a:dk1>
          <a:srgbClr val="FFB800"/>
        </a:dk1>
        <a:lt1>
          <a:srgbClr val="FCF56E"/>
        </a:lt1>
        <a:dk2>
          <a:srgbClr val="003366"/>
        </a:dk2>
        <a:lt2>
          <a:srgbClr val="FF0000"/>
        </a:lt2>
        <a:accent1>
          <a:srgbClr val="006666"/>
        </a:accent1>
        <a:accent2>
          <a:srgbClr val="000000"/>
        </a:accent2>
        <a:accent3>
          <a:srgbClr val="AAADB8"/>
        </a:accent3>
        <a:accent4>
          <a:srgbClr val="D7D15D"/>
        </a:accent4>
        <a:accent5>
          <a:srgbClr val="AAB8B8"/>
        </a:accent5>
        <a:accent6>
          <a:srgbClr val="000000"/>
        </a:accent6>
        <a:hlink>
          <a:srgbClr val="00B2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 2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 3">
        <a:dk1>
          <a:srgbClr val="99CCFF"/>
        </a:dk1>
        <a:lt1>
          <a:srgbClr val="FFFFFF"/>
        </a:lt1>
        <a:dk2>
          <a:srgbClr val="A50021"/>
        </a:dk2>
        <a:lt2>
          <a:srgbClr val="FFFFCC"/>
        </a:lt2>
        <a:accent1>
          <a:srgbClr val="FF9900"/>
        </a:accent1>
        <a:accent2>
          <a:srgbClr val="000066"/>
        </a:accent2>
        <a:accent3>
          <a:srgbClr val="CFAAAB"/>
        </a:accent3>
        <a:accent4>
          <a:srgbClr val="DADADA"/>
        </a:accent4>
        <a:accent5>
          <a:srgbClr val="FFCAAA"/>
        </a:accent5>
        <a:accent6>
          <a:srgbClr val="00005C"/>
        </a:accent6>
        <a:hlink>
          <a:srgbClr val="00B2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003300"/>
        </a:accent1>
        <a:accent2>
          <a:srgbClr val="CCCC00"/>
        </a:accent2>
        <a:accent3>
          <a:srgbClr val="ADB8AA"/>
        </a:accent3>
        <a:accent4>
          <a:srgbClr val="DADADA"/>
        </a:accent4>
        <a:accent5>
          <a:srgbClr val="AAADAA"/>
        </a:accent5>
        <a:accent6>
          <a:srgbClr val="B9B900"/>
        </a:accent6>
        <a:hlink>
          <a:srgbClr val="8080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 5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0000CC"/>
        </a:accent1>
        <a:accent2>
          <a:srgbClr val="FFCC00"/>
        </a:accent2>
        <a:accent3>
          <a:srgbClr val="AAAAB8"/>
        </a:accent3>
        <a:accent4>
          <a:srgbClr val="DADADA"/>
        </a:accent4>
        <a:accent5>
          <a:srgbClr val="AAAAE2"/>
        </a:accent5>
        <a:accent6>
          <a:srgbClr val="E7B900"/>
        </a:accent6>
        <a:hlink>
          <a:srgbClr val="CC33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 6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660066"/>
        </a:accent1>
        <a:accent2>
          <a:srgbClr val="FFCC00"/>
        </a:accent2>
        <a:accent3>
          <a:srgbClr val="C0AAC0"/>
        </a:accent3>
        <a:accent4>
          <a:srgbClr val="DADADA"/>
        </a:accent4>
        <a:accent5>
          <a:srgbClr val="B8AAB8"/>
        </a:accent5>
        <a:accent6>
          <a:srgbClr val="E7B900"/>
        </a:accent6>
        <a:hlink>
          <a:srgbClr val="CC33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 7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FF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F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 8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2004:Templates:Presentations:Designs:Crayon</Template>
  <TotalTime>5676</TotalTime>
  <Pages>16</Pages>
  <Words>552</Words>
  <Application>Microsoft Office PowerPoint</Application>
  <PresentationFormat>Letter Paper (8.5x11 in)</PresentationFormat>
  <Paragraphs>87</Paragraphs>
  <Slides>18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Crayon</vt:lpstr>
      <vt:lpstr>Microsoft Excel Chart</vt:lpstr>
      <vt:lpstr>PowerPoint Presentation</vt:lpstr>
      <vt:lpstr>Goals </vt:lpstr>
      <vt:lpstr>What matters in life</vt:lpstr>
      <vt:lpstr>Why do so few ‘New Year’s resolutions’ get implemented?</vt:lpstr>
      <vt:lpstr>New world – new challenges</vt:lpstr>
      <vt:lpstr>We know the person that we want to create.  Why don’t we do it?</vt:lpstr>
      <vt:lpstr>More delusions</vt:lpstr>
      <vt:lpstr>Keeping what matters in our mind</vt:lpstr>
      <vt:lpstr>The Ford ‘weekly review’</vt:lpstr>
      <vt:lpstr>Active questions vs. passive questions</vt:lpstr>
      <vt:lpstr>Three groups – ‘before and after’ measures</vt:lpstr>
      <vt:lpstr>Happiness Means by Condition  on a -3 to +3 scale</vt:lpstr>
      <vt:lpstr>Meaning Means by Condition on a -3 to +3 scale</vt:lpstr>
      <vt:lpstr>Engagement Means by Condition on a -3 to +3 scale</vt:lpstr>
      <vt:lpstr>Six active questions Did I do my best to:</vt:lpstr>
      <vt:lpstr>Active question research</vt:lpstr>
      <vt:lpstr>The two week study</vt:lpstr>
      <vt:lpstr>Why active questions work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Got You Here Won't Get You There</dc:title>
  <dc:creator>Marshall Goldsmith</dc:creator>
  <cp:lastModifiedBy>marshall</cp:lastModifiedBy>
  <cp:revision>285</cp:revision>
  <cp:lastPrinted>2007-08-21T02:46:04Z</cp:lastPrinted>
  <dcterms:created xsi:type="dcterms:W3CDTF">2004-06-17T13:39:54Z</dcterms:created>
  <dcterms:modified xsi:type="dcterms:W3CDTF">2013-09-04T18:59:23Z</dcterms:modified>
</cp:coreProperties>
</file>