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emf" ContentType="image/x-emf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9" r:id="rId3"/>
    <p:sldId id="652" r:id="rId4"/>
    <p:sldId id="570" r:id="rId6"/>
    <p:sldId id="663" r:id="rId7"/>
    <p:sldId id="653" r:id="rId8"/>
    <p:sldId id="609" r:id="rId9"/>
    <p:sldId id="773" r:id="rId10"/>
    <p:sldId id="775" r:id="rId11"/>
    <p:sldId id="774" r:id="rId12"/>
    <p:sldId id="776" r:id="rId13"/>
    <p:sldId id="778" r:id="rId14"/>
    <p:sldId id="780" r:id="rId15"/>
    <p:sldId id="779" r:id="rId16"/>
    <p:sldId id="783" r:id="rId17"/>
    <p:sldId id="781" r:id="rId18"/>
    <p:sldId id="782" r:id="rId19"/>
    <p:sldId id="784" r:id="rId20"/>
    <p:sldId id="786" r:id="rId21"/>
    <p:sldId id="787" r:id="rId22"/>
    <p:sldId id="788" r:id="rId23"/>
    <p:sldId id="789" r:id="rId24"/>
    <p:sldId id="785" r:id="rId25"/>
    <p:sldId id="790" r:id="rId26"/>
    <p:sldId id="791" r:id="rId27"/>
    <p:sldId id="792" r:id="rId28"/>
    <p:sldId id="793" r:id="rId29"/>
    <p:sldId id="794" r:id="rId30"/>
    <p:sldId id="795" r:id="rId31"/>
    <p:sldId id="796" r:id="rId32"/>
    <p:sldId id="800" r:id="rId33"/>
    <p:sldId id="797" r:id="rId34"/>
    <p:sldId id="798" r:id="rId35"/>
    <p:sldId id="799" r:id="rId36"/>
    <p:sldId id="801" r:id="rId37"/>
    <p:sldId id="802" r:id="rId3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CDB4"/>
    <a:srgbClr val="99B280"/>
    <a:srgbClr val="D4E5CD"/>
    <a:srgbClr val="BDB4FE"/>
    <a:srgbClr val="668C40"/>
    <a:srgbClr val="FFE580"/>
    <a:srgbClr val="CCB299"/>
    <a:srgbClr val="CEEA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17" autoAdjust="0"/>
    <p:restoredTop sz="99818" autoAdjust="0"/>
  </p:normalViewPr>
  <p:slideViewPr>
    <p:cSldViewPr showGuides="1">
      <p:cViewPr varScale="1">
        <p:scale>
          <a:sx n="117" d="100"/>
          <a:sy n="117" d="100"/>
        </p:scale>
        <p:origin x="124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0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2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2.xml"/><Relationship Id="rId39" Type="http://schemas.openxmlformats.org/officeDocument/2006/relationships/presProps" Target="presProps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6C5DAB-D830-4949-9305-5A8C7F7CF42D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F32872CE-CA2A-47C3-8D88-65280752D8F9}" type="pres">
      <dgm:prSet presAssocID="{ED6C5DAB-D830-4949-9305-5A8C7F7CF42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E4809A1A-7DCB-4EAD-ABB9-CEF1764A07C3}" type="presOf" srcId="{ED6C5DAB-D830-4949-9305-5A8C7F7CF42D}" destId="{F32872CE-CA2A-47C3-8D88-65280752D8F9}" srcOrd="0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dstNode" val="node"/>
                    <dgm:param type="begSty" val="noArr"/>
                    <dgm:param type="endSty" val="noArr"/>
                    <dgm:param type="connRout" val="curve"/>
                    <dgm:param type="begPts" val="ctr"/>
                    <dgm:param type="endPts" val="ctr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srcNode" val="dummyConnPt"/>
                    <dgm:param type="dstNode" val="dummyConnPt"/>
                    <dgm:param type="begSty" val="noArr"/>
                    <dgm:param type="endSty" val="noArr"/>
                    <dgm:param type="connRout" val="longCurve"/>
                    <dgm:param type="begPts" val="bCtr"/>
                    <dgm:param type="endPts" val="tCtr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>
              <a:defRPr/>
            </a:pPr>
            <a:fld id="{E063F994-8DE1-4746-A7B5-BA07B1BAA549}" type="datetimeFigureOut">
              <a:rPr lang="zh-CN" altLang="en-US"/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noProof="0" smtClean="0"/>
              <a:t>Click to edit Master text styles</a:t>
            </a:r>
            <a:endParaRPr lang="en-US" altLang="zh-CN" noProof="0" smtClean="0"/>
          </a:p>
          <a:p>
            <a:pPr lvl="1"/>
            <a:r>
              <a:rPr lang="en-US" altLang="zh-CN" noProof="0" smtClean="0"/>
              <a:t>Second level</a:t>
            </a:r>
            <a:endParaRPr lang="en-US" altLang="zh-CN" noProof="0" smtClean="0"/>
          </a:p>
          <a:p>
            <a:pPr lvl="2"/>
            <a:r>
              <a:rPr lang="en-US" altLang="zh-CN" noProof="0" smtClean="0"/>
              <a:t>Third level</a:t>
            </a:r>
            <a:endParaRPr lang="en-US" altLang="zh-CN" noProof="0" smtClean="0"/>
          </a:p>
          <a:p>
            <a:pPr lvl="3"/>
            <a:r>
              <a:rPr lang="en-US" altLang="zh-CN" noProof="0" smtClean="0"/>
              <a:t>Fourth level</a:t>
            </a:r>
            <a:endParaRPr lang="en-US" altLang="zh-CN" noProof="0" smtClean="0"/>
          </a:p>
          <a:p>
            <a:pPr lvl="4"/>
            <a:r>
              <a:rPr lang="en-US" altLang="zh-CN" noProof="0" smtClean="0"/>
              <a:t>Fifth level</a:t>
            </a:r>
            <a:endParaRPr lang="zh-CN" alt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EF432DB8-EE60-4EDD-AA16-161E9076577B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2022AC46-3503-419B-9BC3-922A3B96735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8BC1036-A66C-4D50-B16F-386A4BC75B7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色条 拷贝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7338"/>
            <a:ext cx="9144000" cy="370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827088" y="1628780"/>
            <a:ext cx="7772400" cy="2087563"/>
          </a:xfrm>
        </p:spPr>
        <p:txBody>
          <a:bodyPr/>
          <a:lstStyle>
            <a:lvl1pPr algn="ctr">
              <a:defRPr sz="4000">
                <a:solidFill>
                  <a:schemeClr val="bg1"/>
                </a:solidFill>
                <a:ea typeface="黑体" panose="02010609060101010101" pitchFamily="2" charset="-122"/>
              </a:defRPr>
            </a:lvl1pPr>
          </a:lstStyle>
          <a:p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555875" y="4292600"/>
            <a:ext cx="3959225" cy="4318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2800">
                <a:ea typeface="黑体" panose="02010609060101010101" pitchFamily="2" charset="-122"/>
              </a:defRPr>
            </a:lvl1pPr>
          </a:lstStyle>
          <a:p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7"/>
          <p:cNvSpPr>
            <a:spLocks noChangeArrowheads="1"/>
          </p:cNvSpPr>
          <p:nvPr userDrawn="1"/>
        </p:nvSpPr>
        <p:spPr bwMode="auto">
          <a:xfrm>
            <a:off x="8358188" y="6502400"/>
            <a:ext cx="531812" cy="355600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FEE7F2"/>
              </a:gs>
            </a:gsLst>
            <a:lin ang="5400000"/>
          </a:gradFill>
          <a:ln w="9525">
            <a:noFill/>
            <a:round/>
          </a:ln>
        </p:spPr>
        <p:txBody>
          <a:bodyPr wrap="none" lIns="104068" tIns="52034" rIns="104068" bIns="52034" anchor="ctr"/>
          <a:lstStyle>
            <a:lvl1pPr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fld id="{23CE5F86-32F5-4C36-9EC0-F26AE8A07666}" type="slidenum">
              <a:rPr lang="en-US" altLang="zh-CN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fld>
            <a:endParaRPr lang="en-US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288" y="1268413"/>
            <a:ext cx="4203700" cy="4864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388" y="1268413"/>
            <a:ext cx="4203700" cy="4864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01013" y="6308725"/>
            <a:ext cx="1008062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r>
              <a:rPr lang="zh-CN" altLang="en-US"/>
              <a:t>－</a:t>
            </a:r>
            <a:fld id="{09B7BCDF-B4E6-4777-81E9-0A2E97C34532}" type="slidenum">
              <a:rPr lang="zh-CN" altLang="en-US"/>
            </a:fld>
            <a:r>
              <a:rPr lang="zh-CN" altLang="en-US"/>
              <a:t>－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7"/>
          <p:cNvSpPr>
            <a:spLocks noChangeArrowheads="1"/>
          </p:cNvSpPr>
          <p:nvPr userDrawn="1"/>
        </p:nvSpPr>
        <p:spPr bwMode="auto">
          <a:xfrm>
            <a:off x="4429125" y="6502400"/>
            <a:ext cx="531813" cy="355600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FEE7F2"/>
              </a:gs>
            </a:gsLst>
            <a:lin ang="5400000"/>
          </a:gradFill>
          <a:ln w="9525">
            <a:noFill/>
            <a:round/>
          </a:ln>
        </p:spPr>
        <p:txBody>
          <a:bodyPr wrap="none" lIns="104068" tIns="52034" rIns="104068" bIns="52034" anchor="ctr"/>
          <a:lstStyle>
            <a:lvl1pPr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fld id="{AE337FAE-62C1-490A-AF86-132F9ED27F31}" type="slidenum">
              <a:rPr lang="en-US" altLang="zh-CN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fld>
            <a:endParaRPr lang="en-US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01013" y="6308725"/>
            <a:ext cx="1008062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r>
              <a:rPr lang="zh-CN" altLang="en-US"/>
              <a:t>－</a:t>
            </a:r>
            <a:fld id="{FE6CB0E6-E8D2-4909-AC0C-B854B5B2C464}" type="slidenum">
              <a:rPr lang="zh-CN" altLang="en-US"/>
            </a:fld>
            <a:r>
              <a:rPr lang="zh-CN" altLang="en-US"/>
              <a:t>－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7"/>
          <p:cNvSpPr>
            <a:spLocks noChangeArrowheads="1"/>
          </p:cNvSpPr>
          <p:nvPr userDrawn="1"/>
        </p:nvSpPr>
        <p:spPr bwMode="auto">
          <a:xfrm>
            <a:off x="4429125" y="6502400"/>
            <a:ext cx="531813" cy="355600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FEE7F2"/>
              </a:gs>
            </a:gsLst>
            <a:lin ang="5400000"/>
          </a:gradFill>
          <a:ln w="9525">
            <a:noFill/>
            <a:round/>
          </a:ln>
        </p:spPr>
        <p:txBody>
          <a:bodyPr wrap="none" lIns="104068" tIns="52034" rIns="104068" bIns="52034" anchor="ctr"/>
          <a:lstStyle>
            <a:lvl1pPr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fld id="{5493D453-605F-4643-B2D2-A87D126DF287}" type="slidenum">
              <a:rPr lang="en-US" altLang="zh-CN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fld>
            <a:endParaRPr lang="en-US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01013" y="6308725"/>
            <a:ext cx="1008062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r>
              <a:rPr lang="zh-CN" altLang="en-US"/>
              <a:t>－</a:t>
            </a:r>
            <a:fld id="{F3823B05-CB77-49A3-BF31-9390A2500BE2}" type="slidenum">
              <a:rPr lang="zh-CN" altLang="en-US"/>
            </a:fld>
            <a:r>
              <a:rPr lang="zh-CN" altLang="en-US"/>
              <a:t>－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01013" y="6308725"/>
            <a:ext cx="1008062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r>
              <a:rPr lang="zh-CN" altLang="en-US"/>
              <a:t>－</a:t>
            </a:r>
            <a:fld id="{CD9D9DF8-EEE0-4A55-A1DF-1F4F130A062F}" type="slidenum">
              <a:rPr lang="zh-CN" altLang="en-US"/>
            </a:fld>
            <a:r>
              <a:rPr lang="zh-CN" altLang="en-US"/>
              <a:t>－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01013" y="6308725"/>
            <a:ext cx="1008062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r>
              <a:rPr lang="zh-CN" altLang="en-US"/>
              <a:t>－</a:t>
            </a:r>
            <a:fld id="{99D43BFD-5801-4882-B960-C2B320BD83B4}" type="slidenum">
              <a:rPr lang="zh-CN" altLang="en-US"/>
            </a:fld>
            <a:r>
              <a:rPr lang="zh-CN" altLang="en-US"/>
              <a:t>－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01013" y="6308725"/>
            <a:ext cx="1008062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r>
              <a:rPr lang="zh-CN" altLang="en-US"/>
              <a:t>－</a:t>
            </a:r>
            <a:fld id="{30A454E8-C29D-41AD-8C5E-BCB2BDFFAE8D}" type="slidenum">
              <a:rPr lang="zh-CN" altLang="en-US"/>
            </a:fld>
            <a:r>
              <a:rPr lang="zh-CN" altLang="en-US"/>
              <a:t>－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285860"/>
            <a:ext cx="8559800" cy="48641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01013" y="6308725"/>
            <a:ext cx="1008062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r>
              <a:rPr lang="zh-CN" altLang="en-US"/>
              <a:t>－</a:t>
            </a:r>
            <a:fld id="{FCE7C1A6-3FB6-4FA9-A2FD-92259429F1CD}" type="slidenum">
              <a:rPr lang="zh-CN" altLang="en-US"/>
            </a:fld>
            <a:r>
              <a:rPr lang="zh-CN" altLang="en-US"/>
              <a:t>－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15138" y="115892"/>
            <a:ext cx="2139950" cy="60166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5288" y="115892"/>
            <a:ext cx="6267450" cy="60166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01013" y="6308725"/>
            <a:ext cx="1008062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r>
              <a:rPr lang="zh-CN" altLang="en-US"/>
              <a:t>－</a:t>
            </a:r>
            <a:fld id="{A75C272D-13BA-4969-89FC-54B157D15780}" type="slidenum">
              <a:rPr lang="zh-CN" altLang="en-US"/>
            </a:fld>
            <a:r>
              <a:rPr lang="zh-CN" altLang="en-US"/>
              <a:t>－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115888"/>
            <a:ext cx="6192838" cy="6667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5291" y="1268413"/>
            <a:ext cx="8559800" cy="48641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01013" y="6308725"/>
            <a:ext cx="1008062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r>
              <a:rPr lang="zh-CN" altLang="en-US"/>
              <a:t>－</a:t>
            </a:r>
            <a:fld id="{CF3CF2DB-AF26-44C1-8A91-224989DD26B9}" type="slidenum">
              <a:rPr lang="zh-CN" altLang="en-US"/>
            </a:fld>
            <a:r>
              <a:rPr lang="zh-CN" altLang="en-US"/>
              <a:t>－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115888"/>
            <a:ext cx="6192838" cy="6667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395291" y="1268413"/>
            <a:ext cx="8559800" cy="48641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01013" y="6308725"/>
            <a:ext cx="1008062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r>
              <a:rPr lang="zh-CN" altLang="en-US"/>
              <a:t>－</a:t>
            </a:r>
            <a:fld id="{1F130EED-D880-413B-84DB-44362032D59E}" type="slidenum">
              <a:rPr lang="zh-CN" altLang="en-US"/>
            </a:fld>
            <a:r>
              <a:rPr lang="zh-CN" altLang="en-US"/>
              <a:t>－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115888"/>
            <a:ext cx="6192838" cy="6667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95288" y="1268413"/>
            <a:ext cx="4203700" cy="48641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388" y="1268413"/>
            <a:ext cx="4203700" cy="48641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01013" y="6308725"/>
            <a:ext cx="1008062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r>
              <a:rPr lang="zh-CN" altLang="en-US"/>
              <a:t>－</a:t>
            </a:r>
            <a:fld id="{41DAC743-C124-4060-800B-B4974A70898A}" type="slidenum">
              <a:rPr lang="zh-CN" altLang="en-US"/>
            </a:fld>
            <a:r>
              <a:rPr lang="zh-CN" altLang="en-US"/>
              <a:t>－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2.jpeg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3"/>
          <p:cNvSpPr>
            <a:spLocks noChangeShapeType="1"/>
          </p:cNvSpPr>
          <p:nvPr/>
        </p:nvSpPr>
        <p:spPr bwMode="auto">
          <a:xfrm>
            <a:off x="0" y="908050"/>
            <a:ext cx="91440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pic>
        <p:nvPicPr>
          <p:cNvPr id="1027" name="Picture 4" descr="色条 拷贝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1550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268413"/>
            <a:ext cx="8559800" cy="486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115888"/>
            <a:ext cx="6192838" cy="6667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30" name="Text Box 8"/>
          <p:cNvSpPr txBox="1">
            <a:spLocks noChangeArrowheads="1"/>
          </p:cNvSpPr>
          <p:nvPr/>
        </p:nvSpPr>
        <p:spPr bwMode="auto">
          <a:xfrm>
            <a:off x="250825" y="404813"/>
            <a:ext cx="936625" cy="3667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en-US" altLang="zh-CN" smtClean="0">
              <a:solidFill>
                <a:srgbClr val="000000"/>
              </a:solidFill>
              <a:ea typeface="幼圆" pitchFamily="49" charset="-122"/>
              <a:cs typeface="Arial" panose="020B0604020202020204" pitchFamily="34" charset="0"/>
            </a:endParaRPr>
          </a:p>
        </p:txBody>
      </p:sp>
      <p:sp>
        <p:nvSpPr>
          <p:cNvPr id="9" name="Oval 7"/>
          <p:cNvSpPr>
            <a:spLocks noChangeArrowheads="1"/>
          </p:cNvSpPr>
          <p:nvPr userDrawn="1"/>
        </p:nvSpPr>
        <p:spPr bwMode="auto">
          <a:xfrm>
            <a:off x="8358188" y="6502400"/>
            <a:ext cx="531812" cy="355600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FEE7F2"/>
              </a:gs>
            </a:gsLst>
            <a:lin ang="5400000"/>
          </a:gradFill>
          <a:ln w="9525">
            <a:noFill/>
            <a:round/>
          </a:ln>
        </p:spPr>
        <p:txBody>
          <a:bodyPr wrap="none" lIns="104068" tIns="52034" rIns="104068" bIns="52034" anchor="ctr"/>
          <a:lstStyle>
            <a:lvl1pPr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1041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fld id="{A56DDA1A-F669-4EAD-8CFE-D7A74BC03790}" type="slidenum">
              <a:rPr lang="en-US" altLang="zh-CN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fld>
            <a:endParaRPr lang="en-US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宋体" panose="02010600030101010101" pitchFamily="2" charset="-122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000" b="1">
          <a:solidFill>
            <a:schemeClr val="tx1"/>
          </a:solidFill>
          <a:latin typeface="+mn-lt"/>
          <a:ea typeface="宋体" panose="02010600030101010101" pitchFamily="2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000" b="1">
          <a:solidFill>
            <a:schemeClr val="tx1"/>
          </a:solidFill>
          <a:latin typeface="+mn-lt"/>
          <a:ea typeface="宋体" panose="02010600030101010101" pitchFamily="2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000" b="1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b="1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1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hyperlink" Target="http://baike.baidu.com/view/3565.htm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emf"/><Relationship Id="rId1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emf"/><Relationship Id="rId1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emf"/><Relationship Id="rId1" Type="http://schemas.openxmlformats.org/officeDocument/2006/relationships/oleObject" Target="../embeddings/oleObject3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emf"/><Relationship Id="rId1" Type="http://schemas.openxmlformats.org/officeDocument/2006/relationships/oleObject" Target="../embeddings/oleObject4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wmf"/><Relationship Id="rId1" Type="http://schemas.openxmlformats.org/officeDocument/2006/relationships/oleObject" Target="../embeddings/oleObject5.bin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91440" bIns="9144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/>
          </a:p>
        </p:txBody>
      </p:sp>
      <p:pic>
        <p:nvPicPr>
          <p:cNvPr id="15363" name="Picture 2" descr="色条 拷贝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1200"/>
            <a:ext cx="9144000" cy="370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17"/>
          <p:cNvSpPr>
            <a:spLocks noGrp="1"/>
          </p:cNvSpPr>
          <p:nvPr>
            <p:ph type="ctrTitle"/>
          </p:nvPr>
        </p:nvSpPr>
        <p:spPr>
          <a:xfrm>
            <a:off x="539750" y="2492375"/>
            <a:ext cx="7772400" cy="1470025"/>
          </a:xfrm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r>
              <a:rPr lang="zh-CN" altLang="en-US" sz="480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运维管理体系</a:t>
            </a:r>
            <a:endParaRPr lang="en-US" altLang="zh-CN" sz="4800" smtClean="0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" name="图片 1" descr="微信图片_202412272037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810" y="4149090"/>
            <a:ext cx="4698365" cy="233299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smtClean="0"/>
              <a:t>目录</a:t>
            </a:r>
            <a:endParaRPr lang="zh-CN" altLang="en-US" smtClean="0"/>
          </a:p>
        </p:txBody>
      </p:sp>
      <p:graphicFrame>
        <p:nvGraphicFramePr>
          <p:cNvPr id="4" name="Group 41"/>
          <p:cNvGraphicFramePr>
            <a:graphicFrameLocks noGrp="1"/>
          </p:cNvGraphicFramePr>
          <p:nvPr/>
        </p:nvGraphicFramePr>
        <p:xfrm>
          <a:off x="539750" y="1125538"/>
          <a:ext cx="8137525" cy="2754312"/>
        </p:xfrm>
        <a:graphic>
          <a:graphicData uri="http://schemas.openxmlformats.org/drawingml/2006/table">
            <a:tbl>
              <a:tblPr/>
              <a:tblGrid>
                <a:gridCol w="1156842"/>
                <a:gridCol w="6980683"/>
              </a:tblGrid>
              <a:tr h="918104">
                <a:tc>
                  <a:txBody>
                    <a:bodyPr/>
                    <a:lstStyle/>
                    <a:p>
                      <a:pPr marL="174625" marR="0" lvl="0" indent="0" algn="ctr" defTabSz="760095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72574" marR="72574" marT="41462" marB="41462" anchor="ctr" horzOverflow="overflow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itchFamily="2" charset="-122"/>
                          <a:ea typeface="华文楷体" pitchFamily="2" charset="-122"/>
                          <a:cs typeface="Times New Roman" panose="02020603050405020304" pitchFamily="18" charset="0"/>
                        </a:rPr>
                        <a:t>运维的理解及定位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itchFamily="2" charset="-122"/>
                        <a:ea typeface="华文楷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2574" marR="72574" marT="41462" marB="41462" anchor="ctr" horzOverflow="overflow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918104">
                <a:tc>
                  <a:txBody>
                    <a:bodyPr/>
                    <a:lstStyle/>
                    <a:p>
                      <a:pPr marL="174625" marR="0" lvl="0" indent="0" algn="ctr" defTabSz="760095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2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72574" marR="72574" marT="41462" marB="41462" anchor="ctr" horzOverflow="overflow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itchFamily="2" charset="-122"/>
                          <a:ea typeface="华文楷体" pitchFamily="2" charset="-122"/>
                          <a:cs typeface="Times New Roman" panose="02020603050405020304" pitchFamily="18" charset="0"/>
                        </a:rPr>
                        <a:t>运维管理体系及要点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itchFamily="2" charset="-122"/>
                        <a:ea typeface="华文楷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2574" marR="72574" marT="41462" marB="41462" anchor="ctr" horzOverflow="overflow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</a:tr>
              <a:tr h="918104">
                <a:tc>
                  <a:txBody>
                    <a:bodyPr/>
                    <a:lstStyle/>
                    <a:p>
                      <a:pPr marL="174625" marR="0" lvl="0" indent="0" algn="ctr" defTabSz="760095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72574" marR="72574" marT="41462" marB="41462" anchor="ctr" horzOverflow="overflow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itchFamily="2" charset="-122"/>
                        <a:ea typeface="华文楷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2574" marR="72574" marT="41462" marB="41462" anchor="ctr" horzOverflow="overflow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运维的理解－－什么是运维</a:t>
            </a:r>
            <a:endParaRPr lang="zh-CN" altLang="en-US" dirty="0"/>
          </a:p>
        </p:txBody>
      </p:sp>
      <p:sp>
        <p:nvSpPr>
          <p:cNvPr id="3" name="椭圆 2"/>
          <p:cNvSpPr/>
          <p:nvPr/>
        </p:nvSpPr>
        <p:spPr bwMode="auto">
          <a:xfrm>
            <a:off x="1763713" y="1244600"/>
            <a:ext cx="720725" cy="720725"/>
          </a:xfrm>
          <a:prstGeom prst="ellipse">
            <a:avLst/>
          </a:prstGeom>
          <a:solidFill>
            <a:schemeClr val="accent3">
              <a:lumMod val="95000"/>
            </a:schemeClr>
          </a:solidFill>
          <a:ln w="76200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anchor="ctr"/>
          <a:lstStyle/>
          <a:p>
            <a:pPr algn="ctr">
              <a:spcBef>
                <a:spcPct val="100000"/>
              </a:spcBef>
              <a:defRPr/>
            </a:pPr>
            <a:r>
              <a:rPr lang="en-US" altLang="zh-CN" sz="4800" b="1" dirty="0">
                <a:solidFill>
                  <a:srgbClr val="92D050"/>
                </a:solidFill>
                <a:latin typeface="+mn-lt"/>
                <a:ea typeface="+mn-ea"/>
                <a:cs typeface="Arial" panose="020B0604020202020204" pitchFamily="34" charset="0"/>
              </a:rPr>
              <a:t>1</a:t>
            </a:r>
            <a:endParaRPr lang="zh-CN" altLang="en-US" sz="4800" b="1" dirty="0">
              <a:solidFill>
                <a:srgbClr val="92D050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椭圆 7"/>
          <p:cNvSpPr/>
          <p:nvPr/>
        </p:nvSpPr>
        <p:spPr bwMode="auto">
          <a:xfrm>
            <a:off x="1187450" y="2816225"/>
            <a:ext cx="720725" cy="720725"/>
          </a:xfrm>
          <a:prstGeom prst="ellipse">
            <a:avLst/>
          </a:prstGeom>
          <a:solidFill>
            <a:schemeClr val="accent3">
              <a:lumMod val="95000"/>
            </a:schemeClr>
          </a:solidFill>
          <a:ln w="76200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anchor="ctr"/>
          <a:lstStyle/>
          <a:p>
            <a:pPr algn="ctr">
              <a:spcBef>
                <a:spcPct val="100000"/>
              </a:spcBef>
              <a:defRPr/>
            </a:pPr>
            <a:r>
              <a:rPr lang="en-US" altLang="zh-CN" sz="4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2</a:t>
            </a:r>
            <a:endParaRPr lang="zh-CN" altLang="en-US" sz="48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674688" y="4652963"/>
            <a:ext cx="720725" cy="720725"/>
          </a:xfrm>
          <a:prstGeom prst="ellipse">
            <a:avLst/>
          </a:prstGeom>
          <a:solidFill>
            <a:schemeClr val="accent3">
              <a:lumMod val="95000"/>
            </a:schemeClr>
          </a:solidFill>
          <a:ln w="76200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anchor="ctr"/>
          <a:lstStyle/>
          <a:p>
            <a:pPr algn="ctr">
              <a:spcBef>
                <a:spcPct val="100000"/>
              </a:spcBef>
              <a:defRPr/>
            </a:pPr>
            <a:r>
              <a:rPr lang="en-US" altLang="zh-CN" sz="4800" b="1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3</a:t>
            </a:r>
            <a:endParaRPr lang="zh-CN" altLang="en-US" sz="4800" b="1" dirty="0">
              <a:solidFill>
                <a:schemeClr val="tx2">
                  <a:lumMod val="7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7414" name="直接箭头连接符 11"/>
          <p:cNvCxnSpPr>
            <a:cxnSpLocks noChangeShapeType="1"/>
          </p:cNvCxnSpPr>
          <p:nvPr/>
        </p:nvCxnSpPr>
        <p:spPr bwMode="auto">
          <a:xfrm>
            <a:off x="2752725" y="2097088"/>
            <a:ext cx="5399088" cy="0"/>
          </a:xfrm>
          <a:prstGeom prst="straightConnector1">
            <a:avLst/>
          </a:prstGeom>
          <a:noFill/>
          <a:ln w="38100" algn="ctr">
            <a:solidFill>
              <a:srgbClr val="92D05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15" name="矩形 14"/>
          <p:cNvSpPr>
            <a:spLocks noChangeArrowheads="1"/>
          </p:cNvSpPr>
          <p:nvPr/>
        </p:nvSpPr>
        <p:spPr bwMode="auto">
          <a:xfrm>
            <a:off x="2627313" y="1316038"/>
            <a:ext cx="1630362" cy="6492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round/>
                <a:tailEnd type="triangle" w="med" len="med"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项目</a:t>
            </a:r>
            <a:endParaRPr lang="en-US" altLang="zh-CN" sz="1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1" name="直接箭头连接符 20"/>
          <p:cNvCxnSpPr/>
          <p:nvPr/>
        </p:nvCxnSpPr>
        <p:spPr bwMode="auto">
          <a:xfrm>
            <a:off x="2154238" y="3919538"/>
            <a:ext cx="536416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/>
          </a:ln>
          <a:effectLst/>
        </p:spPr>
      </p:cxnSp>
      <p:sp>
        <p:nvSpPr>
          <p:cNvPr id="17417" name="矩形 27"/>
          <p:cNvSpPr>
            <a:spLocks noChangeArrowheads="1"/>
          </p:cNvSpPr>
          <p:nvPr/>
        </p:nvSpPr>
        <p:spPr bwMode="auto">
          <a:xfrm>
            <a:off x="2117725" y="2630488"/>
            <a:ext cx="1244600" cy="12366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round/>
                <a:tailEnd type="triangle" w="med" len="med"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运维</a:t>
            </a:r>
            <a:endParaRPr lang="en-US" altLang="zh-CN" sz="1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9" name="直接箭头连接符 28"/>
          <p:cNvCxnSpPr/>
          <p:nvPr/>
        </p:nvCxnSpPr>
        <p:spPr bwMode="auto">
          <a:xfrm>
            <a:off x="1525588" y="5740400"/>
            <a:ext cx="5367337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75000"/>
              </a:schemeClr>
            </a:solidFill>
            <a:prstDash val="solid"/>
            <a:round/>
            <a:headEnd type="none" w="med" len="med"/>
            <a:tailEnd type="none"/>
          </a:ln>
          <a:effectLst/>
        </p:spPr>
      </p:cxnSp>
      <p:sp>
        <p:nvSpPr>
          <p:cNvPr id="17419" name="矩形 33"/>
          <p:cNvSpPr>
            <a:spLocks noChangeArrowheads="1"/>
          </p:cNvSpPr>
          <p:nvPr/>
        </p:nvSpPr>
        <p:spPr bwMode="auto">
          <a:xfrm>
            <a:off x="1617663" y="4437063"/>
            <a:ext cx="1354137" cy="1200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round/>
                <a:tailEnd type="triangle" w="med" len="med"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运维与项目</a:t>
            </a:r>
            <a:endParaRPr lang="en-US" altLang="zh-CN" sz="1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 bwMode="auto">
          <a:xfrm>
            <a:off x="4211638" y="1316038"/>
            <a:ext cx="4248150" cy="649287"/>
          </a:xfrm>
          <a:prstGeom prst="rect">
            <a:avLst/>
          </a:prstGeom>
          <a:solidFill>
            <a:schemeClr val="bg1"/>
          </a:solidFill>
          <a:ln w="76200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zh-CN" altLang="en-US" sz="1400" dirty="0">
                <a:latin typeface="+mn-ea"/>
                <a:ea typeface="+mn-ea"/>
                <a:cs typeface="Arial" panose="020B0604020202020204" pitchFamily="34" charset="0"/>
              </a:rPr>
              <a:t>在约定的时间内完成约定的事情，达到预期的目标。</a:t>
            </a:r>
            <a:endParaRPr lang="en-US" altLang="zh-CN" sz="1400" dirty="0"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 bwMode="auto">
          <a:xfrm>
            <a:off x="3309938" y="2492375"/>
            <a:ext cx="4718050" cy="1368425"/>
          </a:xfrm>
          <a:prstGeom prst="rect">
            <a:avLst/>
          </a:prstGeom>
          <a:noFill/>
          <a:ln w="76200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zh-CN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项目的建设达到相定时期的必然产物。</a:t>
            </a:r>
            <a:endParaRPr lang="en-US" altLang="zh-CN" sz="1400" dirty="0"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17422" name="矩形 40"/>
          <p:cNvSpPr>
            <a:spLocks noChangeArrowheads="1"/>
          </p:cNvSpPr>
          <p:nvPr/>
        </p:nvSpPr>
        <p:spPr bwMode="auto">
          <a:xfrm>
            <a:off x="2898775" y="4365625"/>
            <a:ext cx="4481513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round/>
                <a:tailEnd type="triangle" w="med" len="med"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/>
              <a:t>运维是对实施项目的继承，本身也是一个项目，更多是长期为项目提供业务及技术支撑。</a:t>
            </a:r>
            <a:endParaRPr lang="en-US" altLang="zh-CN"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运维的建设定位</a:t>
            </a:r>
            <a:r>
              <a:rPr lang="en-US" altLang="zh-CN" dirty="0" smtClean="0"/>
              <a:t>----</a:t>
            </a:r>
            <a:r>
              <a:rPr lang="zh-CN" altLang="en-US" dirty="0" smtClean="0"/>
              <a:t>运维即服务</a:t>
            </a:r>
            <a:r>
              <a:rPr lang="en-US" altLang="zh-CN" dirty="0" smtClean="0"/>
              <a:t>+</a:t>
            </a:r>
            <a:r>
              <a:rPr lang="zh-CN" altLang="en-US" dirty="0" smtClean="0"/>
              <a:t>运营</a:t>
            </a:r>
            <a:endParaRPr lang="zh-CN" altLang="en-US" dirty="0"/>
          </a:p>
        </p:txBody>
      </p:sp>
      <p:sp>
        <p:nvSpPr>
          <p:cNvPr id="18435" name="矩形 3"/>
          <p:cNvSpPr>
            <a:spLocks noChangeArrowheads="1"/>
          </p:cNvSpPr>
          <p:nvPr/>
        </p:nvSpPr>
        <p:spPr bwMode="auto">
          <a:xfrm>
            <a:off x="682625" y="1125538"/>
            <a:ext cx="1727200" cy="4967287"/>
          </a:xfrm>
          <a:prstGeom prst="rect">
            <a:avLst/>
          </a:prstGeom>
          <a:solidFill>
            <a:srgbClr val="D4E5C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44000"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95000"/>
              </a:lnSpc>
              <a:spcAft>
                <a:spcPct val="20000"/>
              </a:spcAft>
              <a:buClr>
                <a:srgbClr val="000000"/>
              </a:buClr>
            </a:pPr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建设定位</a:t>
            </a:r>
            <a:endParaRPr lang="zh-CN" altLang="en-US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580" name="Rectangle 69"/>
          <p:cNvSpPr>
            <a:spLocks noChangeArrowheads="1"/>
          </p:cNvSpPr>
          <p:nvPr/>
        </p:nvSpPr>
        <p:spPr bwMode="auto">
          <a:xfrm>
            <a:off x="1187450" y="2565400"/>
            <a:ext cx="2016125" cy="719138"/>
          </a:xfrm>
          <a:prstGeom prst="rect">
            <a:avLst/>
          </a:prstGeom>
          <a:solidFill>
            <a:schemeClr val="tx2">
              <a:lumMod val="50000"/>
            </a:schemeClr>
          </a:solidFill>
          <a:ln w="3175" algn="ctr">
            <a:noFill/>
            <a:round/>
          </a:ln>
        </p:spPr>
        <p:txBody>
          <a:bodyPr wrap="none" tIns="91440" bIns="91440" anchor="ctr"/>
          <a:lstStyle/>
          <a:p>
            <a:pPr marL="12700" indent="-12700" eaLnBrk="0" hangingPunct="0">
              <a:lnSpc>
                <a:spcPct val="95000"/>
              </a:lnSpc>
              <a:spcBef>
                <a:spcPct val="50000"/>
              </a:spcBef>
              <a:spcAft>
                <a:spcPct val="50000"/>
              </a:spcAft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业务驱动，服务运营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1" name="Rectangle 70"/>
          <p:cNvSpPr>
            <a:spLocks noChangeArrowheads="1"/>
          </p:cNvSpPr>
          <p:nvPr/>
        </p:nvSpPr>
        <p:spPr bwMode="auto">
          <a:xfrm>
            <a:off x="1187450" y="3430588"/>
            <a:ext cx="2016125" cy="719137"/>
          </a:xfrm>
          <a:prstGeom prst="rect">
            <a:avLst/>
          </a:prstGeom>
          <a:solidFill>
            <a:schemeClr val="tx2">
              <a:lumMod val="50000"/>
            </a:schemeClr>
          </a:solidFill>
          <a:ln w="3175" algn="ctr">
            <a:noFill/>
            <a:round/>
          </a:ln>
        </p:spPr>
        <p:txBody>
          <a:bodyPr wrap="none" tIns="91440" bIns="91440" anchor="ctr"/>
          <a:lstStyle/>
          <a:p>
            <a:pPr marL="12700" indent="-12700" eaLnBrk="0" hangingPunct="0">
              <a:lnSpc>
                <a:spcPct val="95000"/>
              </a:lnSpc>
              <a:spcBef>
                <a:spcPct val="50000"/>
              </a:spcBef>
              <a:spcAft>
                <a:spcPct val="50000"/>
              </a:spcAft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规范管控，实时监控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582" name="Rectangle 71"/>
          <p:cNvSpPr>
            <a:spLocks noChangeArrowheads="1"/>
          </p:cNvSpPr>
          <p:nvPr/>
        </p:nvSpPr>
        <p:spPr bwMode="auto">
          <a:xfrm>
            <a:off x="1187450" y="4292600"/>
            <a:ext cx="2016125" cy="720725"/>
          </a:xfrm>
          <a:prstGeom prst="rect">
            <a:avLst/>
          </a:prstGeom>
          <a:solidFill>
            <a:schemeClr val="tx2">
              <a:lumMod val="50000"/>
            </a:schemeClr>
          </a:solidFill>
          <a:ln w="3175" algn="ctr">
            <a:noFill/>
            <a:round/>
          </a:ln>
        </p:spPr>
        <p:txBody>
          <a:bodyPr wrap="none" tIns="91440" bIns="91440" anchor="ctr"/>
          <a:lstStyle/>
          <a:p>
            <a:pPr marL="12700" indent="-12700" eaLnBrk="0" hangingPunct="0">
              <a:lnSpc>
                <a:spcPct val="95000"/>
              </a:lnSpc>
              <a:spcBef>
                <a:spcPct val="50000"/>
              </a:spcBef>
              <a:spcAft>
                <a:spcPct val="50000"/>
              </a:spcAft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固化流程，强化控制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39" name="AutoShape 6"/>
          <p:cNvSpPr>
            <a:spLocks noChangeArrowheads="1"/>
          </p:cNvSpPr>
          <p:nvPr/>
        </p:nvSpPr>
        <p:spPr bwMode="auto">
          <a:xfrm rot="5400000">
            <a:off x="3132138" y="2781300"/>
            <a:ext cx="719138" cy="287337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  <a:spcAft>
                <a:spcPct val="20000"/>
              </a:spcAft>
              <a:buClr>
                <a:srgbClr val="000000"/>
              </a:buClr>
              <a:buFontTx/>
              <a:buChar char="•"/>
            </a:pPr>
            <a:endParaRPr lang="en-GB" altLang="zh-CN" sz="1400" b="1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18440" name="AutoShape 6"/>
          <p:cNvSpPr>
            <a:spLocks noChangeArrowheads="1"/>
          </p:cNvSpPr>
          <p:nvPr/>
        </p:nvSpPr>
        <p:spPr bwMode="auto">
          <a:xfrm rot="5400000">
            <a:off x="3132138" y="3646488"/>
            <a:ext cx="719137" cy="287337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  <a:spcAft>
                <a:spcPct val="20000"/>
              </a:spcAft>
              <a:buClr>
                <a:srgbClr val="000000"/>
              </a:buClr>
              <a:buFontTx/>
              <a:buChar char="•"/>
            </a:pPr>
            <a:endParaRPr lang="en-GB" altLang="zh-CN" sz="1400" b="1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18441" name="AutoShape 6"/>
          <p:cNvSpPr>
            <a:spLocks noChangeArrowheads="1"/>
          </p:cNvSpPr>
          <p:nvPr/>
        </p:nvSpPr>
        <p:spPr bwMode="auto">
          <a:xfrm rot="5400000">
            <a:off x="3131344" y="4509294"/>
            <a:ext cx="720725" cy="287337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  <a:spcAft>
                <a:spcPct val="20000"/>
              </a:spcAft>
              <a:buClr>
                <a:srgbClr val="000000"/>
              </a:buClr>
              <a:buFontTx/>
              <a:buChar char="•"/>
            </a:pPr>
            <a:endParaRPr lang="en-GB" altLang="zh-CN" sz="1400" b="1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24586" name="Rectangle 71"/>
          <p:cNvSpPr>
            <a:spLocks noChangeArrowheads="1"/>
          </p:cNvSpPr>
          <p:nvPr/>
        </p:nvSpPr>
        <p:spPr bwMode="auto">
          <a:xfrm>
            <a:off x="1187450" y="5156200"/>
            <a:ext cx="2016125" cy="720725"/>
          </a:xfrm>
          <a:prstGeom prst="rect">
            <a:avLst/>
          </a:prstGeom>
          <a:solidFill>
            <a:schemeClr val="tx2">
              <a:lumMod val="50000"/>
            </a:schemeClr>
          </a:solidFill>
          <a:ln w="3175" algn="ctr">
            <a:noFill/>
            <a:round/>
          </a:ln>
        </p:spPr>
        <p:txBody>
          <a:bodyPr wrap="none" tIns="91440" bIns="91440" anchor="ctr"/>
          <a:lstStyle/>
          <a:p>
            <a:pPr marL="12700" indent="-12700" eaLnBrk="0" hangingPunct="0">
              <a:lnSpc>
                <a:spcPct val="95000"/>
              </a:lnSpc>
              <a:spcBef>
                <a:spcPct val="50000"/>
              </a:spcBef>
              <a:spcAft>
                <a:spcPct val="50000"/>
              </a:spcAft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梯队建设，协同综效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43" name="AutoShape 6"/>
          <p:cNvSpPr>
            <a:spLocks noChangeArrowheads="1"/>
          </p:cNvSpPr>
          <p:nvPr/>
        </p:nvSpPr>
        <p:spPr bwMode="auto">
          <a:xfrm rot="5400000">
            <a:off x="3131344" y="5372894"/>
            <a:ext cx="720725" cy="287337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  <a:spcAft>
                <a:spcPct val="20000"/>
              </a:spcAft>
              <a:buClr>
                <a:srgbClr val="000000"/>
              </a:buClr>
              <a:buFontTx/>
              <a:buChar char="•"/>
            </a:pPr>
            <a:endParaRPr lang="en-GB" altLang="zh-CN" sz="1400" b="1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635375" y="2565400"/>
            <a:ext cx="5221288" cy="719138"/>
          </a:xfrm>
          <a:prstGeom prst="rect">
            <a:avLst/>
          </a:prstGeom>
          <a:solidFill>
            <a:schemeClr val="accent3">
              <a:lumMod val="85000"/>
              <a:alpha val="51000"/>
            </a:schemeClr>
          </a:solidFill>
        </p:spPr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zh-CN" altLang="en-US" sz="1200" dirty="0">
                <a:latin typeface="Arial" panose="020B0604020202020204" pitchFamily="34" charset="0"/>
                <a:cs typeface="Arial" panose="020B0604020202020204" pitchFamily="34" charset="0"/>
              </a:rPr>
              <a:t>由“技术驱动”向“业务驱动”转变，主动的服务提供者向客户（业务部门）提供赖以支撑组织业务运作的</a:t>
            </a:r>
            <a:r>
              <a:rPr lang="en-US" altLang="zh-CN" sz="1200" dirty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zh-CN" altLang="en-US" sz="1200" dirty="0">
                <a:latin typeface="Arial" panose="020B0604020202020204" pitchFamily="34" charset="0"/>
                <a:cs typeface="Arial" panose="020B0604020202020204" pitchFamily="34" charset="0"/>
              </a:rPr>
              <a:t>服务，</a:t>
            </a:r>
            <a:r>
              <a:rPr lang="zh-CN" altLang="en-US" sz="1200" dirty="0">
                <a:latin typeface="+mn-ea"/>
                <a:cs typeface="Arial" panose="020B0604020202020204" pitchFamily="34" charset="0"/>
              </a:rPr>
              <a:t>促进业务成熟度的提升，达成精细化的运营管理</a:t>
            </a:r>
            <a:r>
              <a:rPr lang="zh-CN" altLang="en-US" sz="1200" dirty="0">
                <a:latin typeface="+mn-ea"/>
                <a:ea typeface="+mn-ea"/>
                <a:cs typeface="Arial" panose="020B0604020202020204" pitchFamily="34" charset="0"/>
              </a:rPr>
              <a:t>。</a:t>
            </a:r>
            <a:endParaRPr lang="en-US" altLang="zh-CN" sz="1200" dirty="0"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635375" y="3430588"/>
            <a:ext cx="5221288" cy="719137"/>
          </a:xfrm>
          <a:prstGeom prst="rect">
            <a:avLst/>
          </a:prstGeom>
          <a:solidFill>
            <a:schemeClr val="accent3">
              <a:lumMod val="85000"/>
              <a:alpha val="51000"/>
            </a:schemeClr>
          </a:solidFill>
        </p:spPr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以工具、流程为着力点，实现运维的规范管理；以管控为支撑，提供运维过程的实时监控。</a:t>
            </a:r>
            <a:endParaRPr lang="en-US" altLang="zh-CN" sz="1200" dirty="0"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635375" y="4292600"/>
            <a:ext cx="5221288" cy="720725"/>
          </a:xfrm>
          <a:prstGeom prst="rect">
            <a:avLst/>
          </a:prstGeom>
          <a:solidFill>
            <a:schemeClr val="accent3">
              <a:lumMod val="85000"/>
              <a:alpha val="51000"/>
            </a:schemeClr>
          </a:solidFill>
        </p:spPr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利用标准化手段，固化流程，强化关键控制点，提高风险管控能力，达成客户满意度</a:t>
            </a:r>
            <a:endParaRPr lang="en-US" altLang="zh-CN" sz="1200" dirty="0"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35375" y="5156200"/>
            <a:ext cx="5221288" cy="720725"/>
          </a:xfrm>
          <a:prstGeom prst="rect">
            <a:avLst/>
          </a:prstGeom>
          <a:solidFill>
            <a:schemeClr val="accent3">
              <a:lumMod val="85000"/>
              <a:alpha val="51000"/>
            </a:schemeClr>
          </a:solidFill>
        </p:spPr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初、中、高级运维技术梯队，协同处理，及时分配，高效运转</a:t>
            </a:r>
            <a:endParaRPr lang="en-US" altLang="zh-CN" sz="1200" dirty="0"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17" name="Rectangle 69"/>
          <p:cNvSpPr>
            <a:spLocks noChangeArrowheads="1"/>
          </p:cNvSpPr>
          <p:nvPr/>
        </p:nvSpPr>
        <p:spPr bwMode="auto">
          <a:xfrm>
            <a:off x="1187450" y="1700213"/>
            <a:ext cx="2016125" cy="719137"/>
          </a:xfrm>
          <a:prstGeom prst="rect">
            <a:avLst/>
          </a:prstGeom>
          <a:solidFill>
            <a:schemeClr val="tx2">
              <a:lumMod val="50000"/>
            </a:schemeClr>
          </a:solidFill>
          <a:ln w="3175" algn="ctr">
            <a:noFill/>
            <a:round/>
          </a:ln>
        </p:spPr>
        <p:txBody>
          <a:bodyPr wrap="none" tIns="91440" bIns="91440" anchor="ctr"/>
          <a:lstStyle/>
          <a:p>
            <a:pPr marL="12700" indent="-12700" eaLnBrk="0" hangingPunct="0">
              <a:lnSpc>
                <a:spcPct val="95000"/>
              </a:lnSpc>
              <a:spcBef>
                <a:spcPct val="50000"/>
              </a:spcBef>
              <a:spcAft>
                <a:spcPct val="50000"/>
              </a:spcAft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协议清晰，职责明确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9" name="AutoShape 6"/>
          <p:cNvSpPr>
            <a:spLocks noChangeArrowheads="1"/>
          </p:cNvSpPr>
          <p:nvPr/>
        </p:nvSpPr>
        <p:spPr bwMode="auto">
          <a:xfrm rot="5400000">
            <a:off x="3132138" y="1916113"/>
            <a:ext cx="719137" cy="287337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  <a:spcAft>
                <a:spcPct val="20000"/>
              </a:spcAft>
              <a:buClr>
                <a:srgbClr val="000000"/>
              </a:buClr>
              <a:buFontTx/>
              <a:buChar char="•"/>
            </a:pPr>
            <a:endParaRPr lang="en-GB" altLang="zh-CN" sz="1400" b="1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35375" y="1700213"/>
            <a:ext cx="5221288" cy="719137"/>
          </a:xfrm>
          <a:prstGeom prst="rect">
            <a:avLst/>
          </a:prstGeom>
          <a:solidFill>
            <a:schemeClr val="accent3">
              <a:lumMod val="85000"/>
              <a:alpha val="51000"/>
            </a:schemeClr>
          </a:solidFill>
        </p:spPr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zh-CN" altLang="en-US" sz="1200" dirty="0">
                <a:latin typeface="+mn-ea"/>
                <a:ea typeface="+mn-ea"/>
                <a:cs typeface="Arial" panose="020B0604020202020204" pitchFamily="34" charset="0"/>
              </a:rPr>
              <a:t>服务形式、服务目录、</a:t>
            </a:r>
            <a:r>
              <a:rPr lang="en-US" altLang="zh-CN" sz="1200" dirty="0">
                <a:latin typeface="+mn-ea"/>
                <a:ea typeface="+mn-ea"/>
                <a:cs typeface="Arial" panose="020B0604020202020204" pitchFamily="34" charset="0"/>
              </a:rPr>
              <a:t>SLA</a:t>
            </a:r>
            <a:r>
              <a:rPr lang="zh-CN" altLang="en-US" sz="1200" dirty="0">
                <a:latin typeface="+mn-ea"/>
                <a:ea typeface="+mn-ea"/>
                <a:cs typeface="Arial" panose="020B0604020202020204" pitchFamily="34" charset="0"/>
              </a:rPr>
              <a:t>（客户协议）、</a:t>
            </a:r>
            <a:r>
              <a:rPr lang="en-US" altLang="zh-CN" sz="1200" dirty="0">
                <a:latin typeface="+mn-ea"/>
                <a:ea typeface="+mn-ea"/>
                <a:cs typeface="Arial" panose="020B0604020202020204" pitchFamily="34" charset="0"/>
              </a:rPr>
              <a:t>OLA</a:t>
            </a:r>
            <a:r>
              <a:rPr lang="zh-CN" altLang="en-US" sz="1200" dirty="0">
                <a:latin typeface="+mn-ea"/>
                <a:ea typeface="+mn-ea"/>
                <a:cs typeface="Arial" panose="020B0604020202020204" pitchFamily="34" charset="0"/>
              </a:rPr>
              <a:t>（内部协议）、</a:t>
            </a:r>
            <a:r>
              <a:rPr lang="en-US" altLang="zh-CN" sz="1200" dirty="0">
                <a:latin typeface="+mn-ea"/>
                <a:ea typeface="+mn-ea"/>
                <a:cs typeface="Arial" panose="020B0604020202020204" pitchFamily="34" charset="0"/>
              </a:rPr>
              <a:t>UC</a:t>
            </a:r>
            <a:r>
              <a:rPr lang="zh-CN" altLang="en-US" sz="1200" dirty="0">
                <a:latin typeface="+mn-ea"/>
                <a:ea typeface="+mn-ea"/>
                <a:cs typeface="Arial" panose="020B0604020202020204" pitchFamily="34" charset="0"/>
              </a:rPr>
              <a:t>（伙伴协议）。</a:t>
            </a:r>
            <a:endParaRPr lang="en-US" altLang="zh-CN" sz="1200" dirty="0">
              <a:latin typeface="+mn-ea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smtClean="0"/>
              <a:t>目录</a:t>
            </a:r>
            <a:endParaRPr lang="zh-CN" altLang="en-US" smtClean="0"/>
          </a:p>
        </p:txBody>
      </p:sp>
      <p:graphicFrame>
        <p:nvGraphicFramePr>
          <p:cNvPr id="4" name="Group 41"/>
          <p:cNvGraphicFramePr>
            <a:graphicFrameLocks noGrp="1"/>
          </p:cNvGraphicFramePr>
          <p:nvPr/>
        </p:nvGraphicFramePr>
        <p:xfrm>
          <a:off x="539750" y="1125538"/>
          <a:ext cx="8137525" cy="2754312"/>
        </p:xfrm>
        <a:graphic>
          <a:graphicData uri="http://schemas.openxmlformats.org/drawingml/2006/table">
            <a:tbl>
              <a:tblPr/>
              <a:tblGrid>
                <a:gridCol w="1156842"/>
                <a:gridCol w="6980683"/>
              </a:tblGrid>
              <a:tr h="918104">
                <a:tc>
                  <a:txBody>
                    <a:bodyPr/>
                    <a:lstStyle/>
                    <a:p>
                      <a:pPr marL="174625" marR="0" lvl="0" indent="0" algn="ctr" defTabSz="760095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72574" marR="72574" marT="41462" marB="41462" anchor="ctr" horzOverflow="overflow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itchFamily="2" charset="-122"/>
                          <a:ea typeface="华文楷体" pitchFamily="2" charset="-122"/>
                          <a:cs typeface="Times New Roman" panose="02020603050405020304" pitchFamily="18" charset="0"/>
                        </a:rPr>
                        <a:t>运维的理解及定位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itchFamily="2" charset="-122"/>
                        <a:ea typeface="华文楷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2574" marR="72574" marT="41462" marB="41462" anchor="ctr" horzOverflow="overflow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918104">
                <a:tc>
                  <a:txBody>
                    <a:bodyPr/>
                    <a:lstStyle/>
                    <a:p>
                      <a:pPr marL="174625" marR="0" lvl="0" indent="0" algn="ctr" defTabSz="760095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2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72574" marR="72574" marT="41462" marB="41462" anchor="ctr" horzOverflow="overflow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itchFamily="2" charset="-122"/>
                          <a:ea typeface="华文楷体" pitchFamily="2" charset="-122"/>
                          <a:cs typeface="Times New Roman" panose="02020603050405020304" pitchFamily="18" charset="0"/>
                        </a:rPr>
                        <a:t>运维管理体系及要点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itchFamily="2" charset="-122"/>
                        <a:ea typeface="华文楷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2574" marR="72574" marT="41462" marB="41462" anchor="ctr" horzOverflow="overflow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918104">
                <a:tc>
                  <a:txBody>
                    <a:bodyPr/>
                    <a:lstStyle/>
                    <a:p>
                      <a:pPr marL="174625" marR="0" lvl="0" indent="0" algn="ctr" defTabSz="760095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72574" marR="72574" marT="41462" marB="41462" anchor="ctr" horzOverflow="overflow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itchFamily="2" charset="-122"/>
                        <a:ea typeface="华文楷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2574" marR="72574" marT="41462" marB="41462" anchor="ctr" horzOverflow="overflow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标题 1"/>
          <p:cNvSpPr>
            <a:spLocks noGrp="1"/>
          </p:cNvSpPr>
          <p:nvPr>
            <p:ph type="title"/>
          </p:nvPr>
        </p:nvSpPr>
        <p:spPr>
          <a:xfrm>
            <a:off x="989013" y="274638"/>
            <a:ext cx="6678612" cy="563562"/>
          </a:xfrm>
        </p:spPr>
        <p:txBody>
          <a:bodyPr/>
          <a:lstStyle/>
          <a:p>
            <a:r>
              <a:rPr lang="zh-CN" altLang="en-US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运维管理体系</a:t>
            </a:r>
            <a:r>
              <a:rPr lang="en-US" altLang="zh-CN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----</a:t>
            </a:r>
            <a:r>
              <a:rPr lang="zh-CN" altLang="en-US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个人认证</a:t>
            </a:r>
            <a:endParaRPr lang="zh-CN" altLang="en-US" smtClean="0"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3" name="矩形 58"/>
          <p:cNvSpPr>
            <a:spLocks noChangeArrowheads="1"/>
          </p:cNvSpPr>
          <p:nvPr/>
        </p:nvSpPr>
        <p:spPr bwMode="auto">
          <a:xfrm>
            <a:off x="971550" y="1052513"/>
            <a:ext cx="1152525" cy="720725"/>
          </a:xfrm>
          <a:prstGeom prst="rect">
            <a:avLst/>
          </a:prstGeom>
          <a:solidFill>
            <a:srgbClr val="FFC000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</a14:hiddenLine>
            </a:ext>
          </a:extLst>
        </p:spPr>
        <p:txBody>
          <a:bodyPr tIns="91440" bIns="91440" anchor="ctr"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ITIL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58"/>
          <p:cNvSpPr>
            <a:spLocks noChangeArrowheads="1"/>
          </p:cNvSpPr>
          <p:nvPr/>
        </p:nvSpPr>
        <p:spPr bwMode="auto">
          <a:xfrm>
            <a:off x="2276475" y="1052513"/>
            <a:ext cx="6111875" cy="1944687"/>
          </a:xfrm>
          <a:prstGeom prst="rect">
            <a:avLst/>
          </a:prstGeom>
          <a:solidFill>
            <a:srgbClr val="FFC000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</a14:hiddenLine>
            </a:ext>
          </a:extLst>
        </p:spPr>
        <p:txBody>
          <a:bodyPr tIns="91440" bIns="91440" anchor="ctr"/>
          <a:lstStyle/>
          <a:p>
            <a:pPr marL="12700" indent="-12700" eaLnBrk="0" hangingPunct="0">
              <a:lnSpc>
                <a:spcPct val="150000"/>
              </a:lnSpc>
              <a:defRPr/>
            </a:pPr>
            <a:r>
              <a:rPr lang="en-US" altLang="zh-CN" sz="1400" dirty="0">
                <a:latin typeface="Arial" panose="020B0604020202020204" pitchFamily="34" charset="0"/>
              </a:rPr>
              <a:t>IT</a:t>
            </a:r>
            <a:r>
              <a:rPr lang="zh-CN" altLang="en-US" sz="1400" dirty="0">
                <a:latin typeface="Arial" panose="020B0604020202020204" pitchFamily="34" charset="0"/>
              </a:rPr>
              <a:t>基础架构库</a:t>
            </a:r>
            <a:r>
              <a:rPr lang="en-US" altLang="zh-CN" sz="1400" dirty="0">
                <a:latin typeface="Arial" panose="020B0604020202020204" pitchFamily="34" charset="0"/>
              </a:rPr>
              <a:t>(Information Technology Infrastructure Library, ITIL</a:t>
            </a:r>
            <a:r>
              <a:rPr lang="zh-CN" altLang="en-US" sz="1400" dirty="0">
                <a:latin typeface="Arial" panose="020B0604020202020204" pitchFamily="34" charset="0"/>
              </a:rPr>
              <a:t>，信息技术基础架构库</a:t>
            </a:r>
            <a:r>
              <a:rPr lang="en-US" altLang="zh-CN" sz="1400" dirty="0">
                <a:latin typeface="Arial" panose="020B0604020202020204" pitchFamily="34" charset="0"/>
              </a:rPr>
              <a:t>)</a:t>
            </a:r>
            <a:r>
              <a:rPr lang="zh-CN" altLang="en-US" sz="1400" dirty="0">
                <a:latin typeface="Arial" panose="020B0604020202020204" pitchFamily="34" charset="0"/>
              </a:rPr>
              <a:t>由</a:t>
            </a:r>
            <a:r>
              <a:rPr lang="zh-CN" altLang="en-US" sz="1400" dirty="0">
                <a:latin typeface="Arial" panose="020B0604020202020204" pitchFamily="34" charset="0"/>
                <a:hlinkClick r:id="rId1" action="ppaction://hlinkfile"/>
              </a:rPr>
              <a:t>英国</a:t>
            </a:r>
            <a:r>
              <a:rPr lang="zh-CN" altLang="en-US" sz="1400" dirty="0">
                <a:latin typeface="Arial" panose="020B0604020202020204" pitchFamily="34" charset="0"/>
              </a:rPr>
              <a:t>政府部门</a:t>
            </a:r>
            <a:r>
              <a:rPr lang="en-US" altLang="zh-CN" sz="1400" dirty="0">
                <a:latin typeface="Arial" panose="020B0604020202020204" pitchFamily="34" charset="0"/>
              </a:rPr>
              <a:t>CCTA</a:t>
            </a:r>
            <a:r>
              <a:rPr lang="zh-CN" altLang="en-US" sz="1400" dirty="0">
                <a:latin typeface="Arial" panose="020B0604020202020204" pitchFamily="34" charset="0"/>
              </a:rPr>
              <a:t>在</a:t>
            </a:r>
            <a:r>
              <a:rPr lang="en-US" altLang="zh-CN" sz="1400" dirty="0">
                <a:latin typeface="Arial" panose="020B0604020202020204" pitchFamily="34" charset="0"/>
              </a:rPr>
              <a:t>20</a:t>
            </a:r>
            <a:r>
              <a:rPr lang="zh-CN" altLang="en-US" sz="1400" dirty="0">
                <a:latin typeface="Arial" panose="020B0604020202020204" pitchFamily="34" charset="0"/>
              </a:rPr>
              <a:t>世纪</a:t>
            </a:r>
            <a:r>
              <a:rPr lang="en-US" altLang="zh-CN" sz="1400" dirty="0">
                <a:latin typeface="Arial" panose="020B0604020202020204" pitchFamily="34" charset="0"/>
              </a:rPr>
              <a:t>80</a:t>
            </a:r>
            <a:r>
              <a:rPr lang="zh-CN" altLang="en-US" sz="1400" dirty="0">
                <a:latin typeface="Arial" panose="020B0604020202020204" pitchFamily="34" charset="0"/>
              </a:rPr>
              <a:t>年代末制订，现由英国商务部</a:t>
            </a:r>
            <a:r>
              <a:rPr lang="en-US" altLang="zh-CN" sz="1400" dirty="0">
                <a:latin typeface="Arial" panose="020B0604020202020204" pitchFamily="34" charset="0"/>
              </a:rPr>
              <a:t>OGC</a:t>
            </a:r>
            <a:r>
              <a:rPr lang="zh-CN" altLang="en-US" sz="1400" dirty="0">
                <a:latin typeface="Arial" panose="020B0604020202020204" pitchFamily="34" charset="0"/>
              </a:rPr>
              <a:t>负责管理，主要适用于</a:t>
            </a:r>
            <a:r>
              <a:rPr lang="en-US" altLang="zh-CN" sz="1400" dirty="0">
                <a:latin typeface="Arial" panose="020B0604020202020204" pitchFamily="34" charset="0"/>
              </a:rPr>
              <a:t>IT</a:t>
            </a:r>
            <a:r>
              <a:rPr lang="zh-CN" altLang="en-US" sz="1400" dirty="0">
                <a:latin typeface="Arial" panose="020B0604020202020204" pitchFamily="34" charset="0"/>
              </a:rPr>
              <a:t>服务管理（</a:t>
            </a:r>
            <a:r>
              <a:rPr lang="en-US" altLang="zh-CN" sz="1400" dirty="0">
                <a:latin typeface="Arial" panose="020B0604020202020204" pitchFamily="34" charset="0"/>
              </a:rPr>
              <a:t>ITSM</a:t>
            </a:r>
            <a:r>
              <a:rPr lang="zh-CN" altLang="en-US" sz="1400" dirty="0">
                <a:latin typeface="Arial" panose="020B0604020202020204" pitchFamily="34" charset="0"/>
              </a:rPr>
              <a:t>）。</a:t>
            </a:r>
            <a:r>
              <a:rPr lang="en-US" altLang="zh-CN" sz="1400" dirty="0">
                <a:latin typeface="Arial" panose="020B0604020202020204" pitchFamily="34" charset="0"/>
              </a:rPr>
              <a:t>ITIL</a:t>
            </a:r>
            <a:r>
              <a:rPr lang="zh-CN" altLang="en-US" sz="1400" dirty="0">
                <a:latin typeface="Arial" panose="020B0604020202020204" pitchFamily="34" charset="0"/>
              </a:rPr>
              <a:t>为企业的</a:t>
            </a:r>
            <a:r>
              <a:rPr lang="en-US" altLang="zh-CN" sz="1400" b="1" dirty="0">
                <a:solidFill>
                  <a:srgbClr val="FF0000"/>
                </a:solidFill>
                <a:latin typeface="Arial" panose="020B0604020202020204" pitchFamily="34" charset="0"/>
              </a:rPr>
              <a:t>IT</a:t>
            </a:r>
            <a:r>
              <a:rPr lang="zh-CN" altLang="en-US" sz="1400" b="1" dirty="0">
                <a:solidFill>
                  <a:srgbClr val="FF0000"/>
                </a:solidFill>
                <a:latin typeface="Arial" panose="020B0604020202020204" pitchFamily="34" charset="0"/>
              </a:rPr>
              <a:t>服务管理实践</a:t>
            </a:r>
            <a:r>
              <a:rPr lang="zh-CN" altLang="en-US" sz="1400" dirty="0">
                <a:latin typeface="Arial" panose="020B0604020202020204" pitchFamily="34" charset="0"/>
              </a:rPr>
              <a:t>提供了一个客观、严谨、可量化的标准和规范。</a:t>
            </a:r>
            <a:r>
              <a:rPr lang="zh-CN" altLang="en-US" sz="1400" dirty="0">
                <a:latin typeface="+mn-ea"/>
              </a:rPr>
              <a:t>旨在提高</a:t>
            </a:r>
            <a:r>
              <a:rPr lang="en-US" altLang="zh-CN" sz="1400" dirty="0">
                <a:latin typeface="+mn-ea"/>
              </a:rPr>
              <a:t>IT</a:t>
            </a:r>
            <a:r>
              <a:rPr lang="zh-CN" altLang="en-US" sz="1400" dirty="0">
                <a:latin typeface="+mn-ea"/>
              </a:rPr>
              <a:t>资源的利用效率和质量，帮助企业组织改善他们的</a:t>
            </a:r>
            <a:r>
              <a:rPr lang="en-US" altLang="zh-CN" sz="1400" dirty="0">
                <a:latin typeface="+mn-ea"/>
              </a:rPr>
              <a:t>IT</a:t>
            </a:r>
            <a:r>
              <a:rPr lang="zh-CN" altLang="en-US" sz="1400" dirty="0">
                <a:latin typeface="+mn-ea"/>
              </a:rPr>
              <a:t>服务管理。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48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3068638"/>
            <a:ext cx="38893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矩形 58"/>
          <p:cNvSpPr>
            <a:spLocks noChangeArrowheads="1"/>
          </p:cNvSpPr>
          <p:nvPr/>
        </p:nvSpPr>
        <p:spPr bwMode="auto">
          <a:xfrm>
            <a:off x="6804025" y="3716338"/>
            <a:ext cx="1152525" cy="1944687"/>
          </a:xfrm>
          <a:prstGeom prst="rect">
            <a:avLst/>
          </a:prstGeom>
          <a:solidFill>
            <a:srgbClr val="FFC000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</a14:hiddenLine>
            </a:ext>
          </a:extLst>
        </p:spPr>
        <p:txBody>
          <a:bodyPr tIns="91440" bIns="91440" anchor="ctr"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最佳实践指南</a:t>
            </a:r>
            <a:endParaRPr lang="zh-CN" altLang="en-US" sz="2800" b="1">
              <a:solidFill>
                <a:srgbClr val="FF0000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标题 1"/>
          <p:cNvSpPr>
            <a:spLocks noGrp="1"/>
          </p:cNvSpPr>
          <p:nvPr>
            <p:ph type="title"/>
          </p:nvPr>
        </p:nvSpPr>
        <p:spPr>
          <a:xfrm>
            <a:off x="989013" y="274638"/>
            <a:ext cx="6678612" cy="563562"/>
          </a:xfrm>
        </p:spPr>
        <p:txBody>
          <a:bodyPr/>
          <a:lstStyle/>
          <a:p>
            <a:r>
              <a:rPr lang="zh-CN" altLang="en-US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运维管理体系</a:t>
            </a:r>
            <a:r>
              <a:rPr lang="en-US" altLang="zh-CN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----</a:t>
            </a:r>
            <a:r>
              <a:rPr lang="zh-CN" altLang="en-US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企业认证</a:t>
            </a:r>
            <a:endParaRPr lang="zh-CN" altLang="en-US" smtClean="0"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07" name="矩形 58"/>
          <p:cNvSpPr>
            <a:spLocks noChangeArrowheads="1"/>
          </p:cNvSpPr>
          <p:nvPr/>
        </p:nvSpPr>
        <p:spPr bwMode="auto">
          <a:xfrm>
            <a:off x="755650" y="1052513"/>
            <a:ext cx="1944688" cy="720725"/>
          </a:xfrm>
          <a:prstGeom prst="rect">
            <a:avLst/>
          </a:prstGeom>
          <a:solidFill>
            <a:srgbClr val="FFC000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</a14:hiddenLine>
            </a:ext>
          </a:extLst>
        </p:spPr>
        <p:txBody>
          <a:bodyPr tIns="91440" bIns="91440" anchor="ctr"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ISO20000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08" name="矩形 58"/>
          <p:cNvSpPr>
            <a:spLocks noChangeArrowheads="1"/>
          </p:cNvSpPr>
          <p:nvPr/>
        </p:nvSpPr>
        <p:spPr bwMode="auto">
          <a:xfrm>
            <a:off x="2700338" y="1035050"/>
            <a:ext cx="6399212" cy="1746250"/>
          </a:xfrm>
          <a:prstGeom prst="rect">
            <a:avLst/>
          </a:prstGeom>
          <a:solidFill>
            <a:srgbClr val="FFC000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</a14:hiddenLine>
            </a:ext>
          </a:extLst>
        </p:spPr>
        <p:txBody>
          <a:bodyPr tIns="91440" bIns="91440"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t">
              <a:lnSpc>
                <a:spcPct val="150000"/>
              </a:lnSpc>
            </a:pPr>
            <a:r>
              <a:rPr lang="zh-CN" altLang="en-US" sz="1400"/>
              <a:t>面向机构的</a:t>
            </a:r>
            <a:r>
              <a:rPr lang="en-US" altLang="zh-CN" sz="1400"/>
              <a:t>IT</a:t>
            </a:r>
            <a:r>
              <a:rPr lang="zh-CN" altLang="en-US" sz="1400"/>
              <a:t>服务管理的国际标准，是从 </a:t>
            </a:r>
            <a:r>
              <a:rPr lang="en-US" altLang="zh-CN" sz="1400"/>
              <a:t>IT </a:t>
            </a:r>
            <a:r>
              <a:rPr lang="zh-CN" altLang="en-US" sz="1400"/>
              <a:t>服务管理最佳实践 </a:t>
            </a:r>
            <a:r>
              <a:rPr lang="en-US" altLang="zh-CN" sz="1400"/>
              <a:t>ITIL </a:t>
            </a:r>
            <a:r>
              <a:rPr lang="zh-CN" altLang="en-US" sz="1400"/>
              <a:t>中发展而来。目的是提供建立、实施、运作、监控、评审、维护和改进</a:t>
            </a:r>
            <a:r>
              <a:rPr lang="en-US" altLang="zh-CN" sz="1400"/>
              <a:t>IT</a:t>
            </a:r>
            <a:r>
              <a:rPr lang="zh-CN" altLang="en-US" sz="1400"/>
              <a:t>服务管理体系</a:t>
            </a:r>
            <a:r>
              <a:rPr lang="en-US" altLang="zh-CN" sz="1400"/>
              <a:t>(ITSM)</a:t>
            </a:r>
            <a:r>
              <a:rPr lang="zh-CN" altLang="en-US" sz="1400"/>
              <a:t>的模型。建立</a:t>
            </a:r>
            <a:r>
              <a:rPr lang="en-US" altLang="zh-CN" sz="1400"/>
              <a:t>IT</a:t>
            </a:r>
            <a:r>
              <a:rPr lang="zh-CN" altLang="en-US" sz="1400"/>
              <a:t>服务管理体系</a:t>
            </a:r>
            <a:r>
              <a:rPr lang="en-US" altLang="zh-CN" sz="1400"/>
              <a:t>(ITSM)</a:t>
            </a:r>
            <a:r>
              <a:rPr lang="zh-CN" altLang="en-US" sz="1400"/>
              <a:t>已成为各种组织，特别是金融机构、电信、高科技产业等管理</a:t>
            </a:r>
            <a:r>
              <a:rPr lang="zh-CN" altLang="en-US" sz="1400" b="1">
                <a:solidFill>
                  <a:srgbClr val="FF0000"/>
                </a:solidFill>
              </a:rPr>
              <a:t>运营风险</a:t>
            </a:r>
            <a:r>
              <a:rPr lang="zh-CN" altLang="en-US" sz="1400"/>
              <a:t>不可缺少的重要机制。</a:t>
            </a:r>
            <a:r>
              <a:rPr lang="en-US" altLang="zh-CN" sz="1400"/>
              <a:t>ISO 20000</a:t>
            </a:r>
            <a:r>
              <a:rPr lang="zh-CN" altLang="en-US" sz="1400"/>
              <a:t>让</a:t>
            </a:r>
            <a:r>
              <a:rPr lang="en-US" altLang="zh-CN" sz="1400"/>
              <a:t>IT</a:t>
            </a:r>
            <a:r>
              <a:rPr lang="zh-CN" altLang="en-US" sz="1400"/>
              <a:t>管理者有一个参考框架用来管理</a:t>
            </a:r>
            <a:r>
              <a:rPr lang="en-US" altLang="zh-CN" sz="1400"/>
              <a:t>IT</a:t>
            </a:r>
            <a:r>
              <a:rPr lang="zh-CN" altLang="en-US" sz="1400"/>
              <a:t>服务。</a:t>
            </a:r>
            <a:endParaRPr lang="zh-CN" altLang="en-US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1509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878138"/>
            <a:ext cx="5688012" cy="396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各流程关联关系</a:t>
            </a:r>
            <a:endParaRPr lang="zh-CN" altLang="en-US" dirty="0"/>
          </a:p>
        </p:txBody>
      </p:sp>
      <p:graphicFrame>
        <p:nvGraphicFramePr>
          <p:cNvPr id="22531" name="内容占位符 3"/>
          <p:cNvGraphicFramePr>
            <a:graphicFrameLocks noGrp="1" noChangeAspect="1"/>
          </p:cNvGraphicFramePr>
          <p:nvPr>
            <p:ph idx="1"/>
          </p:nvPr>
        </p:nvGraphicFramePr>
        <p:xfrm>
          <a:off x="1220788" y="1268413"/>
          <a:ext cx="6907212" cy="486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3" name="Visio" r:id="rId1" imgW="8305800" imgH="5850255" progId="Visio.Drawing.11">
                  <p:embed/>
                </p:oleObj>
              </mc:Choice>
              <mc:Fallback>
                <p:oleObj name="Visio" r:id="rId1" imgW="8305800" imgH="5850255" progId="Visio.Drawing.11">
                  <p:embed/>
                  <p:pic>
                    <p:nvPicPr>
                      <p:cNvPr id="0" name="内容占位符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0788" y="1268413"/>
                        <a:ext cx="6907212" cy="486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运维管理流程</a:t>
            </a:r>
            <a:r>
              <a:rPr lang="en-US" altLang="zh-CN" dirty="0" smtClean="0"/>
              <a:t>---</a:t>
            </a:r>
            <a:r>
              <a:rPr lang="zh-CN" altLang="en-US" dirty="0" smtClean="0"/>
              <a:t>服务等级管理</a:t>
            </a:r>
            <a:endParaRPr lang="zh-CN" altLang="en-US" dirty="0"/>
          </a:p>
        </p:txBody>
      </p:sp>
      <p:sp>
        <p:nvSpPr>
          <p:cNvPr id="23555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b="0" smtClean="0"/>
              <a:t>服务级别管理是为</a:t>
            </a:r>
            <a:r>
              <a:rPr lang="zh-CN" altLang="zh-CN" smtClean="0">
                <a:solidFill>
                  <a:srgbClr val="FF0000"/>
                </a:solidFill>
              </a:rPr>
              <a:t>签署</a:t>
            </a:r>
            <a:r>
              <a:rPr lang="zh-CN" altLang="zh-CN" b="0" smtClean="0"/>
              <a:t>服务级别</a:t>
            </a:r>
            <a:r>
              <a:rPr lang="zh-CN" altLang="zh-CN" smtClean="0"/>
              <a:t>协议</a:t>
            </a:r>
            <a:r>
              <a:rPr lang="zh-CN" altLang="zh-CN" b="0" smtClean="0"/>
              <a:t>而进行的谈判、定义、评价、管理及以</a:t>
            </a:r>
            <a:r>
              <a:rPr lang="zh-CN" altLang="zh-CN" smtClean="0">
                <a:solidFill>
                  <a:srgbClr val="FF0000"/>
                </a:solidFill>
              </a:rPr>
              <a:t>可接受成本</a:t>
            </a:r>
            <a:r>
              <a:rPr lang="zh-CN" altLang="zh-CN" b="0" smtClean="0"/>
              <a:t>改进</a:t>
            </a:r>
            <a:r>
              <a:rPr lang="en-GB" altLang="zh-CN" b="0" smtClean="0"/>
              <a:t>IT</a:t>
            </a:r>
            <a:r>
              <a:rPr lang="zh-CN" altLang="zh-CN" b="0" smtClean="0"/>
              <a:t>服务质量的流程。</a:t>
            </a:r>
            <a:r>
              <a:rPr lang="zh-CN" altLang="zh-CN" b="0" smtClean="0">
                <a:solidFill>
                  <a:srgbClr val="FF0000"/>
                </a:solidFill>
              </a:rPr>
              <a:t>服务级别管理试图在服务质量的供应与需求、客户关系和</a:t>
            </a:r>
            <a:r>
              <a:rPr lang="en-GB" altLang="zh-CN" b="0" smtClean="0">
                <a:solidFill>
                  <a:srgbClr val="FF0000"/>
                </a:solidFill>
              </a:rPr>
              <a:t>IT</a:t>
            </a:r>
            <a:r>
              <a:rPr lang="zh-CN" altLang="zh-CN" b="0" smtClean="0">
                <a:solidFill>
                  <a:srgbClr val="FF0000"/>
                </a:solidFill>
              </a:rPr>
              <a:t>服务成本之间找到某个合适的平衡点</a:t>
            </a:r>
            <a:r>
              <a:rPr lang="zh-CN" altLang="zh-CN" b="0" smtClean="0"/>
              <a:t>。对于</a:t>
            </a:r>
            <a:r>
              <a:rPr lang="en-GB" altLang="zh-CN" b="0" smtClean="0"/>
              <a:t>IT</a:t>
            </a:r>
            <a:r>
              <a:rPr lang="zh-CN" altLang="zh-CN" b="0" smtClean="0"/>
              <a:t>服务团队和内部业务部门以及外部客户来说，认识到</a:t>
            </a:r>
            <a:r>
              <a:rPr lang="zh-CN" altLang="zh-CN" smtClean="0">
                <a:solidFill>
                  <a:srgbClr val="FF0000"/>
                </a:solidFill>
              </a:rPr>
              <a:t>服务</a:t>
            </a:r>
            <a:r>
              <a:rPr lang="zh-CN" altLang="zh-CN" b="0" smtClean="0"/>
              <a:t>是一个</a:t>
            </a:r>
            <a:r>
              <a:rPr lang="zh-CN" altLang="zh-CN" smtClean="0">
                <a:solidFill>
                  <a:srgbClr val="FF0000"/>
                </a:solidFill>
              </a:rPr>
              <a:t>供应和接收</a:t>
            </a:r>
            <a:r>
              <a:rPr lang="zh-CN" altLang="zh-CN" b="0" smtClean="0"/>
              <a:t>的过程这一点是很重要的。</a:t>
            </a:r>
            <a:endParaRPr lang="en-US" altLang="zh-CN" b="0" smtClean="0"/>
          </a:p>
          <a:p>
            <a:r>
              <a:rPr lang="zh-CN" altLang="en-US" b="0" smtClean="0"/>
              <a:t>服务目录</a:t>
            </a:r>
            <a:endParaRPr lang="zh-CN" altLang="zh-CN" b="0" smtClean="0"/>
          </a:p>
          <a:p>
            <a:r>
              <a:rPr lang="zh-CN" altLang="zh-CN" b="0" smtClean="0"/>
              <a:t>服务级别协议（</a:t>
            </a:r>
            <a:r>
              <a:rPr lang="en-US" altLang="zh-CN" b="0" smtClean="0"/>
              <a:t>SLA</a:t>
            </a:r>
            <a:r>
              <a:rPr lang="zh-CN" altLang="zh-CN" b="0" smtClean="0"/>
              <a:t>，</a:t>
            </a:r>
            <a:r>
              <a:rPr lang="en-US" altLang="zh-CN" b="0" smtClean="0"/>
              <a:t>Service Level Agreements</a:t>
            </a:r>
            <a:r>
              <a:rPr lang="zh-CN" altLang="zh-CN" b="0" smtClean="0"/>
              <a:t>）</a:t>
            </a:r>
            <a:endParaRPr lang="zh-CN" altLang="zh-CN" b="0" smtClean="0"/>
          </a:p>
          <a:p>
            <a:r>
              <a:rPr lang="zh-CN" altLang="zh-CN" b="0" smtClean="0"/>
              <a:t>运营级别协议（</a:t>
            </a:r>
            <a:r>
              <a:rPr lang="en-US" altLang="zh-CN" b="0" smtClean="0"/>
              <a:t>OLA</a:t>
            </a:r>
            <a:r>
              <a:rPr lang="zh-CN" altLang="zh-CN" b="0" smtClean="0"/>
              <a:t>，</a:t>
            </a:r>
            <a:r>
              <a:rPr lang="en-US" altLang="zh-CN" b="0" smtClean="0"/>
              <a:t>Operational Level Agreements</a:t>
            </a:r>
            <a:r>
              <a:rPr lang="zh-CN" altLang="zh-CN" b="0" smtClean="0"/>
              <a:t>）</a:t>
            </a:r>
            <a:endParaRPr lang="zh-CN" altLang="zh-CN" b="0" smtClean="0"/>
          </a:p>
          <a:p>
            <a:r>
              <a:rPr lang="zh-CN" altLang="zh-CN" b="0" smtClean="0"/>
              <a:t>支持合同（</a:t>
            </a:r>
            <a:r>
              <a:rPr lang="en-US" altLang="zh-CN" b="0" smtClean="0"/>
              <a:t>UC</a:t>
            </a:r>
            <a:r>
              <a:rPr lang="zh-CN" altLang="zh-CN" b="0" smtClean="0"/>
              <a:t>，</a:t>
            </a:r>
            <a:r>
              <a:rPr lang="en-US" altLang="zh-CN" b="0" smtClean="0"/>
              <a:t>Underpinning Contracts</a:t>
            </a:r>
            <a:r>
              <a:rPr lang="zh-CN" altLang="zh-CN" b="0" smtClean="0"/>
              <a:t>）</a:t>
            </a:r>
            <a:endParaRPr lang="zh-CN" altLang="zh-CN" b="0" smtClean="0"/>
          </a:p>
          <a:p>
            <a:r>
              <a:rPr lang="zh-CN" altLang="zh-CN" b="0" smtClean="0"/>
              <a:t>服务改进计划（</a:t>
            </a:r>
            <a:r>
              <a:rPr lang="en-US" altLang="zh-CN" b="0" smtClean="0"/>
              <a:t>SIP</a:t>
            </a:r>
            <a:r>
              <a:rPr lang="zh-CN" altLang="zh-CN" b="0" smtClean="0"/>
              <a:t>，</a:t>
            </a:r>
            <a:r>
              <a:rPr lang="en-US" altLang="zh-CN" b="0" smtClean="0"/>
              <a:t>Service Improvement Program</a:t>
            </a:r>
            <a:r>
              <a:rPr lang="zh-CN" altLang="zh-CN" b="0" smtClean="0"/>
              <a:t>）</a:t>
            </a:r>
            <a:endParaRPr lang="zh-CN" altLang="en-US" b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服务级别管理流程</a:t>
            </a:r>
            <a:endParaRPr lang="zh-CN" altLang="en-US" dirty="0"/>
          </a:p>
        </p:txBody>
      </p:sp>
      <p:graphicFrame>
        <p:nvGraphicFramePr>
          <p:cNvPr id="24579" name="内容占位符 3"/>
          <p:cNvGraphicFramePr>
            <a:graphicFrameLocks noGrp="1" noChangeAspect="1"/>
          </p:cNvGraphicFramePr>
          <p:nvPr>
            <p:ph idx="1"/>
          </p:nvPr>
        </p:nvGraphicFramePr>
        <p:xfrm>
          <a:off x="773113" y="1268413"/>
          <a:ext cx="7804150" cy="486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1" name="Visio" r:id="rId1" imgW="8754745" imgH="5461000" progId="Visio.Drawing.11">
                  <p:embed/>
                </p:oleObj>
              </mc:Choice>
              <mc:Fallback>
                <p:oleObj name="Visio" r:id="rId1" imgW="8754745" imgH="5461000" progId="Visio.Drawing.11">
                  <p:embed/>
                  <p:pic>
                    <p:nvPicPr>
                      <p:cNvPr id="0" name="内容占位符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3113" y="1268413"/>
                        <a:ext cx="7804150" cy="486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服务级别管理流程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服务级别协议（</a:t>
            </a:r>
            <a:r>
              <a:rPr lang="en-US" altLang="zh-CN" dirty="0" smtClean="0"/>
              <a:t>SLA</a:t>
            </a:r>
            <a:r>
              <a:rPr lang="zh-CN" altLang="en-US" dirty="0" smtClean="0"/>
              <a:t>）</a:t>
            </a:r>
            <a:endParaRPr lang="en-US" altLang="zh-CN" dirty="0" smtClean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zh-CN" dirty="0"/>
              <a:t>协议</a:t>
            </a:r>
            <a:r>
              <a:rPr lang="zh-CN" altLang="zh-CN" dirty="0" smtClean="0"/>
              <a:t>期限</a:t>
            </a:r>
            <a:endParaRPr lang="en-US" altLang="zh-CN" dirty="0" smtClean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zh-CN" dirty="0">
                <a:solidFill>
                  <a:srgbClr val="FF0000"/>
                </a:solidFill>
              </a:rPr>
              <a:t>服务</a:t>
            </a:r>
            <a:r>
              <a:rPr lang="zh-CN" altLang="en-US" dirty="0" smtClean="0">
                <a:solidFill>
                  <a:srgbClr val="FF0000"/>
                </a:solidFill>
              </a:rPr>
              <a:t>方式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zh-CN" dirty="0">
                <a:solidFill>
                  <a:srgbClr val="FF0000"/>
                </a:solidFill>
              </a:rPr>
              <a:t>服务</a:t>
            </a:r>
            <a:r>
              <a:rPr lang="zh-CN" altLang="zh-CN" dirty="0" smtClean="0">
                <a:solidFill>
                  <a:srgbClr val="FF0000"/>
                </a:solidFill>
              </a:rPr>
              <a:t>范围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zh-CN" dirty="0" smtClean="0">
                <a:solidFill>
                  <a:srgbClr val="FF0000"/>
                </a:solidFill>
              </a:rPr>
              <a:t>服务</a:t>
            </a:r>
            <a:r>
              <a:rPr lang="zh-CN" altLang="zh-CN" dirty="0">
                <a:solidFill>
                  <a:srgbClr val="FF0000"/>
                </a:solidFill>
              </a:rPr>
              <a:t>内容及服务</a:t>
            </a:r>
            <a:r>
              <a:rPr lang="zh-CN" altLang="zh-CN" dirty="0" smtClean="0">
                <a:solidFill>
                  <a:srgbClr val="FF0000"/>
                </a:solidFill>
              </a:rPr>
              <a:t>标准</a:t>
            </a:r>
            <a:endParaRPr lang="en-US" altLang="zh-CN" dirty="0">
              <a:solidFill>
                <a:srgbClr val="FF0000"/>
              </a:solidFill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>
                <a:solidFill>
                  <a:srgbClr val="FF0000"/>
                </a:solidFill>
              </a:rPr>
              <a:t>服务组织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/>
              <a:t>服务报告</a:t>
            </a:r>
            <a:endParaRPr lang="en-US" altLang="zh-CN" dirty="0" smtClean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zh-CN" dirty="0">
                <a:solidFill>
                  <a:srgbClr val="FF0000"/>
                </a:solidFill>
              </a:rPr>
              <a:t>服务</a:t>
            </a:r>
            <a:r>
              <a:rPr lang="zh-CN" altLang="zh-CN" dirty="0" smtClean="0">
                <a:solidFill>
                  <a:srgbClr val="FF0000"/>
                </a:solidFill>
              </a:rPr>
              <a:t>收费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/>
              <a:t>双方责任</a:t>
            </a:r>
            <a:endParaRPr lang="en-US" altLang="zh-CN" dirty="0" smtClean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/>
              <a:t>协议变更</a:t>
            </a:r>
            <a:endParaRPr lang="en-US" altLang="zh-CN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服务级别管理</a:t>
            </a:r>
            <a:r>
              <a:rPr lang="en-US" altLang="zh-CN" dirty="0" smtClean="0"/>
              <a:t>--SLA</a:t>
            </a:r>
            <a:endParaRPr lang="zh-CN" altLang="en-US" dirty="0"/>
          </a:p>
        </p:txBody>
      </p:sp>
      <p:sp>
        <p:nvSpPr>
          <p:cNvPr id="26627" name="内容占位符 2"/>
          <p:cNvSpPr>
            <a:spLocks noGrp="1"/>
          </p:cNvSpPr>
          <p:nvPr>
            <p:ph idx="1"/>
          </p:nvPr>
        </p:nvSpPr>
        <p:spPr>
          <a:xfrm>
            <a:off x="395288" y="1052513"/>
            <a:ext cx="8559800" cy="4864100"/>
          </a:xfrm>
        </p:spPr>
        <p:txBody>
          <a:bodyPr/>
          <a:lstStyle/>
          <a:p>
            <a:r>
              <a:rPr lang="zh-CN" altLang="zh-CN" smtClean="0"/>
              <a:t>服务</a:t>
            </a:r>
            <a:r>
              <a:rPr lang="zh-CN" altLang="en-US" smtClean="0"/>
              <a:t>方式</a:t>
            </a:r>
            <a:endParaRPr lang="en-US" altLang="zh-CN" smtClean="0"/>
          </a:p>
          <a:p>
            <a:endParaRPr lang="zh-CN" altLang="en-US" smtClean="0"/>
          </a:p>
        </p:txBody>
      </p:sp>
      <p:pic>
        <p:nvPicPr>
          <p:cNvPr id="93187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-14288" y="1838325"/>
            <a:ext cx="9172576" cy="31813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服务级别协议</a:t>
            </a:r>
            <a:r>
              <a:rPr lang="en-US" altLang="zh-CN" dirty="0" smtClean="0"/>
              <a:t>--SLA</a:t>
            </a:r>
            <a:endParaRPr lang="zh-CN" altLang="en-US" dirty="0"/>
          </a:p>
        </p:txBody>
      </p:sp>
      <p:sp>
        <p:nvSpPr>
          <p:cNvPr id="27651" name="内容占位符 2"/>
          <p:cNvSpPr>
            <a:spLocks noGrp="1"/>
          </p:cNvSpPr>
          <p:nvPr>
            <p:ph idx="1"/>
          </p:nvPr>
        </p:nvSpPr>
        <p:spPr>
          <a:xfrm>
            <a:off x="395288" y="981075"/>
            <a:ext cx="8559800" cy="4864100"/>
          </a:xfrm>
        </p:spPr>
        <p:txBody>
          <a:bodyPr/>
          <a:lstStyle/>
          <a:p>
            <a:r>
              <a:rPr lang="zh-CN" altLang="en-US" smtClean="0"/>
              <a:t>服务范围</a:t>
            </a:r>
            <a:endParaRPr lang="zh-CN" altLang="en-US" smtClean="0"/>
          </a:p>
        </p:txBody>
      </p:sp>
      <p:pic>
        <p:nvPicPr>
          <p:cNvPr id="92163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470025"/>
            <a:ext cx="9144000" cy="49831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服务级别协议</a:t>
            </a:r>
            <a:r>
              <a:rPr lang="en-US" altLang="zh-CN" dirty="0" smtClean="0"/>
              <a:t>--SLA</a:t>
            </a:r>
            <a:endParaRPr lang="zh-CN" altLang="en-US" dirty="0"/>
          </a:p>
        </p:txBody>
      </p:sp>
      <p:sp>
        <p:nvSpPr>
          <p:cNvPr id="28675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服务组织</a:t>
            </a:r>
            <a:endParaRPr lang="zh-CN" altLang="en-US" smtClean="0"/>
          </a:p>
        </p:txBody>
      </p:sp>
      <p:graphicFrame>
        <p:nvGraphicFramePr>
          <p:cNvPr id="28676" name="对象 5"/>
          <p:cNvGraphicFramePr>
            <a:graphicFrameLocks noChangeAspect="1"/>
          </p:cNvGraphicFramePr>
          <p:nvPr/>
        </p:nvGraphicFramePr>
        <p:xfrm>
          <a:off x="1233488" y="1897063"/>
          <a:ext cx="6677025" cy="306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8" name="Visio" r:id="rId1" imgW="5943600" imgH="2734945" progId="Visio.Drawing.11">
                  <p:embed/>
                </p:oleObj>
              </mc:Choice>
              <mc:Fallback>
                <p:oleObj name="Visio" r:id="rId1" imgW="5943600" imgH="2734945" progId="Visio.Drawing.11">
                  <p:embed/>
                  <p:pic>
                    <p:nvPicPr>
                      <p:cNvPr id="0" name="对象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3488" y="1897063"/>
                        <a:ext cx="6677025" cy="3063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服务级别协议</a:t>
            </a:r>
            <a:r>
              <a:rPr lang="en-US" altLang="zh-CN" dirty="0" smtClean="0"/>
              <a:t>—SLA</a:t>
            </a:r>
            <a:endParaRPr lang="zh-CN" altLang="en-US" dirty="0"/>
          </a:p>
        </p:txBody>
      </p:sp>
      <p:sp>
        <p:nvSpPr>
          <p:cNvPr id="29699" name="内容占位符 2"/>
          <p:cNvSpPr>
            <a:spLocks noGrp="1"/>
          </p:cNvSpPr>
          <p:nvPr>
            <p:ph idx="1"/>
          </p:nvPr>
        </p:nvSpPr>
        <p:spPr>
          <a:xfrm>
            <a:off x="395288" y="1196975"/>
            <a:ext cx="8559800" cy="4864100"/>
          </a:xfrm>
        </p:spPr>
        <p:txBody>
          <a:bodyPr/>
          <a:lstStyle/>
          <a:p>
            <a:r>
              <a:rPr lang="zh-CN" altLang="zh-CN" smtClean="0"/>
              <a:t>服务内容及服务标准</a:t>
            </a:r>
            <a:endParaRPr lang="en-US" altLang="zh-CN" smtClean="0"/>
          </a:p>
          <a:p>
            <a:endParaRPr lang="en-US" altLang="zh-CN" smtClean="0"/>
          </a:p>
          <a:p>
            <a:endParaRPr lang="en-US" altLang="zh-CN" smtClean="0"/>
          </a:p>
          <a:p>
            <a:endParaRPr lang="en-US" altLang="zh-CN" smtClean="0"/>
          </a:p>
          <a:p>
            <a:endParaRPr lang="en-US" altLang="zh-CN" smtClean="0"/>
          </a:p>
          <a:p>
            <a:endParaRPr lang="en-US" altLang="zh-CN" smtClean="0"/>
          </a:p>
          <a:p>
            <a:endParaRPr lang="en-US" altLang="zh-CN" smtClean="0"/>
          </a:p>
          <a:p>
            <a:endParaRPr lang="en-US" altLang="zh-CN" smtClean="0"/>
          </a:p>
          <a:p>
            <a:endParaRPr lang="en-US" altLang="zh-CN" smtClean="0"/>
          </a:p>
          <a:p>
            <a:endParaRPr lang="zh-CN" altLang="en-US" smtClean="0"/>
          </a:p>
        </p:txBody>
      </p:sp>
      <p:sp>
        <p:nvSpPr>
          <p:cNvPr id="29700" name="TextBox 6"/>
          <p:cNvSpPr txBox="1">
            <a:spLocks noChangeArrowheads="1"/>
          </p:cNvSpPr>
          <p:nvPr/>
        </p:nvSpPr>
        <p:spPr bwMode="auto">
          <a:xfrm>
            <a:off x="684213" y="4797425"/>
            <a:ext cx="59039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b="1">
                <a:solidFill>
                  <a:srgbClr val="FF0000"/>
                </a:solidFill>
              </a:rPr>
              <a:t>可用性</a:t>
            </a:r>
            <a:r>
              <a:rPr lang="zh-CN" altLang="en-US" b="1">
                <a:solidFill>
                  <a:srgbClr val="FF0000"/>
                </a:solidFill>
              </a:rPr>
              <a:t>：</a:t>
            </a:r>
            <a:endParaRPr lang="en-US" altLang="zh-CN" b="1">
              <a:solidFill>
                <a:srgbClr val="FF0000"/>
              </a:solidFill>
            </a:endParaRPr>
          </a:p>
          <a:p>
            <a:pPr eaLnBrk="1" hangingPunct="1"/>
            <a:r>
              <a:rPr lang="zh-CN" altLang="zh-CN" b="1">
                <a:solidFill>
                  <a:srgbClr val="FF0000"/>
                </a:solidFill>
              </a:rPr>
              <a:t>系统运行时间</a:t>
            </a:r>
            <a:r>
              <a:rPr lang="en-US" altLang="zh-CN" b="1">
                <a:solidFill>
                  <a:srgbClr val="FF0000"/>
                </a:solidFill>
              </a:rPr>
              <a:t>-</a:t>
            </a:r>
            <a:r>
              <a:rPr lang="zh-CN" altLang="zh-CN" b="1">
                <a:solidFill>
                  <a:srgbClr val="FF0000"/>
                </a:solidFill>
              </a:rPr>
              <a:t>业务中断时间</a:t>
            </a:r>
            <a:r>
              <a:rPr lang="en-US" altLang="zh-CN" b="1">
                <a:solidFill>
                  <a:srgbClr val="FF0000"/>
                </a:solidFill>
              </a:rPr>
              <a:t>/</a:t>
            </a:r>
            <a:r>
              <a:rPr lang="zh-CN" altLang="zh-CN" b="1">
                <a:solidFill>
                  <a:srgbClr val="FF0000"/>
                </a:solidFill>
              </a:rPr>
              <a:t>系统运行时间</a:t>
            </a:r>
            <a:r>
              <a:rPr lang="en-US" altLang="zh-CN" b="1">
                <a:solidFill>
                  <a:srgbClr val="FF0000"/>
                </a:solidFill>
              </a:rPr>
              <a:t>*100%</a:t>
            </a:r>
            <a:endParaRPr lang="zh-CN" altLang="en-US" b="1">
              <a:solidFill>
                <a:srgbClr val="FF0000"/>
              </a:solidFill>
            </a:endParaRPr>
          </a:p>
        </p:txBody>
      </p:sp>
      <p:pic>
        <p:nvPicPr>
          <p:cNvPr id="28678" name="Picture 6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27088" y="1762125"/>
            <a:ext cx="6086475" cy="28194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服务级别协议</a:t>
            </a:r>
            <a:r>
              <a:rPr lang="en-US" altLang="zh-CN" dirty="0" smtClean="0"/>
              <a:t>—SLA</a:t>
            </a:r>
            <a:r>
              <a:rPr lang="zh-CN" altLang="en-US" dirty="0" smtClean="0"/>
              <a:t>（报价）</a:t>
            </a:r>
            <a:endParaRPr lang="zh-CN" altLang="en-US" dirty="0"/>
          </a:p>
        </p:txBody>
      </p:sp>
      <p:sp>
        <p:nvSpPr>
          <p:cNvPr id="3072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服务收费</a:t>
            </a:r>
            <a:endParaRPr lang="zh-CN" altLang="en-US" smtClean="0"/>
          </a:p>
          <a:p>
            <a:endParaRPr lang="zh-CN" altLang="en-US" smtClean="0"/>
          </a:p>
        </p:txBody>
      </p:sp>
      <p:pic>
        <p:nvPicPr>
          <p:cNvPr id="110596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42988" y="1843088"/>
            <a:ext cx="5257800" cy="31718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配置管理</a:t>
            </a:r>
            <a:r>
              <a:rPr lang="en-US" altLang="zh-CN" dirty="0" smtClean="0"/>
              <a:t>--CMDB</a:t>
            </a:r>
            <a:endParaRPr lang="zh-CN" altLang="en-US" dirty="0"/>
          </a:p>
        </p:txBody>
      </p:sp>
      <p:sp>
        <p:nvSpPr>
          <p:cNvPr id="31747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68313" y="981075"/>
            <a:ext cx="8289925" cy="5792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配置管理</a:t>
            </a:r>
            <a:r>
              <a:rPr lang="en-US" altLang="zh-CN" dirty="0" smtClean="0"/>
              <a:t>--CMDB</a:t>
            </a:r>
            <a:endParaRPr lang="zh-CN" altLang="en-US" dirty="0"/>
          </a:p>
        </p:txBody>
      </p:sp>
      <p:sp>
        <p:nvSpPr>
          <p:cNvPr id="3277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6800"/>
            <a:ext cx="9144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配置管理</a:t>
            </a:r>
            <a:r>
              <a:rPr lang="en-US" altLang="zh-CN" dirty="0" smtClean="0"/>
              <a:t>--CMDB</a:t>
            </a:r>
            <a:endParaRPr lang="zh-CN" altLang="en-US" dirty="0"/>
          </a:p>
        </p:txBody>
      </p:sp>
      <p:sp>
        <p:nvSpPr>
          <p:cNvPr id="33795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smtClean="0"/>
          </a:p>
        </p:txBody>
      </p:sp>
      <p:graphicFrame>
        <p:nvGraphicFramePr>
          <p:cNvPr id="33796" name="对象 3"/>
          <p:cNvGraphicFramePr>
            <a:graphicFrameLocks noChangeAspect="1"/>
          </p:cNvGraphicFramePr>
          <p:nvPr/>
        </p:nvGraphicFramePr>
        <p:xfrm>
          <a:off x="457200" y="1052513"/>
          <a:ext cx="8153400" cy="4913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8" name="Visio" r:id="rId1" imgW="14212570" imgH="8568055" progId="Visio.Drawing.11">
                  <p:embed/>
                </p:oleObj>
              </mc:Choice>
              <mc:Fallback>
                <p:oleObj name="Visio" r:id="rId1" imgW="14212570" imgH="8568055" progId="Visio.Drawing.11">
                  <p:embed/>
                  <p:pic>
                    <p:nvPicPr>
                      <p:cNvPr id="0" name="对象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1052513"/>
                        <a:ext cx="8153400" cy="4913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配置与其它流程的关系</a:t>
            </a:r>
            <a:endParaRPr lang="zh-CN" altLang="en-US" dirty="0"/>
          </a:p>
        </p:txBody>
      </p:sp>
      <p:sp>
        <p:nvSpPr>
          <p:cNvPr id="34819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34820" name="Picture 2" descr="C:\Documents and Settings\Administrator\桌面\1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600" y="1152525"/>
            <a:ext cx="6715125" cy="494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配置管理常规策略</a:t>
            </a:r>
            <a:endParaRPr lang="zh-CN" altLang="en-US" dirty="0"/>
          </a:p>
        </p:txBody>
      </p:sp>
      <p:sp>
        <p:nvSpPr>
          <p:cNvPr id="35843" name="TextBox 5"/>
          <p:cNvSpPr txBox="1">
            <a:spLocks noChangeArrowheads="1"/>
          </p:cNvSpPr>
          <p:nvPr/>
        </p:nvSpPr>
        <p:spPr bwMode="auto">
          <a:xfrm>
            <a:off x="457200" y="1295400"/>
            <a:ext cx="8001000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zh-CN" altLang="en-US" sz="2600"/>
              <a:t>只有配置经理和配置管理员</a:t>
            </a:r>
            <a:r>
              <a:rPr lang="zh-CN" altLang="en-US" sz="2600" b="1">
                <a:solidFill>
                  <a:srgbClr val="FF0000"/>
                </a:solidFill>
              </a:rPr>
              <a:t>有权</a:t>
            </a:r>
            <a:r>
              <a:rPr lang="zh-CN" altLang="en-US" sz="2600"/>
              <a:t>修改配置信息；</a:t>
            </a:r>
            <a:endParaRPr lang="en-US" altLang="zh-CN" sz="2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zh-CN" sz="2600" b="1"/>
              <a:t>IT</a:t>
            </a:r>
            <a:r>
              <a:rPr lang="zh-CN" altLang="en-US" sz="2600" b="1"/>
              <a:t>组件对应的配置项信息的修订由配置管理</a:t>
            </a:r>
            <a:r>
              <a:rPr lang="zh-CN" altLang="en-US" sz="2600">
                <a:solidFill>
                  <a:srgbClr val="FF0000"/>
                </a:solidFill>
              </a:rPr>
              <a:t>流程控制</a:t>
            </a:r>
            <a:r>
              <a:rPr lang="zh-CN" altLang="en-US" sz="2600" b="1"/>
              <a:t>； </a:t>
            </a:r>
            <a:endParaRPr lang="zh-CN" altLang="en-US" sz="2600" b="1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zh-CN" altLang="en-US" sz="2600"/>
              <a:t>所有在配置管理范围之内的</a:t>
            </a:r>
            <a:r>
              <a:rPr lang="en-US" altLang="zh-CN" sz="2600"/>
              <a:t>IT</a:t>
            </a:r>
            <a:r>
              <a:rPr lang="zh-CN" altLang="en-US" sz="2600"/>
              <a:t>组件的变更都应该由变更管理流程来迚行。</a:t>
            </a:r>
            <a:endParaRPr lang="zh-CN" altLang="en-US" sz="2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zh-CN" altLang="en-US" sz="2600" b="1">
                <a:solidFill>
                  <a:srgbClr val="FF0000"/>
                </a:solidFill>
              </a:rPr>
              <a:t>每年定期进行配置项审计，审核和验证</a:t>
            </a:r>
            <a:r>
              <a:rPr lang="en-US" altLang="zh-CN" sz="2600" b="1">
                <a:solidFill>
                  <a:srgbClr val="FF0000"/>
                </a:solidFill>
              </a:rPr>
              <a:t>CI</a:t>
            </a:r>
            <a:r>
              <a:rPr lang="zh-CN" altLang="en-US" sz="2600" b="1">
                <a:solidFill>
                  <a:srgbClr val="FF0000"/>
                </a:solidFill>
              </a:rPr>
              <a:t>、</a:t>
            </a:r>
            <a:r>
              <a:rPr lang="en-US" altLang="zh-CN" sz="2600" b="1">
                <a:solidFill>
                  <a:srgbClr val="FF0000"/>
                </a:solidFill>
              </a:rPr>
              <a:t>CI</a:t>
            </a:r>
            <a:r>
              <a:rPr lang="zh-CN" altLang="en-US" sz="2600" b="1">
                <a:solidFill>
                  <a:srgbClr val="FF0000"/>
                </a:solidFill>
              </a:rPr>
              <a:t>属性、</a:t>
            </a:r>
            <a:r>
              <a:rPr lang="en-US" altLang="zh-CN" sz="2600" b="1">
                <a:solidFill>
                  <a:srgbClr val="FF0000"/>
                </a:solidFill>
              </a:rPr>
              <a:t>CI</a:t>
            </a:r>
            <a:r>
              <a:rPr lang="zh-CN" altLang="en-US" sz="2600" b="1">
                <a:solidFill>
                  <a:srgbClr val="FF0000"/>
                </a:solidFill>
              </a:rPr>
              <a:t>关系等信息，确保</a:t>
            </a:r>
            <a:r>
              <a:rPr lang="en-US" altLang="zh-CN" sz="2600" b="1">
                <a:solidFill>
                  <a:srgbClr val="FF0000"/>
                </a:solidFill>
              </a:rPr>
              <a:t>CMDB</a:t>
            </a:r>
            <a:r>
              <a:rPr lang="zh-CN" altLang="en-US" sz="2600" b="1">
                <a:solidFill>
                  <a:srgbClr val="FF0000"/>
                </a:solidFill>
              </a:rPr>
              <a:t>的正确性和完整性</a:t>
            </a:r>
            <a:r>
              <a:rPr lang="zh-CN" altLang="en-US" sz="2600"/>
              <a:t>；配置项审计由配置经理负责实施。建议在每年的资产盘点后，配置管理人员根据资产盘点结果做配置项审计。 </a:t>
            </a:r>
            <a:endParaRPr lang="zh-CN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CN" dirty="0" smtClean="0"/>
              <a:t>CMDB—</a:t>
            </a:r>
            <a:r>
              <a:rPr lang="zh-CN" altLang="en-US" dirty="0" smtClean="0"/>
              <a:t>拓扑展现</a:t>
            </a:r>
            <a:endParaRPr lang="zh-CN" altLang="en-US" dirty="0"/>
          </a:p>
        </p:txBody>
      </p:sp>
      <p:sp>
        <p:nvSpPr>
          <p:cNvPr id="36867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4" name="Picture 1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5" y="1719263"/>
            <a:ext cx="6608763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配置库生命周期</a:t>
            </a:r>
            <a:endParaRPr lang="zh-CN" altLang="en-US" dirty="0"/>
          </a:p>
        </p:txBody>
      </p:sp>
      <p:sp>
        <p:nvSpPr>
          <p:cNvPr id="3789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3789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966788"/>
            <a:ext cx="8991600" cy="551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事件管理</a:t>
            </a:r>
            <a:endParaRPr lang="zh-CN" altLang="en-US" dirty="0"/>
          </a:p>
        </p:txBody>
      </p:sp>
      <p:sp>
        <p:nvSpPr>
          <p:cNvPr id="38915" name="内容占位符 2"/>
          <p:cNvSpPr>
            <a:spLocks noGrp="1"/>
          </p:cNvSpPr>
          <p:nvPr>
            <p:ph idx="1"/>
          </p:nvPr>
        </p:nvSpPr>
        <p:spPr>
          <a:xfrm>
            <a:off x="395288" y="981075"/>
            <a:ext cx="8559800" cy="4864100"/>
          </a:xfrm>
        </p:spPr>
        <p:txBody>
          <a:bodyPr/>
          <a:lstStyle/>
          <a:p>
            <a:r>
              <a:rPr lang="zh-CN" altLang="en-US" smtClean="0"/>
              <a:t>一约束（</a:t>
            </a:r>
            <a:r>
              <a:rPr lang="en-US" altLang="zh-CN" smtClean="0"/>
              <a:t>SLA)</a:t>
            </a:r>
            <a:r>
              <a:rPr lang="zh-CN" altLang="en-US" smtClean="0"/>
              <a:t>、一中心</a:t>
            </a:r>
            <a:r>
              <a:rPr lang="en-US" altLang="zh-CN" smtClean="0"/>
              <a:t>(CMDB)</a:t>
            </a:r>
            <a:endParaRPr lang="zh-CN" altLang="en-US" smtClean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79388" y="1368425"/>
            <a:ext cx="9144000" cy="51562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事</a:t>
            </a:r>
            <a:r>
              <a:rPr lang="zh-CN" altLang="en-US" dirty="0"/>
              <a:t>件</a:t>
            </a:r>
            <a:r>
              <a:rPr lang="zh-CN" altLang="en-US" dirty="0" smtClean="0"/>
              <a:t>管理</a:t>
            </a:r>
            <a:r>
              <a:rPr lang="en-US" altLang="zh-CN" dirty="0" smtClean="0"/>
              <a:t>—</a:t>
            </a:r>
            <a:r>
              <a:rPr lang="zh-CN" altLang="en-US" dirty="0" smtClean="0"/>
              <a:t>请求管理流程</a:t>
            </a:r>
            <a:endParaRPr lang="zh-CN" altLang="en-US" dirty="0"/>
          </a:p>
        </p:txBody>
      </p:sp>
      <p:sp>
        <p:nvSpPr>
          <p:cNvPr id="39939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smtClean="0"/>
          </a:p>
        </p:txBody>
      </p:sp>
      <p:graphicFrame>
        <p:nvGraphicFramePr>
          <p:cNvPr id="39940" name="对象 3"/>
          <p:cNvGraphicFramePr>
            <a:graphicFrameLocks noChangeAspect="1"/>
          </p:cNvGraphicFramePr>
          <p:nvPr/>
        </p:nvGraphicFramePr>
        <p:xfrm>
          <a:off x="285750" y="1571625"/>
          <a:ext cx="8201025" cy="4214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2" name="Visio" r:id="rId1" imgW="10133965" imgH="5213985" progId="Visio.Drawing.11">
                  <p:embed/>
                </p:oleObj>
              </mc:Choice>
              <mc:Fallback>
                <p:oleObj name="Visio" r:id="rId1" imgW="10133965" imgH="5213985" progId="Visio.Drawing.11">
                  <p:embed/>
                  <p:pic>
                    <p:nvPicPr>
                      <p:cNvPr id="0" name="对象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" y="1571625"/>
                        <a:ext cx="8201025" cy="4214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事件测量过程</a:t>
            </a:r>
            <a:endParaRPr lang="zh-CN" altLang="en-US" dirty="0"/>
          </a:p>
        </p:txBody>
      </p:sp>
      <p:sp>
        <p:nvSpPr>
          <p:cNvPr id="4" name="内容占位符 2"/>
          <p:cNvSpPr txBox="1"/>
          <p:nvPr/>
        </p:nvSpPr>
        <p:spPr bwMode="auto">
          <a:xfrm>
            <a:off x="457200" y="2027238"/>
            <a:ext cx="8229600" cy="368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</a:pPr>
            <a:r>
              <a:rPr lang="zh-CN" altLang="en-US" sz="2400" b="1">
                <a:latin typeface="Tahoma" panose="020B0604030504040204" pitchFamily="34" charset="0"/>
              </a:rPr>
              <a:t>一年之中只能宕机</a:t>
            </a:r>
            <a:r>
              <a:rPr lang="en-US" altLang="zh-CN" sz="2400" b="1">
                <a:solidFill>
                  <a:srgbClr val="FF0000"/>
                </a:solidFill>
                <a:latin typeface="Tahoma" panose="020B0604030504040204" pitchFamily="34" charset="0"/>
              </a:rPr>
              <a:t>20</a:t>
            </a:r>
            <a:r>
              <a:rPr lang="zh-CN" altLang="en-US" sz="2400" b="1">
                <a:latin typeface="Tahoma" panose="020B0604030504040204" pitchFamily="34" charset="0"/>
              </a:rPr>
              <a:t>个小时</a:t>
            </a:r>
            <a:endParaRPr lang="en-US" altLang="zh-CN" sz="2400" b="1">
              <a:latin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</a:pPr>
            <a:r>
              <a:rPr lang="zh-CN" altLang="en-US" sz="2400" b="1">
                <a:latin typeface="Tahoma" panose="020B0604030504040204" pitchFamily="34" charset="0"/>
              </a:rPr>
              <a:t>客户</a:t>
            </a:r>
            <a:r>
              <a:rPr lang="zh-CN" altLang="en-US" sz="2400" b="1">
                <a:solidFill>
                  <a:srgbClr val="FF0000"/>
                </a:solidFill>
                <a:latin typeface="Tahoma" panose="020B0604030504040204" pitchFamily="34" charset="0"/>
              </a:rPr>
              <a:t>不会充许</a:t>
            </a:r>
            <a:r>
              <a:rPr lang="zh-CN" altLang="en-US" sz="2400" b="1">
                <a:latin typeface="Tahoma" panose="020B0604030504040204" pitchFamily="34" charset="0"/>
              </a:rPr>
              <a:t>你在同一个时间里把</a:t>
            </a:r>
            <a:r>
              <a:rPr lang="en-US" altLang="zh-CN" sz="2400" b="1">
                <a:latin typeface="Tahoma" panose="020B0604030504040204" pitchFamily="34" charset="0"/>
              </a:rPr>
              <a:t>20</a:t>
            </a:r>
            <a:r>
              <a:rPr lang="zh-CN" altLang="en-US" sz="2400" b="1">
                <a:latin typeface="Tahoma" panose="020B0604030504040204" pitchFamily="34" charset="0"/>
              </a:rPr>
              <a:t>小时用完</a:t>
            </a:r>
            <a:endParaRPr lang="en-US" altLang="zh-CN" sz="2400" b="1">
              <a:latin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</a:pPr>
            <a:r>
              <a:rPr lang="zh-CN" altLang="en-US" sz="2400" b="1">
                <a:latin typeface="Tahoma" panose="020B0604030504040204" pitchFamily="34" charset="0"/>
              </a:rPr>
              <a:t>宕机是一级故障</a:t>
            </a:r>
            <a:endParaRPr lang="en-US" altLang="zh-CN" sz="2400" b="1">
              <a:latin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</a:pPr>
            <a:r>
              <a:rPr lang="zh-CN" altLang="en-US" sz="2400" b="1">
                <a:solidFill>
                  <a:srgbClr val="FF0000"/>
                </a:solidFill>
                <a:latin typeface="Tahoma" panose="020B0604030504040204" pitchFamily="34" charset="0"/>
              </a:rPr>
              <a:t>一级故障</a:t>
            </a:r>
            <a:r>
              <a:rPr lang="zh-CN" altLang="en-US" sz="2400" b="1">
                <a:latin typeface="Tahoma" panose="020B0604030504040204" pitchFamily="34" charset="0"/>
              </a:rPr>
              <a:t>的解决时间是</a:t>
            </a:r>
            <a:r>
              <a:rPr lang="en-US" altLang="zh-CN" sz="2400" b="1">
                <a:solidFill>
                  <a:srgbClr val="FF0000"/>
                </a:solidFill>
                <a:latin typeface="Tahoma" panose="020B0604030504040204" pitchFamily="34" charset="0"/>
              </a:rPr>
              <a:t>1</a:t>
            </a:r>
            <a:r>
              <a:rPr lang="zh-CN" altLang="en-US" sz="2400" b="1">
                <a:latin typeface="Tahoma" panose="020B0604030504040204" pitchFamily="34" charset="0"/>
              </a:rPr>
              <a:t>小时</a:t>
            </a:r>
            <a:endParaRPr lang="en-US" altLang="zh-CN" sz="2400" b="1">
              <a:latin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</a:pPr>
            <a:r>
              <a:rPr lang="zh-CN" altLang="en-US" sz="2400" b="1">
                <a:latin typeface="Tahoma" panose="020B0604030504040204" pitchFamily="34" charset="0"/>
              </a:rPr>
              <a:t>会强制把</a:t>
            </a:r>
            <a:r>
              <a:rPr lang="en-US" altLang="zh-CN" sz="2400" b="1">
                <a:latin typeface="Tahoma" panose="020B0604030504040204" pitchFamily="34" charset="0"/>
              </a:rPr>
              <a:t>20</a:t>
            </a:r>
            <a:r>
              <a:rPr lang="zh-CN" altLang="en-US" sz="2400" b="1">
                <a:latin typeface="Tahoma" panose="020B0604030504040204" pitchFamily="34" charset="0"/>
              </a:rPr>
              <a:t>个小时</a:t>
            </a:r>
            <a:r>
              <a:rPr lang="zh-CN" altLang="en-US" sz="2400" b="1">
                <a:solidFill>
                  <a:srgbClr val="FF0000"/>
                </a:solidFill>
                <a:latin typeface="Tahoma" panose="020B0604030504040204" pitchFamily="34" charset="0"/>
              </a:rPr>
              <a:t>分散</a:t>
            </a:r>
            <a:r>
              <a:rPr lang="zh-CN" altLang="en-US" sz="2400" b="1">
                <a:latin typeface="Tahoma" panose="020B0604030504040204" pitchFamily="34" charset="0"/>
              </a:rPr>
              <a:t>到全年之中，以减少对业务的冲击</a:t>
            </a:r>
            <a:endParaRPr lang="en-US" altLang="zh-CN" sz="2400" b="1">
              <a:latin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</a:pPr>
            <a:r>
              <a:rPr lang="zh-CN" altLang="en-US" sz="2400" b="1">
                <a:latin typeface="Tahoma" panose="020B0604030504040204" pitchFamily="34" charset="0"/>
              </a:rPr>
              <a:t>如</a:t>
            </a:r>
            <a:r>
              <a:rPr lang="zh-CN" altLang="en-US" sz="2400" b="1">
                <a:solidFill>
                  <a:srgbClr val="FF0000"/>
                </a:solidFill>
                <a:latin typeface="Tahoma" panose="020B0604030504040204" pitchFamily="34" charset="0"/>
              </a:rPr>
              <a:t>按时解决率</a:t>
            </a:r>
            <a:r>
              <a:rPr lang="zh-CN" altLang="en-US" sz="2400" b="1">
                <a:latin typeface="Tahoma" panose="020B0604030504040204" pitchFamily="34" charset="0"/>
              </a:rPr>
              <a:t>等等这些事实是用于</a:t>
            </a:r>
            <a:r>
              <a:rPr lang="zh-CN" altLang="en-US" sz="2400" b="1">
                <a:solidFill>
                  <a:srgbClr val="FF0000"/>
                </a:solidFill>
                <a:latin typeface="Tahoma" panose="020B0604030504040204" pitchFamily="34" charset="0"/>
              </a:rPr>
              <a:t>服务管理</a:t>
            </a:r>
            <a:endParaRPr lang="en-US" altLang="zh-CN" sz="2400" b="1">
              <a:solidFill>
                <a:srgbClr val="FF0000"/>
              </a:solidFill>
              <a:latin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</a:pPr>
            <a:r>
              <a:rPr lang="zh-CN" altLang="en-US" sz="2400" b="1">
                <a:latin typeface="Tahoma" panose="020B0604030504040204" pitchFamily="34" charset="0"/>
              </a:rPr>
              <a:t>站在客户方的立场而言有了这些指标就足够约束服务商</a:t>
            </a:r>
            <a:endParaRPr lang="zh-CN" altLang="en-US" sz="2400" b="1">
              <a:latin typeface="Tahoma" panose="020B0604030504040204" pitchFamily="34" charset="0"/>
            </a:endParaRPr>
          </a:p>
        </p:txBody>
      </p:sp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609600" y="1371600"/>
            <a:ext cx="3587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</a:rPr>
              <a:t>可用性与解决时间的关系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事件测量过程</a:t>
            </a:r>
            <a:endParaRPr lang="zh-CN" altLang="en-US" dirty="0"/>
          </a:p>
        </p:txBody>
      </p:sp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609600" y="914400"/>
            <a:ext cx="52800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rgbClr val="FF0000"/>
                </a:solidFill>
              </a:rPr>
              <a:t>事件的测量过程</a:t>
            </a:r>
            <a:r>
              <a:rPr lang="en-US" altLang="zh-CN" sz="2400">
                <a:solidFill>
                  <a:srgbClr val="FF0000"/>
                </a:solidFill>
              </a:rPr>
              <a:t>-----</a:t>
            </a:r>
            <a:r>
              <a:rPr lang="zh-CN" altLang="en-US" sz="2400">
                <a:solidFill>
                  <a:srgbClr val="FF0000"/>
                </a:solidFill>
              </a:rPr>
              <a:t>等于对</a:t>
            </a:r>
            <a:r>
              <a:rPr lang="en-US" altLang="zh-CN" sz="2400">
                <a:solidFill>
                  <a:srgbClr val="FF0000"/>
                </a:solidFill>
              </a:rPr>
              <a:t>SLA</a:t>
            </a:r>
            <a:r>
              <a:rPr lang="zh-CN" altLang="en-US" sz="2400">
                <a:solidFill>
                  <a:srgbClr val="FF0000"/>
                </a:solidFill>
              </a:rPr>
              <a:t>的测量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8600" y="1295400"/>
            <a:ext cx="7848600" cy="43767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解决时间</a:t>
            </a:r>
            <a:r>
              <a:rPr lang="zh-CN" altLang="en-US" sz="2400" dirty="0">
                <a:latin typeface="Arial" panose="020B0604020202020204" pitchFamily="34" charset="0"/>
              </a:rPr>
              <a:t>这一指标横跨整个事件</a:t>
            </a:r>
            <a:endParaRPr lang="en-US" altLang="zh-CN" sz="2400" dirty="0">
              <a:latin typeface="+mn-lt"/>
              <a:ea typeface="+mn-ea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zh-CN" altLang="en-US" sz="2400" dirty="0">
                <a:latin typeface="+mn-lt"/>
                <a:ea typeface="+mn-ea"/>
              </a:rPr>
              <a:t>在服务人员处理事件时，当创建的那一刻开始倒计时以</a:t>
            </a:r>
            <a:r>
              <a:rPr lang="zh-CN" altLang="en-US" sz="2400" dirty="0">
                <a:solidFill>
                  <a:srgbClr val="FF0000"/>
                </a:solidFill>
                <a:latin typeface="+mn-lt"/>
                <a:ea typeface="+mn-ea"/>
              </a:rPr>
              <a:t>约束</a:t>
            </a:r>
            <a:r>
              <a:rPr lang="zh-CN" altLang="en-US" sz="2400" dirty="0">
                <a:latin typeface="+mn-lt"/>
                <a:ea typeface="+mn-ea"/>
              </a:rPr>
              <a:t>并</a:t>
            </a:r>
            <a:r>
              <a:rPr lang="zh-CN" altLang="en-US" sz="2400" dirty="0">
                <a:solidFill>
                  <a:srgbClr val="FF0000"/>
                </a:solidFill>
                <a:latin typeface="+mn-lt"/>
                <a:ea typeface="+mn-ea"/>
              </a:rPr>
              <a:t>加快</a:t>
            </a:r>
            <a:r>
              <a:rPr lang="zh-CN" altLang="en-US" sz="2400" dirty="0">
                <a:latin typeface="+mn-lt"/>
                <a:ea typeface="+mn-ea"/>
              </a:rPr>
              <a:t>处理进程</a:t>
            </a:r>
            <a:endParaRPr lang="en-US" altLang="zh-CN" sz="2400" dirty="0">
              <a:latin typeface="+mn-lt"/>
              <a:ea typeface="+mn-ea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zh-CN" altLang="en-US" sz="2400" dirty="0">
                <a:latin typeface="+mn-lt"/>
                <a:ea typeface="+mn-ea"/>
              </a:rPr>
              <a:t>运维人员的接单需要考虑事件</a:t>
            </a:r>
            <a:r>
              <a:rPr lang="zh-CN" altLang="en-US" sz="2400" dirty="0">
                <a:solidFill>
                  <a:srgbClr val="FF0000"/>
                </a:solidFill>
                <a:latin typeface="+mn-lt"/>
                <a:ea typeface="+mn-ea"/>
              </a:rPr>
              <a:t>等级</a:t>
            </a:r>
            <a:r>
              <a:rPr lang="zh-CN" altLang="en-US" sz="2400" dirty="0">
                <a:latin typeface="+mn-lt"/>
                <a:ea typeface="+mn-ea"/>
              </a:rPr>
              <a:t>与解决时间</a:t>
            </a:r>
            <a:r>
              <a:rPr lang="zh-CN" altLang="en-US" sz="2400" dirty="0">
                <a:solidFill>
                  <a:srgbClr val="FF0000"/>
                </a:solidFill>
                <a:latin typeface="+mn-lt"/>
                <a:ea typeface="+mn-ea"/>
              </a:rPr>
              <a:t>剩余</a:t>
            </a:r>
            <a:r>
              <a:rPr lang="zh-CN" altLang="en-US" sz="2400" dirty="0">
                <a:latin typeface="+mn-lt"/>
                <a:ea typeface="+mn-ea"/>
              </a:rPr>
              <a:t>。</a:t>
            </a:r>
            <a:endParaRPr lang="en-US" altLang="zh-CN" sz="2400" dirty="0">
              <a:latin typeface="+mn-lt"/>
              <a:ea typeface="+mn-ea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zh-CN" altLang="en-US" sz="2400" dirty="0">
                <a:solidFill>
                  <a:srgbClr val="FF0000"/>
                </a:solidFill>
                <a:latin typeface="+mn-lt"/>
                <a:ea typeface="+mn-ea"/>
              </a:rPr>
              <a:t>开单时间、接单时间、</a:t>
            </a:r>
            <a:endParaRPr lang="en-US" altLang="zh-CN" sz="2400" dirty="0">
              <a:solidFill>
                <a:srgbClr val="FF0000"/>
              </a:solidFill>
              <a:latin typeface="+mn-lt"/>
              <a:ea typeface="+mn-ea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zh-CN" altLang="en-US" sz="2400" dirty="0">
                <a:solidFill>
                  <a:srgbClr val="FF0000"/>
                </a:solidFill>
                <a:latin typeface="+mn-lt"/>
                <a:ea typeface="+mn-ea"/>
              </a:rPr>
              <a:t>首次解决、完成时间、</a:t>
            </a:r>
            <a:endParaRPr lang="en-US" altLang="zh-CN" sz="2400" dirty="0">
              <a:solidFill>
                <a:srgbClr val="FF0000"/>
              </a:solidFill>
              <a:latin typeface="+mn-lt"/>
              <a:ea typeface="+mn-ea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zh-CN" altLang="en-US" sz="2400" dirty="0">
                <a:solidFill>
                  <a:srgbClr val="FF0000"/>
                </a:solidFill>
                <a:latin typeface="+mn-lt"/>
                <a:ea typeface="+mn-ea"/>
              </a:rPr>
              <a:t>关单时间</a:t>
            </a:r>
            <a:endParaRPr lang="en-US" altLang="zh-CN" sz="2400" dirty="0">
              <a:solidFill>
                <a:srgbClr val="FF0000"/>
              </a:solidFill>
              <a:latin typeface="+mn-lt"/>
              <a:ea typeface="+mn-ea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zh-CN" altLang="en-US" sz="2400" dirty="0">
                <a:solidFill>
                  <a:srgbClr val="FF0000"/>
                </a:solidFill>
                <a:latin typeface="+mn-lt"/>
                <a:ea typeface="+mn-ea"/>
              </a:rPr>
              <a:t>挂起（</a:t>
            </a:r>
            <a:r>
              <a:rPr lang="zh-CN" altLang="en-US" sz="2400" dirty="0">
                <a:latin typeface="Arial" panose="020B0604020202020204" pitchFamily="34" charset="0"/>
              </a:rPr>
              <a:t>例外因素如：因客户或第三方造成的等待时间）</a:t>
            </a:r>
            <a:endParaRPr lang="en-US" altLang="zh-CN" sz="2400" dirty="0">
              <a:latin typeface="Arial" panose="020B0604020202020204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en-US" altLang="zh-CN" sz="2400" dirty="0">
                <a:solidFill>
                  <a:srgbClr val="FF0000"/>
                </a:solidFill>
                <a:latin typeface="+mn-lt"/>
                <a:ea typeface="+mn-ea"/>
              </a:rPr>
              <a:t>OLA</a:t>
            </a:r>
            <a:r>
              <a:rPr lang="zh-CN" altLang="en-US" sz="2400" dirty="0">
                <a:solidFill>
                  <a:srgbClr val="FF0000"/>
                </a:solidFill>
                <a:latin typeface="+mn-lt"/>
                <a:ea typeface="+mn-ea"/>
              </a:rPr>
              <a:t>进行体系内各岗位对运维的工作支撑</a:t>
            </a:r>
            <a:endParaRPr lang="en-US" altLang="zh-CN" sz="2400" dirty="0">
              <a:solidFill>
                <a:srgbClr val="FF0000"/>
              </a:solidFill>
              <a:latin typeface="+mn-lt"/>
              <a:ea typeface="+mn-ea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+mn-ea"/>
              </a:rPr>
              <a:t>按排适合的人处理相关事件成为策略关键</a:t>
            </a:r>
            <a:endParaRPr lang="zh-CN" altLang="en-US" sz="2400" b="1" dirty="0">
              <a:solidFill>
                <a:srgbClr val="FF0000"/>
              </a:solidFill>
              <a:latin typeface="+mn-lt"/>
              <a:ea typeface="+mn-ea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808538" y="3124200"/>
            <a:ext cx="3573462" cy="230981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19500" y="2971800"/>
            <a:ext cx="5334000" cy="38100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事件管理</a:t>
            </a:r>
            <a:endParaRPr lang="zh-CN" altLang="en-US" dirty="0"/>
          </a:p>
        </p:txBody>
      </p:sp>
      <p:sp>
        <p:nvSpPr>
          <p:cNvPr id="43011" name="TextBox 3"/>
          <p:cNvSpPr txBox="1">
            <a:spLocks noChangeArrowheads="1"/>
          </p:cNvSpPr>
          <p:nvPr/>
        </p:nvSpPr>
        <p:spPr bwMode="auto">
          <a:xfrm>
            <a:off x="457200" y="1138238"/>
            <a:ext cx="5749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rgbClr val="FF0000"/>
                </a:solidFill>
              </a:rPr>
              <a:t>SLA</a:t>
            </a:r>
            <a:r>
              <a:rPr lang="zh-CN" altLang="en-US" sz="2400" b="1">
                <a:solidFill>
                  <a:srgbClr val="FF0000"/>
                </a:solidFill>
              </a:rPr>
              <a:t>的实施是需要不断完善及量化的过程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graphicFrame>
        <p:nvGraphicFramePr>
          <p:cNvPr id="6" name="图示 5"/>
          <p:cNvGraphicFramePr/>
          <p:nvPr/>
        </p:nvGraphicFramePr>
        <p:xfrm>
          <a:off x="1524000" y="18034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grpSp>
        <p:nvGrpSpPr>
          <p:cNvPr id="7" name="组合 6"/>
          <p:cNvGrpSpPr/>
          <p:nvPr/>
        </p:nvGrpSpPr>
        <p:grpSpPr>
          <a:xfrm>
            <a:off x="3682284" y="3412183"/>
            <a:ext cx="1007417" cy="1007417"/>
            <a:chOff x="1142999" y="889000"/>
            <a:chExt cx="1007417" cy="1007417"/>
          </a:xfrm>
          <a:solidFill>
            <a:srgbClr val="7030A0"/>
          </a:solidFill>
        </p:grpSpPr>
        <p:sp>
          <p:nvSpPr>
            <p:cNvPr id="8" name="椭圆 7"/>
            <p:cNvSpPr/>
            <p:nvPr/>
          </p:nvSpPr>
          <p:spPr>
            <a:xfrm>
              <a:off x="1142999" y="889000"/>
              <a:ext cx="1007417" cy="1007417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椭圆 4"/>
            <p:cNvSpPr/>
            <p:nvPr/>
          </p:nvSpPr>
          <p:spPr>
            <a:xfrm>
              <a:off x="1290532" y="1036533"/>
              <a:ext cx="712351" cy="71235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9210" tIns="29210" rIns="29210" bIns="29210" spcCol="1270" anchor="ctr"/>
            <a:lstStyle/>
            <a:p>
              <a:pPr algn="ctr" defTabSz="10223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300" dirty="0"/>
                <a:t>事件</a:t>
              </a:r>
              <a:endParaRPr lang="zh-CN" altLang="en-US" sz="2300" dirty="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701659" y="3488383"/>
            <a:ext cx="1007417" cy="1007417"/>
            <a:chOff x="1142999" y="889000"/>
            <a:chExt cx="1007417" cy="1007417"/>
          </a:xfrm>
          <a:solidFill>
            <a:srgbClr val="FF0000"/>
          </a:solidFill>
        </p:grpSpPr>
        <p:sp>
          <p:nvSpPr>
            <p:cNvPr id="11" name="椭圆 10"/>
            <p:cNvSpPr/>
            <p:nvPr/>
          </p:nvSpPr>
          <p:spPr>
            <a:xfrm>
              <a:off x="1142999" y="889000"/>
              <a:ext cx="1007417" cy="1007417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椭圆 4"/>
            <p:cNvSpPr/>
            <p:nvPr/>
          </p:nvSpPr>
          <p:spPr>
            <a:xfrm>
              <a:off x="1290532" y="1036533"/>
              <a:ext cx="712351" cy="71235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9210" tIns="29210" rIns="29210" bIns="29210" spcCol="1270" anchor="ctr"/>
            <a:lstStyle/>
            <a:p>
              <a:pPr algn="ctr" defTabSz="10223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altLang="zh-CN" sz="2300" dirty="0"/>
                <a:t>SLA</a:t>
              </a:r>
              <a:endParaRPr lang="zh-CN" altLang="en-US" sz="2300" dirty="0"/>
            </a:p>
          </p:txBody>
        </p:sp>
      </p:grpSp>
      <p:grpSp>
        <p:nvGrpSpPr>
          <p:cNvPr id="43015" name="组合 15"/>
          <p:cNvGrpSpPr/>
          <p:nvPr/>
        </p:nvGrpSpPr>
        <p:grpSpPr bwMode="auto">
          <a:xfrm>
            <a:off x="3657600" y="1735138"/>
            <a:ext cx="1008063" cy="1008062"/>
            <a:chOff x="1142999" y="889000"/>
            <a:chExt cx="1007417" cy="1007417"/>
          </a:xfrm>
        </p:grpSpPr>
        <p:sp>
          <p:nvSpPr>
            <p:cNvPr id="14" name="椭圆 13"/>
            <p:cNvSpPr/>
            <p:nvPr/>
          </p:nvSpPr>
          <p:spPr>
            <a:xfrm>
              <a:off x="1142999" y="889000"/>
              <a:ext cx="1007417" cy="1007417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椭圆 4"/>
            <p:cNvSpPr/>
            <p:nvPr/>
          </p:nvSpPr>
          <p:spPr>
            <a:xfrm>
              <a:off x="1290542" y="1036543"/>
              <a:ext cx="712330" cy="7123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9210" tIns="29210" rIns="29210" bIns="29210" spcCol="1270" anchor="ctr"/>
            <a:lstStyle/>
            <a:p>
              <a:pPr algn="ctr" defTabSz="10223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300" dirty="0"/>
                <a:t>知识</a:t>
              </a:r>
              <a:endParaRPr lang="zh-CN" altLang="en-US" sz="2300" dirty="0"/>
            </a:p>
          </p:txBody>
        </p:sp>
      </p:grpSp>
      <p:grpSp>
        <p:nvGrpSpPr>
          <p:cNvPr id="43016" name="组合 18"/>
          <p:cNvGrpSpPr/>
          <p:nvPr/>
        </p:nvGrpSpPr>
        <p:grpSpPr bwMode="auto">
          <a:xfrm>
            <a:off x="5554663" y="1752600"/>
            <a:ext cx="1006475" cy="1008063"/>
            <a:chOff x="1142999" y="889000"/>
            <a:chExt cx="1007417" cy="1007417"/>
          </a:xfrm>
        </p:grpSpPr>
        <p:sp>
          <p:nvSpPr>
            <p:cNvPr id="17" name="椭圆 16"/>
            <p:cNvSpPr/>
            <p:nvPr/>
          </p:nvSpPr>
          <p:spPr>
            <a:xfrm>
              <a:off x="1142999" y="889000"/>
              <a:ext cx="1007417" cy="1007417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椭圆 4"/>
            <p:cNvSpPr/>
            <p:nvPr/>
          </p:nvSpPr>
          <p:spPr>
            <a:xfrm>
              <a:off x="1290774" y="1036543"/>
              <a:ext cx="711866" cy="71233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9210" tIns="29210" rIns="29210" bIns="29210" spcCol="1270" anchor="ctr"/>
            <a:lstStyle/>
            <a:p>
              <a:pPr algn="ctr" defTabSz="10223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300" dirty="0"/>
                <a:t>问题</a:t>
              </a:r>
              <a:endParaRPr lang="zh-CN" altLang="en-US" sz="2300" dirty="0"/>
            </a:p>
          </p:txBody>
        </p:sp>
      </p:grpSp>
      <p:grpSp>
        <p:nvGrpSpPr>
          <p:cNvPr id="43017" name="组合 21"/>
          <p:cNvGrpSpPr/>
          <p:nvPr/>
        </p:nvGrpSpPr>
        <p:grpSpPr bwMode="auto">
          <a:xfrm>
            <a:off x="5697538" y="5087938"/>
            <a:ext cx="1008062" cy="1008062"/>
            <a:chOff x="1142999" y="889000"/>
            <a:chExt cx="1007417" cy="1007417"/>
          </a:xfrm>
        </p:grpSpPr>
        <p:sp>
          <p:nvSpPr>
            <p:cNvPr id="20" name="椭圆 19"/>
            <p:cNvSpPr/>
            <p:nvPr/>
          </p:nvSpPr>
          <p:spPr>
            <a:xfrm>
              <a:off x="1142999" y="889000"/>
              <a:ext cx="1007417" cy="1007417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椭圆 4"/>
            <p:cNvSpPr/>
            <p:nvPr/>
          </p:nvSpPr>
          <p:spPr>
            <a:xfrm>
              <a:off x="1290542" y="1036543"/>
              <a:ext cx="859874" cy="7123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9210" tIns="29210" rIns="29210" bIns="29210" spcCol="1270" anchor="ctr"/>
            <a:lstStyle/>
            <a:p>
              <a:pPr algn="ctr" defTabSz="10223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300" dirty="0"/>
                <a:t>变更</a:t>
              </a:r>
              <a:r>
                <a:rPr lang="en-US" altLang="zh-CN" sz="2300" dirty="0"/>
                <a:t>/</a:t>
              </a:r>
              <a:r>
                <a:rPr lang="zh-CN" altLang="en-US" sz="2300" dirty="0"/>
                <a:t>发布</a:t>
              </a:r>
              <a:endParaRPr lang="zh-CN" altLang="en-US" sz="2300" dirty="0"/>
            </a:p>
          </p:txBody>
        </p:sp>
      </p:grpSp>
      <p:grpSp>
        <p:nvGrpSpPr>
          <p:cNvPr id="43018" name="组合 24"/>
          <p:cNvGrpSpPr/>
          <p:nvPr/>
        </p:nvGrpSpPr>
        <p:grpSpPr bwMode="auto">
          <a:xfrm>
            <a:off x="3352800" y="5087938"/>
            <a:ext cx="1498600" cy="1160462"/>
            <a:chOff x="1142999" y="889000"/>
            <a:chExt cx="1007417" cy="1007417"/>
          </a:xfrm>
        </p:grpSpPr>
        <p:sp>
          <p:nvSpPr>
            <p:cNvPr id="23" name="椭圆 22"/>
            <p:cNvSpPr/>
            <p:nvPr/>
          </p:nvSpPr>
          <p:spPr>
            <a:xfrm>
              <a:off x="1142999" y="889000"/>
              <a:ext cx="1007417" cy="1007417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椭圆 4"/>
            <p:cNvSpPr/>
            <p:nvPr/>
          </p:nvSpPr>
          <p:spPr>
            <a:xfrm>
              <a:off x="1290270" y="1036460"/>
              <a:ext cx="712876" cy="71249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9210" tIns="29210" rIns="29210" bIns="29210" spcCol="1270" anchor="ctr"/>
            <a:lstStyle/>
            <a:p>
              <a:pPr algn="ctr" defTabSz="10223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300" dirty="0"/>
                <a:t>配置</a:t>
              </a:r>
              <a:r>
                <a:rPr lang="en-US" altLang="zh-CN" sz="2300" dirty="0"/>
                <a:t>CMDB</a:t>
              </a:r>
              <a:endParaRPr lang="zh-CN" altLang="en-US" sz="2300" dirty="0"/>
            </a:p>
          </p:txBody>
        </p:sp>
      </p:grpSp>
      <p:sp>
        <p:nvSpPr>
          <p:cNvPr id="25" name="左右箭头 24" descr="规范事件执行" title="规范事件执行"/>
          <p:cNvSpPr/>
          <p:nvPr/>
        </p:nvSpPr>
        <p:spPr>
          <a:xfrm>
            <a:off x="2728913" y="3835400"/>
            <a:ext cx="954087" cy="279400"/>
          </a:xfrm>
          <a:prstGeom prst="left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6" name="上下箭头 25"/>
          <p:cNvSpPr/>
          <p:nvPr/>
        </p:nvSpPr>
        <p:spPr>
          <a:xfrm>
            <a:off x="4060825" y="2722563"/>
            <a:ext cx="233363" cy="684212"/>
          </a:xfrm>
          <a:prstGeom prst="upDown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7" name="上箭头 26"/>
          <p:cNvSpPr/>
          <p:nvPr/>
        </p:nvSpPr>
        <p:spPr>
          <a:xfrm>
            <a:off x="4038600" y="4419600"/>
            <a:ext cx="258763" cy="668338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8" name="左右箭头 27"/>
          <p:cNvSpPr/>
          <p:nvPr/>
        </p:nvSpPr>
        <p:spPr>
          <a:xfrm>
            <a:off x="4851400" y="5503863"/>
            <a:ext cx="850900" cy="287337"/>
          </a:xfrm>
          <a:prstGeom prst="left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4689475" y="3835400"/>
            <a:ext cx="1382713" cy="13970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0" name="上箭头 29"/>
          <p:cNvSpPr/>
          <p:nvPr/>
        </p:nvSpPr>
        <p:spPr>
          <a:xfrm>
            <a:off x="5943600" y="2743200"/>
            <a:ext cx="258763" cy="1249363"/>
          </a:xfrm>
          <a:prstGeom prst="up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1" name="下箭头 30"/>
          <p:cNvSpPr/>
          <p:nvPr/>
        </p:nvSpPr>
        <p:spPr>
          <a:xfrm>
            <a:off x="5943600" y="3992563"/>
            <a:ext cx="266700" cy="1095375"/>
          </a:xfrm>
          <a:prstGeom prst="down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2" name="右箭头 31"/>
          <p:cNvSpPr/>
          <p:nvPr/>
        </p:nvSpPr>
        <p:spPr>
          <a:xfrm rot="8597748">
            <a:off x="4422775" y="3027363"/>
            <a:ext cx="1568450" cy="26352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43027" name="TextBox 23567"/>
          <p:cNvSpPr txBox="1">
            <a:spLocks noChangeArrowheads="1"/>
          </p:cNvSpPr>
          <p:nvPr/>
        </p:nvSpPr>
        <p:spPr bwMode="auto">
          <a:xfrm>
            <a:off x="4851400" y="3087688"/>
            <a:ext cx="5953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/>
              <a:t>减少</a:t>
            </a:r>
            <a:endParaRPr lang="zh-CN" altLang="en-US" sz="1600"/>
          </a:p>
        </p:txBody>
      </p:sp>
      <p:sp>
        <p:nvSpPr>
          <p:cNvPr id="43028" name="TextBox 23568"/>
          <p:cNvSpPr txBox="1">
            <a:spLocks noChangeArrowheads="1"/>
          </p:cNvSpPr>
          <p:nvPr/>
        </p:nvSpPr>
        <p:spPr bwMode="auto">
          <a:xfrm>
            <a:off x="3733800" y="2743200"/>
            <a:ext cx="2000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/>
              <a:t>帮助</a:t>
            </a:r>
            <a:endParaRPr lang="zh-CN" altLang="en-US" sz="1600"/>
          </a:p>
        </p:txBody>
      </p:sp>
      <p:sp>
        <p:nvSpPr>
          <p:cNvPr id="43029" name="TextBox 23569"/>
          <p:cNvSpPr txBox="1">
            <a:spLocks noChangeArrowheads="1"/>
          </p:cNvSpPr>
          <p:nvPr/>
        </p:nvSpPr>
        <p:spPr bwMode="auto">
          <a:xfrm>
            <a:off x="2971800" y="3581400"/>
            <a:ext cx="5953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/>
              <a:t>约束</a:t>
            </a:r>
            <a:endParaRPr lang="zh-CN" altLang="en-US" sz="1600"/>
          </a:p>
        </p:txBody>
      </p:sp>
      <p:sp>
        <p:nvSpPr>
          <p:cNvPr id="43030" name="TextBox 23570"/>
          <p:cNvSpPr txBox="1">
            <a:spLocks noChangeArrowheads="1"/>
          </p:cNvSpPr>
          <p:nvPr/>
        </p:nvSpPr>
        <p:spPr bwMode="auto">
          <a:xfrm>
            <a:off x="2986088" y="4005263"/>
            <a:ext cx="5953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/>
              <a:t>完善</a:t>
            </a:r>
            <a:endParaRPr lang="zh-CN" altLang="en-US" sz="1600"/>
          </a:p>
        </p:txBody>
      </p:sp>
      <p:sp>
        <p:nvSpPr>
          <p:cNvPr id="43031" name="TextBox 23571"/>
          <p:cNvSpPr txBox="1">
            <a:spLocks noChangeArrowheads="1"/>
          </p:cNvSpPr>
          <p:nvPr/>
        </p:nvSpPr>
        <p:spPr bwMode="auto">
          <a:xfrm>
            <a:off x="4267200" y="2743200"/>
            <a:ext cx="390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/>
              <a:t>产</a:t>
            </a:r>
            <a:endParaRPr lang="en-US" altLang="zh-CN" sz="1600"/>
          </a:p>
          <a:p>
            <a:pPr eaLnBrk="1" hangingPunct="1"/>
            <a:r>
              <a:rPr lang="zh-CN" altLang="en-US" sz="1600"/>
              <a:t>生</a:t>
            </a:r>
            <a:endParaRPr lang="zh-CN" altLang="en-US" sz="1600"/>
          </a:p>
        </p:txBody>
      </p:sp>
      <p:sp>
        <p:nvSpPr>
          <p:cNvPr id="38" name="左箭头 37"/>
          <p:cNvSpPr/>
          <p:nvPr/>
        </p:nvSpPr>
        <p:spPr>
          <a:xfrm>
            <a:off x="4632325" y="2133600"/>
            <a:ext cx="922338" cy="228600"/>
          </a:xfrm>
          <a:prstGeom prst="lef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3033" name="TextBox 23573"/>
          <p:cNvSpPr txBox="1">
            <a:spLocks noChangeArrowheads="1"/>
          </p:cNvSpPr>
          <p:nvPr/>
        </p:nvSpPr>
        <p:spPr bwMode="auto">
          <a:xfrm>
            <a:off x="4800600" y="1828800"/>
            <a:ext cx="5953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/>
              <a:t>产生</a:t>
            </a:r>
            <a:endParaRPr lang="zh-CN" altLang="en-US" sz="1600"/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问题管理</a:t>
            </a:r>
            <a:endParaRPr lang="zh-CN" altLang="en-US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066800"/>
            <a:ext cx="9067800" cy="528637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问题管理过程</a:t>
            </a:r>
            <a:endParaRPr lang="zh-CN" altLang="en-US" dirty="0"/>
          </a:p>
        </p:txBody>
      </p:sp>
      <p:sp>
        <p:nvSpPr>
          <p:cNvPr id="45059" name="矩形 32"/>
          <p:cNvSpPr>
            <a:spLocks noChangeArrowheads="1"/>
          </p:cNvSpPr>
          <p:nvPr/>
        </p:nvSpPr>
        <p:spPr bwMode="auto">
          <a:xfrm>
            <a:off x="1692275" y="1052513"/>
            <a:ext cx="803275" cy="1008062"/>
          </a:xfrm>
          <a:prstGeom prst="rect">
            <a:avLst/>
          </a:prstGeom>
          <a:solidFill>
            <a:srgbClr val="3023DD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 anchor="ctr"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400" b="1">
                <a:latin typeface="微软雅黑" panose="020B0503020204020204" pitchFamily="34" charset="-122"/>
                <a:ea typeface="微软雅黑" panose="020B0503020204020204" pitchFamily="34" charset="-122"/>
              </a:rPr>
              <a:t>识别，记录与归类</a:t>
            </a:r>
            <a:endParaRPr lang="zh-CN" altLang="en-US" sz="1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060" name="矩形 32"/>
          <p:cNvSpPr>
            <a:spLocks noChangeArrowheads="1"/>
          </p:cNvSpPr>
          <p:nvPr/>
        </p:nvSpPr>
        <p:spPr bwMode="auto">
          <a:xfrm>
            <a:off x="1692275" y="2265363"/>
            <a:ext cx="803275" cy="1019175"/>
          </a:xfrm>
          <a:prstGeom prst="rect">
            <a:avLst/>
          </a:prstGeom>
          <a:solidFill>
            <a:srgbClr val="3023DD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 anchor="ctr"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400" b="1">
                <a:latin typeface="微软雅黑" panose="020B0503020204020204" pitchFamily="34" charset="-122"/>
                <a:ea typeface="微软雅黑" panose="020B0503020204020204" pitchFamily="34" charset="-122"/>
              </a:rPr>
              <a:t>评审与分派</a:t>
            </a:r>
            <a:endParaRPr lang="zh-CN" altLang="en-US" sz="1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061" name="矩形 32"/>
          <p:cNvSpPr>
            <a:spLocks noChangeArrowheads="1"/>
          </p:cNvSpPr>
          <p:nvPr/>
        </p:nvSpPr>
        <p:spPr bwMode="auto">
          <a:xfrm>
            <a:off x="1692275" y="3481388"/>
            <a:ext cx="803275" cy="779462"/>
          </a:xfrm>
          <a:prstGeom prst="rect">
            <a:avLst/>
          </a:prstGeom>
          <a:solidFill>
            <a:srgbClr val="3023DD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 anchor="ctr"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400" b="1">
                <a:latin typeface="微软雅黑" panose="020B0503020204020204" pitchFamily="34" charset="-122"/>
                <a:ea typeface="微软雅黑" panose="020B0503020204020204" pitchFamily="34" charset="-122"/>
              </a:rPr>
              <a:t>调查与诊断</a:t>
            </a:r>
            <a:endParaRPr lang="zh-CN" altLang="en-US" sz="1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062" name="矩形 32"/>
          <p:cNvSpPr>
            <a:spLocks noChangeArrowheads="1"/>
          </p:cNvSpPr>
          <p:nvPr/>
        </p:nvSpPr>
        <p:spPr bwMode="auto">
          <a:xfrm>
            <a:off x="1704975" y="4513263"/>
            <a:ext cx="803275" cy="781050"/>
          </a:xfrm>
          <a:prstGeom prst="rect">
            <a:avLst/>
          </a:prstGeom>
          <a:solidFill>
            <a:srgbClr val="AA6856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 anchor="ctr"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>
                <a:latin typeface="微软雅黑" panose="020B0503020204020204" pitchFamily="34" charset="-122"/>
                <a:ea typeface="微软雅黑" panose="020B0503020204020204" pitchFamily="34" charset="-122"/>
              </a:rPr>
              <a:t>问题解决</a:t>
            </a:r>
            <a:endParaRPr lang="zh-CN" altLang="en-US" sz="1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5063" name="肘形连接符 50"/>
          <p:cNvCxnSpPr>
            <a:cxnSpLocks noChangeShapeType="1"/>
          </p:cNvCxnSpPr>
          <p:nvPr/>
        </p:nvCxnSpPr>
        <p:spPr bwMode="auto">
          <a:xfrm rot="10800000" flipH="1" flipV="1">
            <a:off x="1606550" y="1416050"/>
            <a:ext cx="12700" cy="1033463"/>
          </a:xfrm>
          <a:prstGeom prst="bentConnector3">
            <a:avLst>
              <a:gd name="adj1" fmla="val -1800000"/>
            </a:avLst>
          </a:prstGeom>
          <a:noFill/>
          <a:ln w="63500" algn="ctr">
            <a:solidFill>
              <a:srgbClr val="000066"/>
            </a:solidFill>
            <a:round/>
            <a:headEnd type="triangle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5064" name="矩形 32"/>
          <p:cNvSpPr>
            <a:spLocks noChangeArrowheads="1"/>
          </p:cNvSpPr>
          <p:nvPr/>
        </p:nvSpPr>
        <p:spPr bwMode="auto">
          <a:xfrm>
            <a:off x="1692275" y="5514975"/>
            <a:ext cx="803275" cy="781050"/>
          </a:xfrm>
          <a:prstGeom prst="rect">
            <a:avLst/>
          </a:prstGeom>
          <a:solidFill>
            <a:srgbClr val="AA6856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 anchor="ctr"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>
                <a:latin typeface="微软雅黑" panose="020B0503020204020204" pitchFamily="34" charset="-122"/>
                <a:ea typeface="微软雅黑" panose="020B0503020204020204" pitchFamily="34" charset="-122"/>
              </a:rPr>
              <a:t>问题关闭</a:t>
            </a:r>
            <a:endParaRPr lang="zh-CN" altLang="en-US" sz="1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5065" name="肘形连接符 60"/>
          <p:cNvCxnSpPr>
            <a:cxnSpLocks noChangeShapeType="1"/>
          </p:cNvCxnSpPr>
          <p:nvPr/>
        </p:nvCxnSpPr>
        <p:spPr bwMode="auto">
          <a:xfrm rot="10800000" flipV="1">
            <a:off x="1619250" y="2449513"/>
            <a:ext cx="12700" cy="1001712"/>
          </a:xfrm>
          <a:prstGeom prst="bentConnector3">
            <a:avLst>
              <a:gd name="adj1" fmla="val 1900000"/>
            </a:avLst>
          </a:prstGeom>
          <a:noFill/>
          <a:ln w="63500" algn="ctr">
            <a:solidFill>
              <a:srgbClr val="000066"/>
            </a:solidFill>
            <a:round/>
            <a:headEnd type="triangle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5066" name="椭圆 42122"/>
          <p:cNvSpPr>
            <a:spLocks noChangeArrowheads="1"/>
          </p:cNvSpPr>
          <p:nvPr/>
        </p:nvSpPr>
        <p:spPr bwMode="auto">
          <a:xfrm>
            <a:off x="107950" y="2133600"/>
            <a:ext cx="1062038" cy="663575"/>
          </a:xfrm>
          <a:prstGeom prst="ellipse">
            <a:avLst/>
          </a:prstGeom>
          <a:solidFill>
            <a:srgbClr val="3023DD"/>
          </a:solid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tIns="91440" bIns="91440" anchor="ctr"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spcAft>
                <a:spcPct val="50000"/>
              </a:spcAft>
            </a:pPr>
            <a:r>
              <a:rPr lang="zh-CN" altLang="en-US" sz="1400" b="1">
                <a:solidFill>
                  <a:schemeClr val="bg1"/>
                </a:solidFill>
              </a:rPr>
              <a:t>问题确定</a:t>
            </a:r>
            <a:endParaRPr lang="en-US" altLang="zh-CN" sz="1400" b="1">
              <a:solidFill>
                <a:schemeClr val="bg1"/>
              </a:solidFill>
            </a:endParaRPr>
          </a:p>
        </p:txBody>
      </p:sp>
      <p:sp>
        <p:nvSpPr>
          <p:cNvPr id="45067" name="椭圆 72"/>
          <p:cNvSpPr>
            <a:spLocks noChangeArrowheads="1"/>
          </p:cNvSpPr>
          <p:nvPr/>
        </p:nvSpPr>
        <p:spPr bwMode="auto">
          <a:xfrm>
            <a:off x="107950" y="4795838"/>
            <a:ext cx="1152525" cy="793750"/>
          </a:xfrm>
          <a:prstGeom prst="ellipse">
            <a:avLst/>
          </a:prstGeom>
          <a:solidFill>
            <a:srgbClr val="AA68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0" tIns="36000" rIns="0" bIns="36000" anchor="ctr"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400" b="1">
                <a:solidFill>
                  <a:schemeClr val="bg1"/>
                </a:solidFill>
              </a:rPr>
              <a:t>问题解决</a:t>
            </a:r>
            <a:endParaRPr lang="en-US" altLang="zh-CN" sz="1400" b="1">
              <a:solidFill>
                <a:schemeClr val="bg1"/>
              </a:solidFill>
            </a:endParaRPr>
          </a:p>
        </p:txBody>
      </p:sp>
      <p:cxnSp>
        <p:nvCxnSpPr>
          <p:cNvPr id="45068" name="直接箭头连接符 42124"/>
          <p:cNvCxnSpPr>
            <a:cxnSpLocks noChangeShapeType="1"/>
          </p:cNvCxnSpPr>
          <p:nvPr/>
        </p:nvCxnSpPr>
        <p:spPr bwMode="auto">
          <a:xfrm>
            <a:off x="1233488" y="2449513"/>
            <a:ext cx="373062" cy="0"/>
          </a:xfrm>
          <a:prstGeom prst="straightConnector1">
            <a:avLst/>
          </a:prstGeom>
          <a:noFill/>
          <a:ln w="63500" algn="ctr">
            <a:solidFill>
              <a:srgbClr val="000066"/>
            </a:solidFill>
            <a:rou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069" name="肘形连接符 42126"/>
          <p:cNvCxnSpPr>
            <a:cxnSpLocks noChangeShapeType="1"/>
          </p:cNvCxnSpPr>
          <p:nvPr/>
        </p:nvCxnSpPr>
        <p:spPr bwMode="auto">
          <a:xfrm>
            <a:off x="1265238" y="5227638"/>
            <a:ext cx="427037" cy="649287"/>
          </a:xfrm>
          <a:prstGeom prst="bentConnector3">
            <a:avLst>
              <a:gd name="adj1" fmla="val 50000"/>
            </a:avLst>
          </a:prstGeom>
          <a:noFill/>
          <a:ln w="63500" algn="ctr">
            <a:solidFill>
              <a:srgbClr val="000066"/>
            </a:solidFill>
            <a:rou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5070" name="矩形 32"/>
          <p:cNvSpPr>
            <a:spLocks noChangeArrowheads="1"/>
          </p:cNvSpPr>
          <p:nvPr/>
        </p:nvSpPr>
        <p:spPr bwMode="auto">
          <a:xfrm>
            <a:off x="2628900" y="1052513"/>
            <a:ext cx="4357688" cy="1008062"/>
          </a:xfrm>
          <a:prstGeom prst="rect">
            <a:avLst/>
          </a:prstGeom>
          <a:solidFill>
            <a:srgbClr val="3023DD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 anchor="ctr"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/>
              <a:t>创建问题单</a:t>
            </a:r>
            <a:endParaRPr lang="en-US" altLang="zh-CN" sz="1200"/>
          </a:p>
          <a:p>
            <a:r>
              <a:rPr lang="zh-CN" altLang="en-US" sz="1200"/>
              <a:t>收集问题信息</a:t>
            </a:r>
            <a:endParaRPr lang="en-US" altLang="zh-CN" sz="1200"/>
          </a:p>
          <a:p>
            <a:r>
              <a:rPr lang="zh-CN" altLang="en-US" sz="1200"/>
              <a:t>设定等级、分类</a:t>
            </a:r>
            <a:endParaRPr lang="zh-CN" altLang="en-US" sz="1200"/>
          </a:p>
        </p:txBody>
      </p:sp>
      <p:sp>
        <p:nvSpPr>
          <p:cNvPr id="45071" name="矩形 32"/>
          <p:cNvSpPr>
            <a:spLocks noChangeArrowheads="1"/>
          </p:cNvSpPr>
          <p:nvPr/>
        </p:nvSpPr>
        <p:spPr bwMode="auto">
          <a:xfrm>
            <a:off x="2628900" y="2265363"/>
            <a:ext cx="4357688" cy="1019175"/>
          </a:xfrm>
          <a:prstGeom prst="rect">
            <a:avLst/>
          </a:prstGeom>
          <a:solidFill>
            <a:srgbClr val="3023DD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 anchor="ctr"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/>
              <a:t>问题经理分析问题对业务的影响并确定是否进行调查工作</a:t>
            </a:r>
            <a:endParaRPr lang="en-US" altLang="zh-CN" sz="1200"/>
          </a:p>
          <a:p>
            <a:r>
              <a:rPr lang="zh-CN" altLang="en-US" sz="1200"/>
              <a:t>分派问题给技术专家</a:t>
            </a:r>
            <a:endParaRPr lang="en-US" altLang="zh-CN" sz="1200"/>
          </a:p>
          <a:p>
            <a:r>
              <a:rPr lang="zh-CN" altLang="en-US" sz="1200"/>
              <a:t>问题专家决定是否接受分派</a:t>
            </a:r>
            <a:endParaRPr lang="zh-CN" altLang="en-US" sz="1200"/>
          </a:p>
        </p:txBody>
      </p:sp>
      <p:sp>
        <p:nvSpPr>
          <p:cNvPr id="45072" name="矩形 32"/>
          <p:cNvSpPr>
            <a:spLocks noChangeArrowheads="1"/>
          </p:cNvSpPr>
          <p:nvPr/>
        </p:nvSpPr>
        <p:spPr bwMode="auto">
          <a:xfrm>
            <a:off x="2603500" y="3481388"/>
            <a:ext cx="4384675" cy="779462"/>
          </a:xfrm>
          <a:prstGeom prst="rect">
            <a:avLst/>
          </a:prstGeom>
          <a:solidFill>
            <a:srgbClr val="3023DD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 anchor="ctr"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/>
              <a:t>确定并记录问题的根本原因</a:t>
            </a:r>
            <a:endParaRPr lang="en-US" altLang="zh-CN" sz="1200"/>
          </a:p>
          <a:p>
            <a:r>
              <a:rPr lang="zh-CN" altLang="en-US" sz="1200"/>
              <a:t>鉴别已经错误</a:t>
            </a:r>
            <a:endParaRPr lang="zh-CN" altLang="en-US" sz="1200"/>
          </a:p>
        </p:txBody>
      </p:sp>
      <p:sp>
        <p:nvSpPr>
          <p:cNvPr id="45073" name="矩形 32"/>
          <p:cNvSpPr>
            <a:spLocks noChangeArrowheads="1"/>
          </p:cNvSpPr>
          <p:nvPr/>
        </p:nvSpPr>
        <p:spPr bwMode="auto">
          <a:xfrm>
            <a:off x="2627313" y="4513263"/>
            <a:ext cx="4384675" cy="781050"/>
          </a:xfrm>
          <a:prstGeom prst="rect">
            <a:avLst/>
          </a:prstGeom>
          <a:solidFill>
            <a:srgbClr val="AA6856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36000" rIns="0" bIns="36000" anchor="ctr"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/>
              <a:t>调查问题或技术专家，确定已知错误</a:t>
            </a:r>
            <a:endParaRPr lang="en-US" altLang="zh-CN" sz="1200"/>
          </a:p>
          <a:p>
            <a:r>
              <a:rPr lang="zh-CN" altLang="en-US" sz="1200"/>
              <a:t>确定参与解决的人员</a:t>
            </a:r>
            <a:r>
              <a:rPr lang="en-US" altLang="zh-CN" sz="1200"/>
              <a:t>(</a:t>
            </a:r>
            <a:r>
              <a:rPr lang="zh-CN" altLang="en-US" sz="1200"/>
              <a:t>厂商，内部人员）</a:t>
            </a:r>
            <a:endParaRPr lang="en-US" altLang="zh-CN" sz="1200"/>
          </a:p>
          <a:p>
            <a:r>
              <a:rPr lang="zh-CN" altLang="en-US" sz="1200"/>
              <a:t>有需要提交</a:t>
            </a:r>
            <a:r>
              <a:rPr lang="en-US" altLang="zh-CN" sz="1200"/>
              <a:t>RFC</a:t>
            </a:r>
            <a:endParaRPr lang="en-US" altLang="zh-CN" sz="1200"/>
          </a:p>
          <a:p>
            <a:endParaRPr lang="zh-CN" altLang="en-US" sz="1200"/>
          </a:p>
        </p:txBody>
      </p:sp>
      <p:sp>
        <p:nvSpPr>
          <p:cNvPr id="45074" name="矩形 32"/>
          <p:cNvSpPr>
            <a:spLocks noChangeArrowheads="1"/>
          </p:cNvSpPr>
          <p:nvPr/>
        </p:nvSpPr>
        <p:spPr bwMode="auto">
          <a:xfrm>
            <a:off x="2627313" y="5514975"/>
            <a:ext cx="4384675" cy="781050"/>
          </a:xfrm>
          <a:prstGeom prst="rect">
            <a:avLst/>
          </a:prstGeom>
          <a:solidFill>
            <a:srgbClr val="AA6856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36000" rIns="0" bIns="36000" anchor="ctr"/>
          <a:lstStyle>
            <a:lvl1pPr marL="12700" indent="-12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/>
              <a:t>验证</a:t>
            </a:r>
            <a:endParaRPr lang="en-US" altLang="zh-CN" sz="1200"/>
          </a:p>
          <a:p>
            <a:r>
              <a:rPr lang="zh-CN" altLang="en-US" sz="1200"/>
              <a:t>更新知识库</a:t>
            </a:r>
            <a:endParaRPr lang="zh-CN" altLang="en-US" sz="1200"/>
          </a:p>
        </p:txBody>
      </p:sp>
      <p:cxnSp>
        <p:nvCxnSpPr>
          <p:cNvPr id="45075" name="肘形连接符 4"/>
          <p:cNvCxnSpPr>
            <a:cxnSpLocks noChangeShapeType="1"/>
          </p:cNvCxnSpPr>
          <p:nvPr/>
        </p:nvCxnSpPr>
        <p:spPr bwMode="auto">
          <a:xfrm rot="10800000" flipV="1">
            <a:off x="1679575" y="4660900"/>
            <a:ext cx="12700" cy="1219200"/>
          </a:xfrm>
          <a:prstGeom prst="bentConnector3">
            <a:avLst>
              <a:gd name="adj1" fmla="val 1800000"/>
            </a:avLst>
          </a:prstGeom>
          <a:noFill/>
          <a:ln w="63500" algn="ctr">
            <a:solidFill>
              <a:srgbClr val="000066"/>
            </a:solidFill>
            <a:round/>
            <a:headEnd type="triangle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问题管理</a:t>
            </a:r>
            <a:r>
              <a:rPr lang="en-US" altLang="zh-CN" dirty="0" smtClean="0"/>
              <a:t>—</a:t>
            </a:r>
            <a:r>
              <a:rPr lang="zh-CN" altLang="en-US" dirty="0" smtClean="0"/>
              <a:t>关键点</a:t>
            </a:r>
            <a:endParaRPr lang="zh-CN" altLang="en-US" dirty="0"/>
          </a:p>
        </p:txBody>
      </p:sp>
      <p:sp>
        <p:nvSpPr>
          <p:cNvPr id="46083" name="Pentagon 8"/>
          <p:cNvSpPr>
            <a:spLocks noChangeArrowheads="1"/>
          </p:cNvSpPr>
          <p:nvPr/>
        </p:nvSpPr>
        <p:spPr bwMode="auto">
          <a:xfrm>
            <a:off x="395288" y="1268413"/>
            <a:ext cx="2084387" cy="658812"/>
          </a:xfrm>
          <a:prstGeom prst="homePlate">
            <a:avLst>
              <a:gd name="adj" fmla="val 15219"/>
            </a:avLst>
          </a:prstGeom>
          <a:solidFill>
            <a:srgbClr val="92D050"/>
          </a:solidFill>
          <a:ln w="9525">
            <a:solidFill>
              <a:srgbClr val="92D050"/>
            </a:solidFill>
            <a:miter lim="800000"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ts val="2000"/>
              </a:lnSpc>
            </a:pPr>
            <a:r>
              <a:rPr lang="zh-CN" altLang="en-US" sz="1400" b="1">
                <a:latin typeface="楷体_GB2312" pitchFamily="49" charset="-122"/>
                <a:ea typeface="楷体_GB2312" pitchFamily="49" charset="-122"/>
              </a:rPr>
              <a:t>问题来源</a:t>
            </a:r>
            <a:endParaRPr lang="en-US" altLang="zh-CN" sz="14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Chevron 9"/>
          <p:cNvSpPr/>
          <p:nvPr/>
        </p:nvSpPr>
        <p:spPr bwMode="auto">
          <a:xfrm>
            <a:off x="2484438" y="1268413"/>
            <a:ext cx="2089150" cy="658812"/>
          </a:xfrm>
          <a:prstGeom prst="chevron">
            <a:avLst>
              <a:gd name="adj" fmla="val 16871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anchor="ctr"/>
          <a:lstStyle/>
          <a:p>
            <a:pPr algn="ctr">
              <a:lnSpc>
                <a:spcPts val="2000"/>
              </a:lnSpc>
              <a:defRPr/>
            </a:pPr>
            <a:r>
              <a:rPr lang="zh-CN" altLang="en-US" sz="1400" b="1" dirty="0">
                <a:latin typeface="楷体_GB2312" pitchFamily="49" charset="-122"/>
                <a:ea typeface="楷体_GB2312" pitchFamily="49" charset="-122"/>
              </a:rPr>
              <a:t>问题确认</a:t>
            </a:r>
            <a:endParaRPr lang="en-US" sz="14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" name="Chevron 12"/>
          <p:cNvSpPr/>
          <p:nvPr/>
        </p:nvSpPr>
        <p:spPr bwMode="auto">
          <a:xfrm>
            <a:off x="4572000" y="1284288"/>
            <a:ext cx="2087563" cy="660400"/>
          </a:xfrm>
          <a:prstGeom prst="chevron">
            <a:avLst>
              <a:gd name="adj" fmla="val 16871"/>
            </a:avLst>
          </a:prstGeom>
          <a:solidFill>
            <a:srgbClr val="2D2D8A">
              <a:lumMod val="40000"/>
              <a:lumOff val="60000"/>
            </a:srgbClr>
          </a:solidFill>
          <a:ln>
            <a:solidFill>
              <a:srgbClr val="2D2D8A">
                <a:lumMod val="40000"/>
                <a:lumOff val="60000"/>
              </a:srgbClr>
            </a:solidFill>
          </a:ln>
        </p:spPr>
        <p:txBody>
          <a:bodyPr anchor="ctr"/>
          <a:lstStyle/>
          <a:p>
            <a:pPr algn="ctr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>
                <a:solidFill>
                  <a:sysClr val="windowText" lastClr="000000"/>
                </a:solidFill>
                <a:latin typeface="楷体_GB2312" pitchFamily="49" charset="-122"/>
                <a:ea typeface="楷体_GB2312" pitchFamily="49" charset="-122"/>
              </a:rPr>
              <a:t>问题解决</a:t>
            </a:r>
            <a:endParaRPr lang="en-US" sz="1400" b="1" kern="0" dirty="0">
              <a:solidFill>
                <a:sysClr val="windowText" lastClr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" name="Chevron 14"/>
          <p:cNvSpPr/>
          <p:nvPr/>
        </p:nvSpPr>
        <p:spPr bwMode="auto">
          <a:xfrm>
            <a:off x="6659563" y="1268413"/>
            <a:ext cx="2089150" cy="658812"/>
          </a:xfrm>
          <a:prstGeom prst="chevron">
            <a:avLst>
              <a:gd name="adj" fmla="val 16871"/>
            </a:avLst>
          </a:prstGeom>
          <a:solidFill>
            <a:srgbClr val="FF9999"/>
          </a:solidFill>
          <a:ln>
            <a:solidFill>
              <a:srgbClr val="FF9999"/>
            </a:solidFill>
          </a:ln>
        </p:spPr>
        <p:txBody>
          <a:bodyPr anchor="ctr"/>
          <a:lstStyle/>
          <a:p>
            <a:pPr algn="ctr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>
                <a:solidFill>
                  <a:sysClr val="windowText" lastClr="000000"/>
                </a:solidFill>
                <a:latin typeface="楷体_GB2312" pitchFamily="49" charset="-122"/>
                <a:ea typeface="楷体_GB2312" pitchFamily="49" charset="-122"/>
              </a:rPr>
              <a:t>质量控制</a:t>
            </a:r>
            <a:endParaRPr lang="en-US" sz="1400" b="1" kern="0" dirty="0">
              <a:solidFill>
                <a:sysClr val="windowText" lastClr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6087" name="Pentagon 15"/>
          <p:cNvSpPr>
            <a:spLocks noChangeArrowheads="1"/>
          </p:cNvSpPr>
          <p:nvPr/>
        </p:nvSpPr>
        <p:spPr bwMode="auto">
          <a:xfrm>
            <a:off x="395288" y="2049463"/>
            <a:ext cx="2016125" cy="4187825"/>
          </a:xfrm>
          <a:prstGeom prst="homePlate">
            <a:avLst>
              <a:gd name="adj" fmla="val 0"/>
            </a:avLst>
          </a:prstGeom>
          <a:solidFill>
            <a:srgbClr val="92D050">
              <a:alpha val="39999"/>
            </a:srgbClr>
          </a:solidFill>
          <a:ln w="9525">
            <a:solidFill>
              <a:srgbClr val="92D050"/>
            </a:solidFill>
            <a:miter lim="800000"/>
          </a:ln>
        </p:spPr>
        <p:txBody>
          <a:bodyPr tIns="108000" bIns="108000"/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1400">
                <a:latin typeface="宋体" panose="02010600030101010101" pitchFamily="2" charset="-122"/>
              </a:rPr>
              <a:t>事件升级</a:t>
            </a:r>
            <a:endParaRPr lang="en-US" altLang="zh-CN" sz="1400">
              <a:latin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1400">
                <a:latin typeface="宋体" panose="02010600030101010101" pitchFamily="2" charset="-122"/>
              </a:rPr>
              <a:t>事件主动分析</a:t>
            </a:r>
            <a:endParaRPr lang="en-US" altLang="zh-CN" sz="1400">
              <a:latin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1400">
                <a:latin typeface="宋体" panose="02010600030101010101" pitchFamily="2" charset="-122"/>
              </a:rPr>
              <a:t>巡检发现</a:t>
            </a:r>
            <a:endParaRPr lang="en-US" altLang="zh-CN" sz="1400">
              <a:latin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zh-CN" sz="1400">
              <a:latin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zh-CN" sz="1400">
              <a:latin typeface="宋体" panose="02010600030101010101" pitchFamily="2" charset="-122"/>
            </a:endParaRPr>
          </a:p>
        </p:txBody>
      </p:sp>
      <p:sp>
        <p:nvSpPr>
          <p:cNvPr id="10" name="Chevron 16"/>
          <p:cNvSpPr/>
          <p:nvPr/>
        </p:nvSpPr>
        <p:spPr bwMode="auto">
          <a:xfrm>
            <a:off x="2562225" y="2060575"/>
            <a:ext cx="1938338" cy="4176713"/>
          </a:xfrm>
          <a:prstGeom prst="chevron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tIns="108000" bIns="108000"/>
          <a:lstStyle/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dirty="0">
                <a:latin typeface="宋体" panose="02010600030101010101" pitchFamily="2" charset="-122"/>
                <a:cs typeface="Arial" panose="020B0604020202020204" pitchFamily="34" charset="0"/>
              </a:rPr>
              <a:t>事件的分析</a:t>
            </a:r>
            <a:endParaRPr lang="en-US" altLang="zh-CN" sz="1400" dirty="0">
              <a:latin typeface="宋体" panose="02010600030101010101" pitchFamily="2" charset="-122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dirty="0">
                <a:latin typeface="宋体" panose="02010600030101010101" pitchFamily="2" charset="-122"/>
              </a:rPr>
              <a:t>多部门参与</a:t>
            </a:r>
            <a:endParaRPr lang="en-US" altLang="zh-CN" sz="1400" dirty="0">
              <a:latin typeface="宋体" panose="02010600030101010101" pitchFamily="2" charset="-122"/>
            </a:endParaRP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dirty="0">
                <a:latin typeface="宋体" panose="02010600030101010101" pitchFamily="2" charset="-122"/>
              </a:rPr>
              <a:t>协调资源</a:t>
            </a:r>
            <a:endParaRPr lang="en-US" altLang="zh-CN" sz="1400" dirty="0">
              <a:latin typeface="宋体" panose="02010600030101010101" pitchFamily="2" charset="-122"/>
            </a:endParaRP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dirty="0">
                <a:latin typeface="宋体" panose="02010600030101010101" pitchFamily="2" charset="-122"/>
              </a:rPr>
              <a:t>问题的确定</a:t>
            </a:r>
            <a:endParaRPr lang="en-US" altLang="zh-CN" sz="1400" dirty="0">
              <a:latin typeface="宋体" panose="02010600030101010101" pitchFamily="2" charset="-122"/>
            </a:endParaRP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en-US" sz="1400" dirty="0">
              <a:latin typeface="宋体" panose="02010600030101010101" pitchFamily="2" charset="-122"/>
            </a:endParaRPr>
          </a:p>
        </p:txBody>
      </p:sp>
      <p:sp>
        <p:nvSpPr>
          <p:cNvPr id="11" name="Chevron 17"/>
          <p:cNvSpPr/>
          <p:nvPr/>
        </p:nvSpPr>
        <p:spPr bwMode="auto">
          <a:xfrm>
            <a:off x="4643438" y="2060575"/>
            <a:ext cx="1873250" cy="4176713"/>
          </a:xfrm>
          <a:prstGeom prst="chevron">
            <a:avLst>
              <a:gd name="adj" fmla="val 0"/>
            </a:avLst>
          </a:prstGeom>
          <a:solidFill>
            <a:srgbClr val="2D2D8A">
              <a:lumMod val="40000"/>
              <a:lumOff val="60000"/>
              <a:alpha val="40000"/>
            </a:srgbClr>
          </a:solidFill>
          <a:ln>
            <a:solidFill>
              <a:srgbClr val="2D2D8A">
                <a:lumMod val="40000"/>
                <a:lumOff val="60000"/>
              </a:srgbClr>
            </a:solidFill>
          </a:ln>
        </p:spPr>
        <p:txBody>
          <a:bodyPr tIns="108000" bIns="108000"/>
          <a:lstStyle/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宋体" panose="02010600030101010101" pitchFamily="2" charset="-122"/>
              </a:rPr>
              <a:t>多部门参与</a:t>
            </a:r>
            <a:endParaRPr lang="en-US" altLang="zh-CN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宋体" panose="02010600030101010101" pitchFamily="2" charset="-122"/>
              </a:rPr>
              <a:t>方案确定</a:t>
            </a:r>
            <a:endParaRPr lang="en-US" altLang="zh-CN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宋体" panose="02010600030101010101" pitchFamily="2" charset="-122"/>
              </a:rPr>
              <a:t>技术保障</a:t>
            </a:r>
            <a:endParaRPr lang="en-US" altLang="zh-CN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宋体" panose="02010600030101010101" pitchFamily="2" charset="-122"/>
              </a:rPr>
              <a:t>变更的执行</a:t>
            </a:r>
            <a:endParaRPr lang="en-US" altLang="zh-CN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en-US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2" name="Chevron 18"/>
          <p:cNvSpPr/>
          <p:nvPr/>
        </p:nvSpPr>
        <p:spPr bwMode="auto">
          <a:xfrm>
            <a:off x="6677025" y="2087563"/>
            <a:ext cx="1927225" cy="4149725"/>
          </a:xfrm>
          <a:prstGeom prst="chevron">
            <a:avLst>
              <a:gd name="adj" fmla="val 0"/>
            </a:avLst>
          </a:prstGeom>
          <a:solidFill>
            <a:srgbClr val="FF9999">
              <a:alpha val="40000"/>
            </a:srgbClr>
          </a:solidFill>
          <a:ln>
            <a:solidFill>
              <a:srgbClr val="FF9999"/>
            </a:solidFill>
          </a:ln>
        </p:spPr>
        <p:txBody>
          <a:bodyPr tIns="108000" bIns="108000"/>
          <a:lstStyle/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宋体" panose="02010600030101010101" pitchFamily="2" charset="-122"/>
              </a:rPr>
              <a:t>产生新的潜在问题</a:t>
            </a:r>
            <a:endParaRPr lang="en-US" altLang="zh-CN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宋体" panose="02010600030101010101" pitchFamily="2" charset="-122"/>
              </a:rPr>
              <a:t>避免新问题产生</a:t>
            </a:r>
            <a:endParaRPr lang="en-US" altLang="zh-CN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en-US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变更及发布</a:t>
            </a:r>
            <a:endParaRPr lang="zh-CN" alt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91440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变更及发布</a:t>
            </a:r>
            <a:endParaRPr lang="zh-CN" altLang="en-US" dirty="0"/>
          </a:p>
        </p:txBody>
      </p:sp>
      <p:pic>
        <p:nvPicPr>
          <p:cNvPr id="48131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9028113" cy="55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变更及发布</a:t>
            </a:r>
            <a:r>
              <a:rPr lang="en-US" altLang="zh-CN" dirty="0" smtClean="0"/>
              <a:t>---</a:t>
            </a:r>
            <a:r>
              <a:rPr lang="zh-CN" altLang="en-US" dirty="0" smtClean="0"/>
              <a:t>关键点</a:t>
            </a:r>
            <a:endParaRPr lang="zh-CN" altLang="en-US" dirty="0"/>
          </a:p>
        </p:txBody>
      </p:sp>
      <p:sp>
        <p:nvSpPr>
          <p:cNvPr id="49155" name="Pentagon 8"/>
          <p:cNvSpPr>
            <a:spLocks noChangeArrowheads="1"/>
          </p:cNvSpPr>
          <p:nvPr/>
        </p:nvSpPr>
        <p:spPr bwMode="auto">
          <a:xfrm>
            <a:off x="395288" y="1268413"/>
            <a:ext cx="2084387" cy="658812"/>
          </a:xfrm>
          <a:prstGeom prst="homePlate">
            <a:avLst>
              <a:gd name="adj" fmla="val 15219"/>
            </a:avLst>
          </a:prstGeom>
          <a:solidFill>
            <a:srgbClr val="92D050"/>
          </a:solidFill>
          <a:ln w="9525">
            <a:solidFill>
              <a:srgbClr val="92D050"/>
            </a:solidFill>
            <a:miter lim="800000"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ts val="2000"/>
              </a:lnSpc>
            </a:pPr>
            <a:r>
              <a:rPr lang="zh-CN" altLang="en-US" sz="1400" b="1">
                <a:latin typeface="楷体_GB2312" pitchFamily="49" charset="-122"/>
                <a:ea typeface="楷体_GB2312" pitchFamily="49" charset="-122"/>
              </a:rPr>
              <a:t>变更来源</a:t>
            </a:r>
            <a:endParaRPr lang="en-US" altLang="zh-CN" sz="14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Chevron 9"/>
          <p:cNvSpPr/>
          <p:nvPr/>
        </p:nvSpPr>
        <p:spPr bwMode="auto">
          <a:xfrm>
            <a:off x="2484438" y="1268413"/>
            <a:ext cx="2089150" cy="658812"/>
          </a:xfrm>
          <a:prstGeom prst="chevron">
            <a:avLst>
              <a:gd name="adj" fmla="val 16871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anchor="ctr"/>
          <a:lstStyle/>
          <a:p>
            <a:pPr algn="ctr">
              <a:lnSpc>
                <a:spcPts val="2000"/>
              </a:lnSpc>
              <a:defRPr/>
            </a:pPr>
            <a:r>
              <a:rPr lang="zh-CN" altLang="en-US" sz="1400" b="1" dirty="0">
                <a:latin typeface="楷体_GB2312" pitchFamily="49" charset="-122"/>
                <a:ea typeface="楷体_GB2312" pitchFamily="49" charset="-122"/>
              </a:rPr>
              <a:t>变更准备</a:t>
            </a:r>
            <a:endParaRPr lang="en-US" sz="14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Chevron 12"/>
          <p:cNvSpPr/>
          <p:nvPr/>
        </p:nvSpPr>
        <p:spPr bwMode="auto">
          <a:xfrm>
            <a:off x="4572000" y="1284288"/>
            <a:ext cx="2087563" cy="660400"/>
          </a:xfrm>
          <a:prstGeom prst="chevron">
            <a:avLst>
              <a:gd name="adj" fmla="val 16871"/>
            </a:avLst>
          </a:prstGeom>
          <a:solidFill>
            <a:srgbClr val="2D2D8A">
              <a:lumMod val="40000"/>
              <a:lumOff val="60000"/>
            </a:srgbClr>
          </a:solidFill>
          <a:ln>
            <a:solidFill>
              <a:srgbClr val="2D2D8A">
                <a:lumMod val="40000"/>
                <a:lumOff val="60000"/>
              </a:srgbClr>
            </a:solidFill>
          </a:ln>
        </p:spPr>
        <p:txBody>
          <a:bodyPr anchor="ctr"/>
          <a:lstStyle/>
          <a:p>
            <a:pPr algn="ctr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>
                <a:solidFill>
                  <a:sysClr val="windowText" lastClr="000000"/>
                </a:solidFill>
                <a:latin typeface="楷体_GB2312" pitchFamily="49" charset="-122"/>
                <a:ea typeface="楷体_GB2312" pitchFamily="49" charset="-122"/>
              </a:rPr>
              <a:t>变更实施</a:t>
            </a:r>
            <a:endParaRPr lang="en-US" sz="1400" b="1" kern="0" dirty="0">
              <a:solidFill>
                <a:sysClr val="windowText" lastClr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" name="Chevron 14"/>
          <p:cNvSpPr/>
          <p:nvPr/>
        </p:nvSpPr>
        <p:spPr bwMode="auto">
          <a:xfrm>
            <a:off x="6659563" y="1268413"/>
            <a:ext cx="2089150" cy="658812"/>
          </a:xfrm>
          <a:prstGeom prst="chevron">
            <a:avLst>
              <a:gd name="adj" fmla="val 16871"/>
            </a:avLst>
          </a:prstGeom>
          <a:solidFill>
            <a:srgbClr val="FF9999"/>
          </a:solidFill>
          <a:ln>
            <a:solidFill>
              <a:srgbClr val="FF9999"/>
            </a:solidFill>
          </a:ln>
        </p:spPr>
        <p:txBody>
          <a:bodyPr anchor="ctr"/>
          <a:lstStyle/>
          <a:p>
            <a:pPr algn="ctr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b="1" kern="0" dirty="0">
                <a:solidFill>
                  <a:sysClr val="windowText" lastClr="000000"/>
                </a:solidFill>
                <a:latin typeface="楷体_GB2312" pitchFamily="49" charset="-122"/>
                <a:ea typeface="楷体_GB2312" pitchFamily="49" charset="-122"/>
              </a:rPr>
              <a:t>质量控制</a:t>
            </a:r>
            <a:endParaRPr lang="en-US" sz="1400" b="1" kern="0" dirty="0">
              <a:solidFill>
                <a:sysClr val="windowText" lastClr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9159" name="Pentagon 15"/>
          <p:cNvSpPr>
            <a:spLocks noChangeArrowheads="1"/>
          </p:cNvSpPr>
          <p:nvPr/>
        </p:nvSpPr>
        <p:spPr bwMode="auto">
          <a:xfrm>
            <a:off x="395288" y="2049463"/>
            <a:ext cx="2016125" cy="4187825"/>
          </a:xfrm>
          <a:prstGeom prst="homePlate">
            <a:avLst>
              <a:gd name="adj" fmla="val 0"/>
            </a:avLst>
          </a:prstGeom>
          <a:solidFill>
            <a:srgbClr val="92D050">
              <a:alpha val="39999"/>
            </a:srgbClr>
          </a:solidFill>
          <a:ln w="9525">
            <a:solidFill>
              <a:srgbClr val="92D050"/>
            </a:solidFill>
            <a:miter lim="800000"/>
          </a:ln>
        </p:spPr>
        <p:txBody>
          <a:bodyPr tIns="108000" bIns="108000"/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1400">
                <a:latin typeface="宋体" panose="02010600030101010101" pitchFamily="2" charset="-122"/>
              </a:rPr>
              <a:t>事件升级</a:t>
            </a:r>
            <a:endParaRPr lang="en-US" altLang="zh-CN" sz="1400">
              <a:latin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1400">
                <a:latin typeface="宋体" panose="02010600030101010101" pitchFamily="2" charset="-122"/>
              </a:rPr>
              <a:t>问题解决</a:t>
            </a:r>
            <a:endParaRPr lang="en-US" altLang="zh-CN" sz="1400">
              <a:latin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1400">
                <a:latin typeface="宋体" panose="02010600030101010101" pitchFamily="2" charset="-122"/>
              </a:rPr>
              <a:t>新需求</a:t>
            </a:r>
            <a:endParaRPr lang="en-US" altLang="zh-CN" sz="1400">
              <a:latin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zh-CN" sz="1400">
              <a:latin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zh-CN" sz="1400">
              <a:latin typeface="宋体" panose="02010600030101010101" pitchFamily="2" charset="-122"/>
            </a:endParaRPr>
          </a:p>
        </p:txBody>
      </p:sp>
      <p:sp>
        <p:nvSpPr>
          <p:cNvPr id="9" name="Chevron 16"/>
          <p:cNvSpPr/>
          <p:nvPr/>
        </p:nvSpPr>
        <p:spPr bwMode="auto">
          <a:xfrm>
            <a:off x="2562225" y="2060575"/>
            <a:ext cx="1938338" cy="4176713"/>
          </a:xfrm>
          <a:prstGeom prst="chevron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tIns="108000" bIns="108000"/>
          <a:lstStyle/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dirty="0">
                <a:latin typeface="宋体" panose="02010600030101010101" pitchFamily="2" charset="-122"/>
                <a:cs typeface="Arial" panose="020B0604020202020204" pitchFamily="34" charset="0"/>
              </a:rPr>
              <a:t>多部门参与</a:t>
            </a:r>
            <a:endParaRPr lang="en-US" altLang="zh-CN" sz="1400" dirty="0">
              <a:latin typeface="宋体" panose="02010600030101010101" pitchFamily="2" charset="-122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dirty="0">
                <a:latin typeface="宋体" panose="02010600030101010101" pitchFamily="2" charset="-122"/>
                <a:cs typeface="Arial" panose="020B0604020202020204" pitchFamily="34" charset="0"/>
              </a:rPr>
              <a:t>审核与启动</a:t>
            </a:r>
            <a:endParaRPr lang="en-US" altLang="zh-CN" sz="1400" dirty="0">
              <a:latin typeface="宋体" panose="02010600030101010101" pitchFamily="2" charset="-122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dirty="0">
                <a:latin typeface="宋体" panose="02010600030101010101" pitchFamily="2" charset="-122"/>
              </a:rPr>
              <a:t>复核与确认</a:t>
            </a:r>
            <a:endParaRPr lang="en-US" altLang="zh-CN" sz="1400" dirty="0">
              <a:latin typeface="宋体" panose="02010600030101010101" pitchFamily="2" charset="-122"/>
            </a:endParaRP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dirty="0">
                <a:latin typeface="宋体" panose="02010600030101010101" pitchFamily="2" charset="-122"/>
              </a:rPr>
              <a:t>审批与排程</a:t>
            </a:r>
            <a:endParaRPr lang="en-US" altLang="zh-CN" sz="1400" dirty="0">
              <a:latin typeface="宋体" panose="02010600030101010101" pitchFamily="2" charset="-122"/>
            </a:endParaRP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dirty="0">
                <a:latin typeface="宋体" panose="02010600030101010101" pitchFamily="2" charset="-122"/>
              </a:rPr>
              <a:t>方案与测试</a:t>
            </a:r>
            <a:endParaRPr lang="en-US" altLang="zh-CN" sz="1400" dirty="0">
              <a:latin typeface="宋体" panose="02010600030101010101" pitchFamily="2" charset="-122"/>
            </a:endParaRP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en-US" sz="1400" dirty="0">
              <a:latin typeface="宋体" panose="02010600030101010101" pitchFamily="2" charset="-122"/>
            </a:endParaRPr>
          </a:p>
        </p:txBody>
      </p:sp>
      <p:sp>
        <p:nvSpPr>
          <p:cNvPr id="10" name="Chevron 17"/>
          <p:cNvSpPr/>
          <p:nvPr/>
        </p:nvSpPr>
        <p:spPr bwMode="auto">
          <a:xfrm>
            <a:off x="4643438" y="2060575"/>
            <a:ext cx="1873250" cy="4176713"/>
          </a:xfrm>
          <a:prstGeom prst="chevron">
            <a:avLst>
              <a:gd name="adj" fmla="val 0"/>
            </a:avLst>
          </a:prstGeom>
          <a:solidFill>
            <a:srgbClr val="2D2D8A">
              <a:lumMod val="40000"/>
              <a:lumOff val="60000"/>
              <a:alpha val="40000"/>
            </a:srgbClr>
          </a:solidFill>
          <a:ln>
            <a:solidFill>
              <a:srgbClr val="2D2D8A">
                <a:lumMod val="40000"/>
                <a:lumOff val="60000"/>
              </a:srgbClr>
            </a:solidFill>
          </a:ln>
        </p:spPr>
        <p:txBody>
          <a:bodyPr tIns="108000" bIns="108000"/>
          <a:lstStyle/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宋体" panose="02010600030101010101" pitchFamily="2" charset="-122"/>
              </a:rPr>
              <a:t>多部门参与</a:t>
            </a:r>
            <a:endParaRPr lang="en-US" altLang="zh-CN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宋体" panose="02010600030101010101" pitchFamily="2" charset="-122"/>
              </a:rPr>
              <a:t>按计划执行</a:t>
            </a:r>
            <a:endParaRPr lang="en-US" altLang="zh-CN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宋体" panose="02010600030101010101" pitchFamily="2" charset="-122"/>
              </a:rPr>
              <a:t>安全保障</a:t>
            </a:r>
            <a:endParaRPr lang="en-US" altLang="zh-CN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宋体" panose="02010600030101010101" pitchFamily="2" charset="-122"/>
              </a:rPr>
              <a:t>技术保障</a:t>
            </a:r>
            <a:endParaRPr lang="en-US" altLang="zh-CN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宋体" panose="02010600030101010101" pitchFamily="2" charset="-122"/>
              </a:rPr>
              <a:t>变更验证</a:t>
            </a:r>
            <a:endParaRPr lang="en-US" altLang="zh-CN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en-US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1" name="Chevron 18"/>
          <p:cNvSpPr/>
          <p:nvPr/>
        </p:nvSpPr>
        <p:spPr bwMode="auto">
          <a:xfrm>
            <a:off x="6677025" y="2087563"/>
            <a:ext cx="1927225" cy="4149725"/>
          </a:xfrm>
          <a:prstGeom prst="chevron">
            <a:avLst>
              <a:gd name="adj" fmla="val 0"/>
            </a:avLst>
          </a:prstGeom>
          <a:solidFill>
            <a:srgbClr val="FF9999">
              <a:alpha val="40000"/>
            </a:srgbClr>
          </a:solidFill>
          <a:ln>
            <a:solidFill>
              <a:srgbClr val="FF9999"/>
            </a:solidFill>
          </a:ln>
        </p:spPr>
        <p:txBody>
          <a:bodyPr tIns="108000" bIns="108000"/>
          <a:lstStyle/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宋体" panose="02010600030101010101" pitchFamily="2" charset="-122"/>
              </a:rPr>
              <a:t>变更回顾</a:t>
            </a:r>
            <a:endParaRPr lang="en-US" altLang="zh-CN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宋体" panose="02010600030101010101" pitchFamily="2" charset="-122"/>
              </a:rPr>
              <a:t>变更成功率</a:t>
            </a:r>
            <a:endParaRPr lang="en-US" altLang="zh-CN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宋体" panose="02010600030101010101" pitchFamily="2" charset="-122"/>
              </a:rPr>
              <a:t>避免新问题产生</a:t>
            </a:r>
            <a:endParaRPr lang="en-US" altLang="zh-CN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en-US" sz="1400" kern="0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变更及发布</a:t>
            </a:r>
            <a:r>
              <a:rPr lang="en-US" altLang="zh-CN" dirty="0" smtClean="0"/>
              <a:t>---</a:t>
            </a:r>
            <a:r>
              <a:rPr lang="zh-CN" altLang="en-US" dirty="0" smtClean="0"/>
              <a:t>标准化流程</a:t>
            </a:r>
            <a:endParaRPr lang="zh-CN" altLang="en-US" dirty="0"/>
          </a:p>
        </p:txBody>
      </p:sp>
      <p:pic>
        <p:nvPicPr>
          <p:cNvPr id="50179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908050"/>
            <a:ext cx="69342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0" name="TextBox 4"/>
          <p:cNvSpPr txBox="1">
            <a:spLocks noChangeArrowheads="1"/>
          </p:cNvSpPr>
          <p:nvPr/>
        </p:nvSpPr>
        <p:spPr bwMode="auto">
          <a:xfrm>
            <a:off x="827088" y="5589588"/>
            <a:ext cx="63404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/>
              <a:t>实施变更管理的难点和重点并不是工具，而是</a:t>
            </a:r>
            <a:r>
              <a:rPr lang="zh-CN" altLang="en-US" sz="1600" b="1">
                <a:solidFill>
                  <a:srgbClr val="FF0000"/>
                </a:solidFill>
              </a:rPr>
              <a:t>流程</a:t>
            </a:r>
            <a:endParaRPr lang="en-US" altLang="zh-CN" sz="1600" b="1">
              <a:solidFill>
                <a:srgbClr val="FF0000"/>
              </a:solidFill>
            </a:endParaRPr>
          </a:p>
          <a:p>
            <a:pPr eaLnBrk="1" hangingPunct="1"/>
            <a:r>
              <a:rPr lang="zh-CN" altLang="en-US" sz="1600"/>
              <a:t>变更发生的时候，有一个标准化的流程去执行，能够预测到这个变更</a:t>
            </a:r>
            <a:endParaRPr lang="en-US" altLang="zh-CN" sz="1600"/>
          </a:p>
          <a:p>
            <a:pPr eaLnBrk="1" hangingPunct="1"/>
            <a:r>
              <a:rPr lang="zh-CN" altLang="en-US" sz="1600"/>
              <a:t>对整个系统管理产生的影 响，并对这些影响进行</a:t>
            </a:r>
            <a:r>
              <a:rPr lang="zh-CN" altLang="en-US" sz="1600" b="1">
                <a:solidFill>
                  <a:srgbClr val="FF0000"/>
                </a:solidFill>
              </a:rPr>
              <a:t>评估和控制</a:t>
            </a:r>
            <a:r>
              <a:rPr lang="zh-CN" altLang="en-US" sz="1600"/>
              <a:t>。</a:t>
            </a:r>
            <a:endParaRPr lang="en-US" altLang="zh-CN" sz="1600"/>
          </a:p>
          <a:p>
            <a:pPr eaLnBrk="1" hangingPunct="1"/>
            <a:r>
              <a:rPr lang="zh-CN" altLang="en-US" sz="1600"/>
              <a:t>而变更管理流程自动化的实现关键就是</a:t>
            </a:r>
            <a:r>
              <a:rPr lang="en-US" altLang="zh-CN" sz="1600"/>
              <a:t>CMDB</a:t>
            </a:r>
            <a:endParaRPr lang="zh-CN" altLang="en-US" sz="16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模版">
  <a:themeElements>
    <a:clrScheme name="1_模版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1_模版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76200" cap="flat" cmpd="sng" algn="ctr">
          <a:solidFill>
            <a:srgbClr val="FFBBBB"/>
          </a:solidFill>
          <a:prstDash val="solid"/>
          <a:round/>
          <a:headEnd type="none" w="med" len="med"/>
          <a:tailEnd type="triangle" w="med" len="med"/>
        </a:ln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100000"/>
          </a:spcBef>
          <a:spcAft>
            <a:spcPct val="0"/>
          </a:spcAft>
          <a:buClrTx/>
          <a:buSzTx/>
          <a:buFontTx/>
          <a:buNone/>
          <a:defRPr kumimoji="0" lang="zh-CN" altLang="en-U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楷体_GB2312" pitchFamily="49" charset="-122"/>
            <a:ea typeface="楷体_GB2312" pitchFamily="49" charset="-122"/>
          </a:defRPr>
        </a:defPPr>
      </a:lstStyle>
    </a:spDef>
    <a:lnDef>
      <a:spPr bwMode="auto">
        <a:noFill/>
        <a:ln w="63500" algn="ctr">
          <a:solidFill>
            <a:srgbClr val="000066"/>
          </a:solidFill>
          <a:round/>
          <a:tailEnd type="stealth" w="med" len="med"/>
        </a:ln>
      </a:spPr>
      <a:bodyPr/>
      <a:lstStyle/>
    </a:lnDef>
  </a:objectDefaults>
  <a:extraClrSchemeLst>
    <a:extraClrScheme>
      <a:clrScheme name="1_模版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模版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模版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模版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模版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模版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模版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2492</Words>
  <Application>WPS 演示</Application>
  <PresentationFormat>全屏显示(4:3)</PresentationFormat>
  <Paragraphs>335</Paragraphs>
  <Slides>35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35</vt:i4>
      </vt:variant>
    </vt:vector>
  </HeadingPairs>
  <TitlesOfParts>
    <vt:vector size="55" baseType="lpstr">
      <vt:lpstr>Arial</vt:lpstr>
      <vt:lpstr>宋体</vt:lpstr>
      <vt:lpstr>Wingdings</vt:lpstr>
      <vt:lpstr>楷体_GB2312</vt:lpstr>
      <vt:lpstr>新宋体</vt:lpstr>
      <vt:lpstr>幼圆</vt:lpstr>
      <vt:lpstr>Tahoma</vt:lpstr>
      <vt:lpstr>黑体</vt:lpstr>
      <vt:lpstr>微软雅黑</vt:lpstr>
      <vt:lpstr>华文楷体</vt:lpstr>
      <vt:lpstr>Times New Roman</vt:lpstr>
      <vt:lpstr>华文彩云</vt:lpstr>
      <vt:lpstr>Arial Unicode MS</vt:lpstr>
      <vt:lpstr>Calibri</vt:lpstr>
      <vt:lpstr>1_模版</vt:lpstr>
      <vt:lpstr>Visio.Drawing.11</vt:lpstr>
      <vt:lpstr>Visio.Drawing.11</vt:lpstr>
      <vt:lpstr>Visio.Drawing.11</vt:lpstr>
      <vt:lpstr>Visio.Drawing.11</vt:lpstr>
      <vt:lpstr>Visio.Drawing.11</vt:lpstr>
      <vt:lpstr>运维管理体系</vt:lpstr>
      <vt:lpstr>目录</vt:lpstr>
      <vt:lpstr>运维的理解－－什么是运维</vt:lpstr>
      <vt:lpstr>运维的建设定位----运维即服务+运营</vt:lpstr>
      <vt:lpstr>目录</vt:lpstr>
      <vt:lpstr>运维管理体系----个人认证</vt:lpstr>
      <vt:lpstr>运维管理体系----企业认证</vt:lpstr>
      <vt:lpstr>各流程关联关系</vt:lpstr>
      <vt:lpstr>运维管理流程---服务等级管理</vt:lpstr>
      <vt:lpstr>服务级别管理流程</vt:lpstr>
      <vt:lpstr>服务级别管理流程</vt:lpstr>
      <vt:lpstr>服务级别管理--SLA</vt:lpstr>
      <vt:lpstr>服务级别协议--SLA</vt:lpstr>
      <vt:lpstr>服务级别协议--SLA</vt:lpstr>
      <vt:lpstr>服务级别协议—SLA</vt:lpstr>
      <vt:lpstr>服务级别协议—SLA（报价）</vt:lpstr>
      <vt:lpstr>配置管理--CMDB</vt:lpstr>
      <vt:lpstr>配置管理--CMDB</vt:lpstr>
      <vt:lpstr>配置管理--CMDB</vt:lpstr>
      <vt:lpstr>配置与其它流程的关系</vt:lpstr>
      <vt:lpstr>配置管理常规策略</vt:lpstr>
      <vt:lpstr>CMDB—拓扑展现</vt:lpstr>
      <vt:lpstr>配置库生命周期</vt:lpstr>
      <vt:lpstr>事件管理</vt:lpstr>
      <vt:lpstr>事件管理—请求管理流程</vt:lpstr>
      <vt:lpstr>事件测量过程</vt:lpstr>
      <vt:lpstr>事件测量过程</vt:lpstr>
      <vt:lpstr>事件管理</vt:lpstr>
      <vt:lpstr>问题管理</vt:lpstr>
      <vt:lpstr>问题管理过程</vt:lpstr>
      <vt:lpstr>问题管理—关键点</vt:lpstr>
      <vt:lpstr>变更及发布</vt:lpstr>
      <vt:lpstr>变更及发布</vt:lpstr>
      <vt:lpstr>变更及发布---关键点</vt:lpstr>
      <vt:lpstr>变更及发布---标准化流程</vt:lpstr>
    </vt:vector>
  </TitlesOfParts>
  <Company>Deloitte Touche Tohmatsu Services,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研讨阶段（续）-计划</dc:title>
  <dc:creator>周良</dc:creator>
  <cp:lastModifiedBy>申伶</cp:lastModifiedBy>
  <cp:revision>1190</cp:revision>
  <dcterms:created xsi:type="dcterms:W3CDTF">2010-08-31T11:04:00Z</dcterms:created>
  <dcterms:modified xsi:type="dcterms:W3CDTF">2025-01-03T08:33:01Z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12CB96F5C4BD495FB4E4AFDEF40F2B86_12</vt:lpwstr>
  </property>
  <property fmtid="{D5CDD505-2E9C-101B-9397-08002B2CF9AE}" pid="3" name="KSOProductBuildVer">
    <vt:lpwstr>2052-12.1.0.19302</vt:lpwstr>
  </property>
</Properties>
</file>