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gif" ContentType="image/gif"/>
  <Default Extension="wmf" ContentType="image/x-wm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handoutMasterIdLst>
    <p:handoutMasterId r:id="rId42"/>
  </p:handoutMasterIdLst>
  <p:sldIdLst>
    <p:sldId id="751" r:id="rId3"/>
    <p:sldId id="686" r:id="rId4"/>
    <p:sldId id="676" r:id="rId5"/>
    <p:sldId id="689" r:id="rId7"/>
    <p:sldId id="742" r:id="rId8"/>
    <p:sldId id="691" r:id="rId9"/>
    <p:sldId id="692" r:id="rId10"/>
    <p:sldId id="694" r:id="rId11"/>
    <p:sldId id="695" r:id="rId12"/>
    <p:sldId id="743" r:id="rId13"/>
    <p:sldId id="696" r:id="rId14"/>
    <p:sldId id="709" r:id="rId15"/>
    <p:sldId id="729" r:id="rId16"/>
    <p:sldId id="710" r:id="rId17"/>
    <p:sldId id="732" r:id="rId18"/>
    <p:sldId id="702" r:id="rId19"/>
    <p:sldId id="711" r:id="rId20"/>
    <p:sldId id="719" r:id="rId21"/>
    <p:sldId id="713" r:id="rId22"/>
    <p:sldId id="712" r:id="rId23"/>
    <p:sldId id="703" r:id="rId24"/>
    <p:sldId id="726" r:id="rId25"/>
    <p:sldId id="727" r:id="rId26"/>
    <p:sldId id="707" r:id="rId27"/>
    <p:sldId id="744" r:id="rId28"/>
    <p:sldId id="749" r:id="rId29"/>
    <p:sldId id="745" r:id="rId30"/>
    <p:sldId id="738" r:id="rId31"/>
    <p:sldId id="739" r:id="rId32"/>
    <p:sldId id="740" r:id="rId33"/>
    <p:sldId id="746" r:id="rId34"/>
    <p:sldId id="721" r:id="rId35"/>
    <p:sldId id="701" r:id="rId36"/>
    <p:sldId id="733" r:id="rId37"/>
    <p:sldId id="750" r:id="rId38"/>
    <p:sldId id="708" r:id="rId39"/>
    <p:sldId id="747" r:id="rId40"/>
    <p:sldId id="731" r:id="rId4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>
        <a:schemeClr val="tx1"/>
      </a:buClr>
      <a:buFont typeface="Wingdings" panose="05000000000000000000" pitchFamily="2" charset="2"/>
      <a:buNone/>
      <a:defRPr sz="2400" b="1" i="0" u="none" kern="1200" baseline="0">
        <a:solidFill>
          <a:srgbClr val="000000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>
        <a:schemeClr val="tx1"/>
      </a:buClr>
      <a:buFont typeface="Wingdings" panose="05000000000000000000" pitchFamily="2" charset="2"/>
      <a:buNone/>
      <a:defRPr sz="2400" b="1" i="0" u="none" kern="1200" baseline="0">
        <a:solidFill>
          <a:srgbClr val="000000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>
        <a:schemeClr val="tx1"/>
      </a:buClr>
      <a:buFont typeface="Wingdings" panose="05000000000000000000" pitchFamily="2" charset="2"/>
      <a:buNone/>
      <a:defRPr sz="2400" b="1" i="0" u="none" kern="1200" baseline="0">
        <a:solidFill>
          <a:srgbClr val="000000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>
        <a:schemeClr val="tx1"/>
      </a:buClr>
      <a:buFont typeface="Wingdings" panose="05000000000000000000" pitchFamily="2" charset="2"/>
      <a:buNone/>
      <a:defRPr sz="2400" b="1" i="0" u="none" kern="1200" baseline="0">
        <a:solidFill>
          <a:srgbClr val="000000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>
        <a:schemeClr val="tx1"/>
      </a:buClr>
      <a:buFont typeface="Wingdings" panose="05000000000000000000" pitchFamily="2" charset="2"/>
      <a:buNone/>
      <a:defRPr sz="2400" b="1" i="0" u="none" kern="1200" baseline="0">
        <a:solidFill>
          <a:srgbClr val="000000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>
        <a:schemeClr val="tx1"/>
      </a:buClr>
      <a:buFont typeface="Wingdings" panose="05000000000000000000" pitchFamily="2" charset="2"/>
      <a:buNone/>
      <a:defRPr sz="2400" b="1" i="0" u="none" kern="1200" baseline="0">
        <a:solidFill>
          <a:srgbClr val="000000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>
        <a:schemeClr val="tx1"/>
      </a:buClr>
      <a:buFont typeface="Wingdings" panose="05000000000000000000" pitchFamily="2" charset="2"/>
      <a:buNone/>
      <a:defRPr sz="2400" b="1" i="0" u="none" kern="1200" baseline="0">
        <a:solidFill>
          <a:srgbClr val="000000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>
        <a:schemeClr val="tx1"/>
      </a:buClr>
      <a:buFont typeface="Wingdings" panose="05000000000000000000" pitchFamily="2" charset="2"/>
      <a:buNone/>
      <a:defRPr sz="2400" b="1" i="0" u="none" kern="1200" baseline="0">
        <a:solidFill>
          <a:srgbClr val="000000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Clr>
        <a:schemeClr val="tx1"/>
      </a:buClr>
      <a:buFont typeface="Wingdings" panose="05000000000000000000" pitchFamily="2" charset="2"/>
      <a:buNone/>
      <a:defRPr sz="2400" b="1" i="0" u="none" kern="1200" baseline="0">
        <a:solidFill>
          <a:srgbClr val="000000"/>
        </a:solidFill>
        <a:latin typeface="黑体" panose="02010609060101010101" pitchFamily="49" charset="-122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" userDrawn="1">
          <p15:clr>
            <a:srgbClr val="A4A3A4"/>
          </p15:clr>
        </p15:guide>
        <p15:guide id="2" orient="horz" pos="3158" userDrawn="1">
          <p15:clr>
            <a:srgbClr val="A4A3A4"/>
          </p15:clr>
        </p15:guide>
        <p15:guide id="3" orient="horz" pos="4020" userDrawn="1">
          <p15:clr>
            <a:srgbClr val="A4A3A4"/>
          </p15:clr>
        </p15:guide>
        <p15:guide id="4" pos="204" userDrawn="1">
          <p15:clr>
            <a:srgbClr val="A4A3A4"/>
          </p15:clr>
        </p15:guide>
        <p15:guide id="5" pos="2426" userDrawn="1">
          <p15:clr>
            <a:srgbClr val="A4A3A4"/>
          </p15:clr>
        </p15:guide>
        <p15:guide id="6" pos="537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CC99"/>
    <a:srgbClr val="E1DFED"/>
    <a:srgbClr val="CCECFF"/>
    <a:srgbClr val="CCFFFF"/>
    <a:srgbClr val="CCCCFF"/>
    <a:srgbClr val="FFCCCC"/>
    <a:srgbClr val="FF9966"/>
    <a:srgbClr val="C09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872"/>
    <p:restoredTop sz="83746"/>
  </p:normalViewPr>
  <p:slideViewPr>
    <p:cSldViewPr snapToObjects="1" showGuides="1">
      <p:cViewPr varScale="1">
        <p:scale>
          <a:sx n="94" d="100"/>
          <a:sy n="94" d="100"/>
        </p:scale>
        <p:origin x="804" y="66"/>
      </p:cViewPr>
      <p:guideLst>
        <p:guide orient="horz" pos="73"/>
        <p:guide orient="horz" pos="3158"/>
        <p:guide orient="horz" pos="4020"/>
        <p:guide pos="204"/>
        <p:guide pos="2426"/>
        <p:guide pos="5375"/>
      </p:guideLst>
    </p:cSldViewPr>
  </p:slideViewPr>
  <p:outlineViewPr>
    <p:cViewPr>
      <p:scale>
        <a:sx n="33" d="100"/>
        <a:sy n="33" d="100"/>
      </p:scale>
      <p:origin x="0" y="-22116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handoutMaster" Target="handoutMasters/handoutMaster1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_rels/data1.xml.rels><?xml version="1.0" encoding="UTF-8" standalone="yes"?>
<Relationships xmlns="http://schemas.openxmlformats.org/package/2006/relationships"><Relationship Id="rId4" Type="http://schemas.openxmlformats.org/officeDocument/2006/relationships/image" Target="../media/image70.png"/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image" Target="../media/image67.png"/></Relationships>
</file>

<file path=ppt/diagrams/_rels/drawing1.xml.rels><?xml version="1.0" encoding="UTF-8" standalone="yes"?>
<Relationships xmlns="http://schemas.openxmlformats.org/package/2006/relationships"><Relationship Id="rId4" Type="http://schemas.openxmlformats.org/officeDocument/2006/relationships/image" Target="../media/image70.png"/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image" Target="../media/image6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32D365-D36B-447E-89E6-790735832912}" type="doc">
      <dgm:prSet loTypeId="urn:microsoft.com/office/officeart/2005/8/layout/vList4#1" loCatId="list" qsTypeId="urn:microsoft.com/office/officeart/2005/8/quickstyle/simple1" qsCatId="simple" csTypeId="urn:microsoft.com/office/officeart/2005/8/colors/colorful1#1" csCatId="colorful" phldr="1"/>
      <dgm:spPr/>
    </dgm:pt>
    <dgm:pt modelId="{440D2F39-CBF3-4953-B8C3-AF943C908777}">
      <dgm:prSet phldrT="[文本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zh-CN" altLang="en-US" sz="14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rPr>
            <a:t>网络系统模块</a:t>
          </a:r>
          <a:endParaRPr lang="zh-CN" altLang="en-US" sz="1400" b="1" dirty="0">
            <a:solidFill>
              <a:schemeClr val="bg1"/>
            </a:solidFill>
            <a:latin typeface="微软雅黑" panose="020B0503020204020204" charset="-122"/>
            <a:ea typeface="微软雅黑" panose="020B0503020204020204" charset="-122"/>
          </a:endParaRPr>
        </a:p>
      </dgm:t>
    </dgm:pt>
    <dgm:pt modelId="{2917FC8D-EFAD-4151-98A1-F4503944A62F}" cxnId="{A1FD51F9-9739-426C-82EF-8039BC67A306}" type="parTrans">
      <dgm:prSet/>
      <dgm:spPr/>
      <dgm:t>
        <a:bodyPr/>
        <a:lstStyle/>
        <a:p>
          <a:endParaRPr lang="zh-CN" altLang="en-US" sz="1100">
            <a:solidFill>
              <a:schemeClr val="tx1"/>
            </a:solidFill>
          </a:endParaRPr>
        </a:p>
      </dgm:t>
    </dgm:pt>
    <dgm:pt modelId="{B40E89BB-6CA6-4AB7-8422-E55BA88B302E}" cxnId="{A1FD51F9-9739-426C-82EF-8039BC67A306}" type="sibTrans">
      <dgm:prSet/>
      <dgm:spPr/>
      <dgm:t>
        <a:bodyPr/>
        <a:lstStyle/>
        <a:p>
          <a:endParaRPr lang="zh-CN" altLang="en-US" sz="1100">
            <a:solidFill>
              <a:schemeClr val="tx1"/>
            </a:solidFill>
          </a:endParaRPr>
        </a:p>
      </dgm:t>
    </dgm:pt>
    <dgm:pt modelId="{E98F4592-73BA-4369-97A0-ED9A7FE2AC35}">
      <dgm:prSet phldrT="[文本]" custT="1"/>
      <dgm:spPr>
        <a:solidFill>
          <a:srgbClr val="FFC000"/>
        </a:solidFill>
      </dgm:spPr>
      <dgm:t>
        <a:bodyPr/>
        <a:lstStyle/>
        <a:p>
          <a:r>
            <a:rPr lang="zh-CN" altLang="en-US" sz="14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rPr>
            <a:t>操作系统模块</a:t>
          </a:r>
        </a:p>
      </dgm:t>
    </dgm:pt>
    <dgm:pt modelId="{3FF35D2B-9C49-4376-AFC1-F360F8D20261}" cxnId="{6FCF5D8C-8071-43A8-A96A-48370D871071}" type="parTrans">
      <dgm:prSet/>
      <dgm:spPr/>
      <dgm:t>
        <a:bodyPr/>
        <a:lstStyle/>
        <a:p>
          <a:endParaRPr lang="zh-CN" altLang="en-US" sz="1100">
            <a:solidFill>
              <a:schemeClr val="tx1"/>
            </a:solidFill>
          </a:endParaRPr>
        </a:p>
      </dgm:t>
    </dgm:pt>
    <dgm:pt modelId="{56D8A13C-B6AE-4823-B491-2CACC852F161}" cxnId="{6FCF5D8C-8071-43A8-A96A-48370D871071}" type="sibTrans">
      <dgm:prSet/>
      <dgm:spPr/>
      <dgm:t>
        <a:bodyPr/>
        <a:lstStyle/>
        <a:p>
          <a:endParaRPr lang="zh-CN" altLang="en-US" sz="1100">
            <a:solidFill>
              <a:schemeClr val="tx1"/>
            </a:solidFill>
          </a:endParaRPr>
        </a:p>
      </dgm:t>
    </dgm:pt>
    <dgm:pt modelId="{8EDD7D85-6359-4011-B454-0329B1BCD312}">
      <dgm:prSet phldrT="[文本]" custT="1"/>
      <dgm:spPr>
        <a:solidFill>
          <a:srgbClr val="92D050"/>
        </a:solidFill>
      </dgm:spPr>
      <dgm:t>
        <a:bodyPr/>
        <a:lstStyle/>
        <a:p>
          <a:r>
            <a:rPr lang="zh-CN" altLang="en-US" sz="14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rPr>
            <a:t>数据库及应用模块</a:t>
          </a:r>
        </a:p>
      </dgm:t>
    </dgm:pt>
    <dgm:pt modelId="{ED5AFA17-4580-4B5F-9FEB-F9AEB2BF6149}" cxnId="{31EBEE51-82CE-465A-87AB-CBF559C8773D}" type="sibTrans">
      <dgm:prSet/>
      <dgm:spPr/>
      <dgm:t>
        <a:bodyPr/>
        <a:lstStyle/>
        <a:p>
          <a:endParaRPr lang="zh-CN" altLang="en-US" sz="1100">
            <a:solidFill>
              <a:schemeClr val="tx1"/>
            </a:solidFill>
          </a:endParaRPr>
        </a:p>
      </dgm:t>
    </dgm:pt>
    <dgm:pt modelId="{08F0F1CC-4EF7-495C-B7ED-8E1D21379595}" cxnId="{31EBEE51-82CE-465A-87AB-CBF559C8773D}" type="parTrans">
      <dgm:prSet/>
      <dgm:spPr/>
      <dgm:t>
        <a:bodyPr/>
        <a:lstStyle/>
        <a:p>
          <a:endParaRPr lang="zh-CN" altLang="en-US" sz="1100">
            <a:solidFill>
              <a:schemeClr val="tx1"/>
            </a:solidFill>
          </a:endParaRPr>
        </a:p>
      </dgm:t>
    </dgm:pt>
    <dgm:pt modelId="{12DAB9DD-290F-4DD5-84EF-6A3EBC259BD7}">
      <dgm:prSet phldrT="[文本]" custT="1"/>
      <dgm:spPr>
        <a:noFill/>
      </dgm:spPr>
      <dgm:t>
        <a:bodyPr/>
        <a:lstStyle/>
        <a:p>
          <a:endParaRPr lang="zh-CN" altLang="en-US" sz="28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01125AF8-B570-4027-9EEC-C6450C0CD830}" cxnId="{73CDEC38-B27A-4A03-AC19-1322A1BC4517}" type="parTrans">
      <dgm:prSet/>
      <dgm:spPr/>
      <dgm:t>
        <a:bodyPr/>
        <a:lstStyle/>
        <a:p>
          <a:endParaRPr lang="zh-CN" altLang="en-US">
            <a:solidFill>
              <a:schemeClr val="tx1"/>
            </a:solidFill>
          </a:endParaRPr>
        </a:p>
      </dgm:t>
    </dgm:pt>
    <dgm:pt modelId="{7BE0E2E6-E1EC-41D8-B62A-7F5AF26D0258}" cxnId="{73CDEC38-B27A-4A03-AC19-1322A1BC4517}" type="sibTrans">
      <dgm:prSet/>
      <dgm:spPr/>
      <dgm:t>
        <a:bodyPr/>
        <a:lstStyle/>
        <a:p>
          <a:endParaRPr lang="zh-CN" altLang="en-US">
            <a:solidFill>
              <a:schemeClr val="tx1"/>
            </a:solidFill>
          </a:endParaRPr>
        </a:p>
      </dgm:t>
    </dgm:pt>
    <dgm:pt modelId="{89E46BBE-5CA4-4702-B477-600875916F38}">
      <dgm:prSet phldrT="[文本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zh-CN" altLang="en-US" sz="14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rPr>
            <a:t>售后投诉模块</a:t>
          </a:r>
        </a:p>
      </dgm:t>
    </dgm:pt>
    <dgm:pt modelId="{51398FB6-8E9C-431F-9BF3-DB572379145A}" cxnId="{380D7400-CB6A-4D0F-BA00-69281DF6A98E}" type="sibTrans">
      <dgm:prSet/>
      <dgm:spPr/>
      <dgm:t>
        <a:bodyPr/>
        <a:lstStyle/>
        <a:p>
          <a:endParaRPr lang="zh-CN" altLang="en-US" sz="1100">
            <a:solidFill>
              <a:schemeClr val="tx1"/>
            </a:solidFill>
          </a:endParaRPr>
        </a:p>
      </dgm:t>
    </dgm:pt>
    <dgm:pt modelId="{B26CEAC7-B235-4599-9C40-AA4E9F656827}" cxnId="{380D7400-CB6A-4D0F-BA00-69281DF6A98E}" type="parTrans">
      <dgm:prSet/>
      <dgm:spPr/>
      <dgm:t>
        <a:bodyPr/>
        <a:lstStyle/>
        <a:p>
          <a:endParaRPr lang="zh-CN" altLang="en-US" sz="1100">
            <a:solidFill>
              <a:schemeClr val="tx1"/>
            </a:solidFill>
          </a:endParaRPr>
        </a:p>
      </dgm:t>
    </dgm:pt>
    <dgm:pt modelId="{002F2410-4B62-4C4E-8FC4-78145BF246CE}" type="pres">
      <dgm:prSet presAssocID="{0132D365-D36B-447E-89E6-790735832912}" presName="linear" presStyleCnt="0">
        <dgm:presLayoutVars>
          <dgm:dir/>
          <dgm:resizeHandles val="exact"/>
        </dgm:presLayoutVars>
      </dgm:prSet>
      <dgm:spPr/>
    </dgm:pt>
    <dgm:pt modelId="{064E1B5B-A097-4772-814D-0B0A8A17B333}" type="pres">
      <dgm:prSet presAssocID="{440D2F39-CBF3-4953-B8C3-AF943C908777}" presName="comp" presStyleCnt="0"/>
      <dgm:spPr/>
    </dgm:pt>
    <dgm:pt modelId="{95EDE22E-FF5E-419F-A5FD-199752340955}" type="pres">
      <dgm:prSet presAssocID="{440D2F39-CBF3-4953-B8C3-AF943C908777}" presName="box" presStyleLbl="node1" presStyleIdx="0" presStyleCnt="5" custScaleY="55806"/>
      <dgm:spPr/>
      <dgm:t>
        <a:bodyPr/>
        <a:lstStyle/>
        <a:p>
          <a:endParaRPr lang="zh-CN" altLang="en-US"/>
        </a:p>
      </dgm:t>
    </dgm:pt>
    <dgm:pt modelId="{BB72C02E-7DE8-4F45-B758-F6B3F122DE4B}" type="pres">
      <dgm:prSet presAssocID="{440D2F39-CBF3-4953-B8C3-AF943C908777}" presName="img" presStyleLbl="fgImgPlace1" presStyleIdx="0" presStyleCnt="5" custScaleX="79308" custScaleY="61684" custLinFactNeighborX="279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C7B7944-BA30-435B-BFFC-68115700A8D9}" type="pres">
      <dgm:prSet presAssocID="{440D2F39-CBF3-4953-B8C3-AF943C908777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EA6A0C-504D-42A0-B96C-D9115DA3AE3B}" type="pres">
      <dgm:prSet presAssocID="{B40E89BB-6CA6-4AB7-8422-E55BA88B302E}" presName="spacer" presStyleCnt="0"/>
      <dgm:spPr/>
    </dgm:pt>
    <dgm:pt modelId="{7E75913D-2D3D-4B64-BF92-9CC62B8B1E54}" type="pres">
      <dgm:prSet presAssocID="{E98F4592-73BA-4369-97A0-ED9A7FE2AC35}" presName="comp" presStyleCnt="0"/>
      <dgm:spPr/>
    </dgm:pt>
    <dgm:pt modelId="{6C85BEB0-DBD0-490A-AA96-FC950F04D45D}" type="pres">
      <dgm:prSet presAssocID="{E98F4592-73BA-4369-97A0-ED9A7FE2AC35}" presName="box" presStyleLbl="node1" presStyleIdx="1" presStyleCnt="5" custScaleY="54982"/>
      <dgm:spPr/>
      <dgm:t>
        <a:bodyPr/>
        <a:lstStyle/>
        <a:p>
          <a:endParaRPr lang="zh-CN" altLang="en-US"/>
        </a:p>
      </dgm:t>
    </dgm:pt>
    <dgm:pt modelId="{4251C53E-BCE6-440B-B129-05B9055FD54A}" type="pres">
      <dgm:prSet presAssocID="{E98F4592-73BA-4369-97A0-ED9A7FE2AC35}" presName="img" presStyleLbl="fgImgPlace1" presStyleIdx="1" presStyleCnt="5" custScaleX="83958" custScaleY="6827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FAAD722-5F29-4EE5-866A-52C595C0D255}" type="pres">
      <dgm:prSet presAssocID="{E98F4592-73BA-4369-97A0-ED9A7FE2AC35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D4288F4-A6F2-43A9-8BDF-65151722E304}" type="pres">
      <dgm:prSet presAssocID="{56D8A13C-B6AE-4823-B491-2CACC852F161}" presName="spacer" presStyleCnt="0"/>
      <dgm:spPr/>
    </dgm:pt>
    <dgm:pt modelId="{B34CF346-3C66-44C1-9DD0-2ADAE55B0454}" type="pres">
      <dgm:prSet presAssocID="{12DAB9DD-290F-4DD5-84EF-6A3EBC259BD7}" presName="comp" presStyleCnt="0"/>
      <dgm:spPr/>
    </dgm:pt>
    <dgm:pt modelId="{C34F06A8-B15A-4AF5-B8D8-49AC7666FE05}" type="pres">
      <dgm:prSet presAssocID="{12DAB9DD-290F-4DD5-84EF-6A3EBC259BD7}" presName="box" presStyleLbl="node1" presStyleIdx="2" presStyleCnt="5" custScaleY="21067"/>
      <dgm:spPr/>
      <dgm:t>
        <a:bodyPr/>
        <a:lstStyle/>
        <a:p>
          <a:endParaRPr lang="zh-CN" altLang="en-US"/>
        </a:p>
      </dgm:t>
    </dgm:pt>
    <dgm:pt modelId="{675C356A-D897-4443-A653-5A6BA3DB392D}" type="pres">
      <dgm:prSet presAssocID="{12DAB9DD-290F-4DD5-84EF-6A3EBC259BD7}" presName="img" presStyleLbl="fgImgPlace1" presStyleIdx="2" presStyleCnt="5" custFlipVert="1" custFlipHor="1" custScaleX="3871" custScaleY="4109"/>
      <dgm:spPr>
        <a:noFill/>
      </dgm:spPr>
    </dgm:pt>
    <dgm:pt modelId="{0555A145-9786-49EB-A051-C672C25B8DA9}" type="pres">
      <dgm:prSet presAssocID="{12DAB9DD-290F-4DD5-84EF-6A3EBC259BD7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2C7272E-B146-4237-A545-717A4A1799CD}" type="pres">
      <dgm:prSet presAssocID="{7BE0E2E6-E1EC-41D8-B62A-7F5AF26D0258}" presName="spacer" presStyleCnt="0"/>
      <dgm:spPr/>
    </dgm:pt>
    <dgm:pt modelId="{916F11E0-8267-4BC8-A4FC-570CDBF5CC18}" type="pres">
      <dgm:prSet presAssocID="{8EDD7D85-6359-4011-B454-0329B1BCD312}" presName="comp" presStyleCnt="0"/>
      <dgm:spPr/>
    </dgm:pt>
    <dgm:pt modelId="{40C00A6F-03C0-457C-9141-595EBF910860}" type="pres">
      <dgm:prSet presAssocID="{8EDD7D85-6359-4011-B454-0329B1BCD312}" presName="box" presStyleLbl="node1" presStyleIdx="3" presStyleCnt="5" custScaleY="58870"/>
      <dgm:spPr/>
      <dgm:t>
        <a:bodyPr/>
        <a:lstStyle/>
        <a:p>
          <a:endParaRPr lang="zh-CN" altLang="en-US"/>
        </a:p>
      </dgm:t>
    </dgm:pt>
    <dgm:pt modelId="{945ECA90-B068-4689-B36A-ABBCED20F961}" type="pres">
      <dgm:prSet presAssocID="{8EDD7D85-6359-4011-B454-0329B1BCD312}" presName="img" presStyleLbl="fgImgPlace1" presStyleIdx="3" presStyleCnt="5" custScaleX="68659" custScaleY="73770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2EDB9FD-E894-4021-B88F-819788F4B4EE}" type="pres">
      <dgm:prSet presAssocID="{8EDD7D85-6359-4011-B454-0329B1BCD312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2930014-127C-4CE8-919E-58A10ABEEA7B}" type="pres">
      <dgm:prSet presAssocID="{ED5AFA17-4580-4B5F-9FEB-F9AEB2BF6149}" presName="spacer" presStyleCnt="0"/>
      <dgm:spPr/>
    </dgm:pt>
    <dgm:pt modelId="{DBA32C01-9593-4BD3-91FB-9939BFCC0C40}" type="pres">
      <dgm:prSet presAssocID="{89E46BBE-5CA4-4702-B477-600875916F38}" presName="comp" presStyleCnt="0"/>
      <dgm:spPr/>
    </dgm:pt>
    <dgm:pt modelId="{2F22598D-C54A-4BAD-9CF1-C66177F525AF}" type="pres">
      <dgm:prSet presAssocID="{89E46BBE-5CA4-4702-B477-600875916F38}" presName="box" presStyleLbl="node1" presStyleIdx="4" presStyleCnt="5" custScaleY="51748"/>
      <dgm:spPr/>
      <dgm:t>
        <a:bodyPr/>
        <a:lstStyle/>
        <a:p>
          <a:endParaRPr lang="zh-CN" altLang="en-US"/>
        </a:p>
      </dgm:t>
    </dgm:pt>
    <dgm:pt modelId="{1C2DECDB-EA34-4462-A68F-14A807239EB8}" type="pres">
      <dgm:prSet presAssocID="{89E46BBE-5CA4-4702-B477-600875916F38}" presName="img" presStyleLbl="fgImgPlace1" presStyleIdx="4" presStyleCnt="5" custScaleX="62916" custScaleY="59367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0E14FCE4-D41A-4143-80FF-3737051D4DB4}" type="pres">
      <dgm:prSet presAssocID="{89E46BBE-5CA4-4702-B477-600875916F38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73CDEC38-B27A-4A03-AC19-1322A1BC4517}" srcId="{0132D365-D36B-447E-89E6-790735832912}" destId="{12DAB9DD-290F-4DD5-84EF-6A3EBC259BD7}" srcOrd="2" destOrd="0" parTransId="{01125AF8-B570-4027-9EEC-C6450C0CD830}" sibTransId="{7BE0E2E6-E1EC-41D8-B62A-7F5AF26D0258}"/>
    <dgm:cxn modelId="{E226B987-0C40-4A0A-A729-14411B125F9F}" type="presOf" srcId="{440D2F39-CBF3-4953-B8C3-AF943C908777}" destId="{9C7B7944-BA30-435B-BFFC-68115700A8D9}" srcOrd="1" destOrd="0" presId="urn:microsoft.com/office/officeart/2005/8/layout/vList4#1"/>
    <dgm:cxn modelId="{37DF2EF5-53F7-4695-B0B5-0D7654AA0A5A}" type="presOf" srcId="{89E46BBE-5CA4-4702-B477-600875916F38}" destId="{2F22598D-C54A-4BAD-9CF1-C66177F525AF}" srcOrd="0" destOrd="0" presId="urn:microsoft.com/office/officeart/2005/8/layout/vList4#1"/>
    <dgm:cxn modelId="{34FB6CC3-EF26-4E2B-8A07-1380FDD838D1}" type="presOf" srcId="{12DAB9DD-290F-4DD5-84EF-6A3EBC259BD7}" destId="{C34F06A8-B15A-4AF5-B8D8-49AC7666FE05}" srcOrd="0" destOrd="0" presId="urn:microsoft.com/office/officeart/2005/8/layout/vList4#1"/>
    <dgm:cxn modelId="{A065E996-46B9-4483-AE9F-1C0431FE65AB}" type="presOf" srcId="{440D2F39-CBF3-4953-B8C3-AF943C908777}" destId="{95EDE22E-FF5E-419F-A5FD-199752340955}" srcOrd="0" destOrd="0" presId="urn:microsoft.com/office/officeart/2005/8/layout/vList4#1"/>
    <dgm:cxn modelId="{0E4EDDA9-09AF-48BE-AD30-18ADEB98E06D}" type="presOf" srcId="{12DAB9DD-290F-4DD5-84EF-6A3EBC259BD7}" destId="{0555A145-9786-49EB-A051-C672C25B8DA9}" srcOrd="1" destOrd="0" presId="urn:microsoft.com/office/officeart/2005/8/layout/vList4#1"/>
    <dgm:cxn modelId="{E8787DDE-1058-47FA-AFD2-1113DC71EBBD}" type="presOf" srcId="{0132D365-D36B-447E-89E6-790735832912}" destId="{002F2410-4B62-4C4E-8FC4-78145BF246CE}" srcOrd="0" destOrd="0" presId="urn:microsoft.com/office/officeart/2005/8/layout/vList4#1"/>
    <dgm:cxn modelId="{4427C2E9-A087-4F7C-8902-ABED5A22B06E}" type="presOf" srcId="{E98F4592-73BA-4369-97A0-ED9A7FE2AC35}" destId="{0FAAD722-5F29-4EE5-866A-52C595C0D255}" srcOrd="1" destOrd="0" presId="urn:microsoft.com/office/officeart/2005/8/layout/vList4#1"/>
    <dgm:cxn modelId="{380D7400-CB6A-4D0F-BA00-69281DF6A98E}" srcId="{0132D365-D36B-447E-89E6-790735832912}" destId="{89E46BBE-5CA4-4702-B477-600875916F38}" srcOrd="4" destOrd="0" parTransId="{B26CEAC7-B235-4599-9C40-AA4E9F656827}" sibTransId="{51398FB6-8E9C-431F-9BF3-DB572379145A}"/>
    <dgm:cxn modelId="{E253D4F2-0AEF-46A6-BED1-C6CED4DA185F}" type="presOf" srcId="{E98F4592-73BA-4369-97A0-ED9A7FE2AC35}" destId="{6C85BEB0-DBD0-490A-AA96-FC950F04D45D}" srcOrd="0" destOrd="0" presId="urn:microsoft.com/office/officeart/2005/8/layout/vList4#1"/>
    <dgm:cxn modelId="{6FCF5D8C-8071-43A8-A96A-48370D871071}" srcId="{0132D365-D36B-447E-89E6-790735832912}" destId="{E98F4592-73BA-4369-97A0-ED9A7FE2AC35}" srcOrd="1" destOrd="0" parTransId="{3FF35D2B-9C49-4376-AFC1-F360F8D20261}" sibTransId="{56D8A13C-B6AE-4823-B491-2CACC852F161}"/>
    <dgm:cxn modelId="{31EBEE51-82CE-465A-87AB-CBF559C8773D}" srcId="{0132D365-D36B-447E-89E6-790735832912}" destId="{8EDD7D85-6359-4011-B454-0329B1BCD312}" srcOrd="3" destOrd="0" parTransId="{08F0F1CC-4EF7-495C-B7ED-8E1D21379595}" sibTransId="{ED5AFA17-4580-4B5F-9FEB-F9AEB2BF6149}"/>
    <dgm:cxn modelId="{A1FD51F9-9739-426C-82EF-8039BC67A306}" srcId="{0132D365-D36B-447E-89E6-790735832912}" destId="{440D2F39-CBF3-4953-B8C3-AF943C908777}" srcOrd="0" destOrd="0" parTransId="{2917FC8D-EFAD-4151-98A1-F4503944A62F}" sibTransId="{B40E89BB-6CA6-4AB7-8422-E55BA88B302E}"/>
    <dgm:cxn modelId="{C946E588-A8B3-41BA-A7C1-0A68A54A6B0A}" type="presOf" srcId="{8EDD7D85-6359-4011-B454-0329B1BCD312}" destId="{40C00A6F-03C0-457C-9141-595EBF910860}" srcOrd="0" destOrd="0" presId="urn:microsoft.com/office/officeart/2005/8/layout/vList4#1"/>
    <dgm:cxn modelId="{780AD9B4-0C53-475F-A5BD-B46171B67CE3}" type="presOf" srcId="{89E46BBE-5CA4-4702-B477-600875916F38}" destId="{0E14FCE4-D41A-4143-80FF-3737051D4DB4}" srcOrd="1" destOrd="0" presId="urn:microsoft.com/office/officeart/2005/8/layout/vList4#1"/>
    <dgm:cxn modelId="{15920592-14E4-4DB5-9F0A-960B2B76BCB4}" type="presOf" srcId="{8EDD7D85-6359-4011-B454-0329B1BCD312}" destId="{32EDB9FD-E894-4021-B88F-819788F4B4EE}" srcOrd="1" destOrd="0" presId="urn:microsoft.com/office/officeart/2005/8/layout/vList4#1"/>
    <dgm:cxn modelId="{7D0B0968-7753-418A-B761-0F8691CEC6EC}" type="presParOf" srcId="{002F2410-4B62-4C4E-8FC4-78145BF246CE}" destId="{064E1B5B-A097-4772-814D-0B0A8A17B333}" srcOrd="0" destOrd="0" presId="urn:microsoft.com/office/officeart/2005/8/layout/vList4#1"/>
    <dgm:cxn modelId="{AE92876B-A5E1-4D5E-A8F2-47A475E0DAF0}" type="presParOf" srcId="{064E1B5B-A097-4772-814D-0B0A8A17B333}" destId="{95EDE22E-FF5E-419F-A5FD-199752340955}" srcOrd="0" destOrd="0" presId="urn:microsoft.com/office/officeart/2005/8/layout/vList4#1"/>
    <dgm:cxn modelId="{2E6A8D47-726D-45F6-A0A5-C3430B6D3375}" type="presParOf" srcId="{064E1B5B-A097-4772-814D-0B0A8A17B333}" destId="{BB72C02E-7DE8-4F45-B758-F6B3F122DE4B}" srcOrd="1" destOrd="0" presId="urn:microsoft.com/office/officeart/2005/8/layout/vList4#1"/>
    <dgm:cxn modelId="{A9D7E237-97A5-4305-98AA-69BAEDCFDB8C}" type="presParOf" srcId="{064E1B5B-A097-4772-814D-0B0A8A17B333}" destId="{9C7B7944-BA30-435B-BFFC-68115700A8D9}" srcOrd="2" destOrd="0" presId="urn:microsoft.com/office/officeart/2005/8/layout/vList4#1"/>
    <dgm:cxn modelId="{AD83C929-001B-4059-A8BF-85D1B94968B4}" type="presParOf" srcId="{002F2410-4B62-4C4E-8FC4-78145BF246CE}" destId="{6EEA6A0C-504D-42A0-B96C-D9115DA3AE3B}" srcOrd="1" destOrd="0" presId="urn:microsoft.com/office/officeart/2005/8/layout/vList4#1"/>
    <dgm:cxn modelId="{810A9E98-0739-4E65-80BF-BAB593B69564}" type="presParOf" srcId="{002F2410-4B62-4C4E-8FC4-78145BF246CE}" destId="{7E75913D-2D3D-4B64-BF92-9CC62B8B1E54}" srcOrd="2" destOrd="0" presId="urn:microsoft.com/office/officeart/2005/8/layout/vList4#1"/>
    <dgm:cxn modelId="{6E6E76D0-860E-40CE-B6A8-59910DF2AA1D}" type="presParOf" srcId="{7E75913D-2D3D-4B64-BF92-9CC62B8B1E54}" destId="{6C85BEB0-DBD0-490A-AA96-FC950F04D45D}" srcOrd="0" destOrd="0" presId="urn:microsoft.com/office/officeart/2005/8/layout/vList4#1"/>
    <dgm:cxn modelId="{915DCD8C-8DD4-4826-AE99-4401B952E026}" type="presParOf" srcId="{7E75913D-2D3D-4B64-BF92-9CC62B8B1E54}" destId="{4251C53E-BCE6-440B-B129-05B9055FD54A}" srcOrd="1" destOrd="0" presId="urn:microsoft.com/office/officeart/2005/8/layout/vList4#1"/>
    <dgm:cxn modelId="{9C8AC76C-FABD-4CCD-94BE-B379E8E899E3}" type="presParOf" srcId="{7E75913D-2D3D-4B64-BF92-9CC62B8B1E54}" destId="{0FAAD722-5F29-4EE5-866A-52C595C0D255}" srcOrd="2" destOrd="0" presId="urn:microsoft.com/office/officeart/2005/8/layout/vList4#1"/>
    <dgm:cxn modelId="{4421520C-67CF-4EC7-87A6-3D7C533D4CF9}" type="presParOf" srcId="{002F2410-4B62-4C4E-8FC4-78145BF246CE}" destId="{5D4288F4-A6F2-43A9-8BDF-65151722E304}" srcOrd="3" destOrd="0" presId="urn:microsoft.com/office/officeart/2005/8/layout/vList4#1"/>
    <dgm:cxn modelId="{D0AB3E6E-2305-43A8-9BCB-826D7254A525}" type="presParOf" srcId="{002F2410-4B62-4C4E-8FC4-78145BF246CE}" destId="{B34CF346-3C66-44C1-9DD0-2ADAE55B0454}" srcOrd="4" destOrd="0" presId="urn:microsoft.com/office/officeart/2005/8/layout/vList4#1"/>
    <dgm:cxn modelId="{FADFA1C9-8298-4C3E-9747-645AB426C283}" type="presParOf" srcId="{B34CF346-3C66-44C1-9DD0-2ADAE55B0454}" destId="{C34F06A8-B15A-4AF5-B8D8-49AC7666FE05}" srcOrd="0" destOrd="0" presId="urn:microsoft.com/office/officeart/2005/8/layout/vList4#1"/>
    <dgm:cxn modelId="{F39E97B6-5A26-4D79-9834-68661748A959}" type="presParOf" srcId="{B34CF346-3C66-44C1-9DD0-2ADAE55B0454}" destId="{675C356A-D897-4443-A653-5A6BA3DB392D}" srcOrd="1" destOrd="0" presId="urn:microsoft.com/office/officeart/2005/8/layout/vList4#1"/>
    <dgm:cxn modelId="{7529D387-52AE-4E8F-9D08-C42C5578CF87}" type="presParOf" srcId="{B34CF346-3C66-44C1-9DD0-2ADAE55B0454}" destId="{0555A145-9786-49EB-A051-C672C25B8DA9}" srcOrd="2" destOrd="0" presId="urn:microsoft.com/office/officeart/2005/8/layout/vList4#1"/>
    <dgm:cxn modelId="{2200B1B2-89A9-44FD-A84E-A0C61638AE39}" type="presParOf" srcId="{002F2410-4B62-4C4E-8FC4-78145BF246CE}" destId="{12C7272E-B146-4237-A545-717A4A1799CD}" srcOrd="5" destOrd="0" presId="urn:microsoft.com/office/officeart/2005/8/layout/vList4#1"/>
    <dgm:cxn modelId="{8A1A57F9-4684-4E2E-907E-0BC7D4A89A07}" type="presParOf" srcId="{002F2410-4B62-4C4E-8FC4-78145BF246CE}" destId="{916F11E0-8267-4BC8-A4FC-570CDBF5CC18}" srcOrd="6" destOrd="0" presId="urn:microsoft.com/office/officeart/2005/8/layout/vList4#1"/>
    <dgm:cxn modelId="{F66C6741-2015-4CEB-B98E-B857190C3903}" type="presParOf" srcId="{916F11E0-8267-4BC8-A4FC-570CDBF5CC18}" destId="{40C00A6F-03C0-457C-9141-595EBF910860}" srcOrd="0" destOrd="0" presId="urn:microsoft.com/office/officeart/2005/8/layout/vList4#1"/>
    <dgm:cxn modelId="{9E72548E-9B83-4686-B656-BDCBD2ED64E6}" type="presParOf" srcId="{916F11E0-8267-4BC8-A4FC-570CDBF5CC18}" destId="{945ECA90-B068-4689-B36A-ABBCED20F961}" srcOrd="1" destOrd="0" presId="urn:microsoft.com/office/officeart/2005/8/layout/vList4#1"/>
    <dgm:cxn modelId="{FFEE3274-9091-40D6-9347-3D9E18EA38E3}" type="presParOf" srcId="{916F11E0-8267-4BC8-A4FC-570CDBF5CC18}" destId="{32EDB9FD-E894-4021-B88F-819788F4B4EE}" srcOrd="2" destOrd="0" presId="urn:microsoft.com/office/officeart/2005/8/layout/vList4#1"/>
    <dgm:cxn modelId="{6C2EEF87-21CF-445D-85FA-31AB6C137F2C}" type="presParOf" srcId="{002F2410-4B62-4C4E-8FC4-78145BF246CE}" destId="{92930014-127C-4CE8-919E-58A10ABEEA7B}" srcOrd="7" destOrd="0" presId="urn:microsoft.com/office/officeart/2005/8/layout/vList4#1"/>
    <dgm:cxn modelId="{317F3B1D-49EA-4B8C-B43D-789516CEB3D6}" type="presParOf" srcId="{002F2410-4B62-4C4E-8FC4-78145BF246CE}" destId="{DBA32C01-9593-4BD3-91FB-9939BFCC0C40}" srcOrd="8" destOrd="0" presId="urn:microsoft.com/office/officeart/2005/8/layout/vList4#1"/>
    <dgm:cxn modelId="{F1F7422C-761A-40F3-8700-D2A9FAF90FBA}" type="presParOf" srcId="{DBA32C01-9593-4BD3-91FB-9939BFCC0C40}" destId="{2F22598D-C54A-4BAD-9CF1-C66177F525AF}" srcOrd="0" destOrd="0" presId="urn:microsoft.com/office/officeart/2005/8/layout/vList4#1"/>
    <dgm:cxn modelId="{F19AA010-6DDE-4EB8-9E56-381F0A5DC46A}" type="presParOf" srcId="{DBA32C01-9593-4BD3-91FB-9939BFCC0C40}" destId="{1C2DECDB-EA34-4462-A68F-14A807239EB8}" srcOrd="1" destOrd="0" presId="urn:microsoft.com/office/officeart/2005/8/layout/vList4#1"/>
    <dgm:cxn modelId="{CD11864C-3CC6-4748-BC70-FAD119F19C4B}" type="presParOf" srcId="{DBA32C01-9593-4BD3-91FB-9939BFCC0C40}" destId="{0E14FCE4-D41A-4143-80FF-3737051D4DB4}" srcOrd="2" destOrd="0" presId="urn:microsoft.com/office/officeart/2005/8/layout/vList4#1"/>
  </dgm:cxnLst>
  <dgm:bg>
    <a:solidFill>
      <a:schemeClr val="bg1">
        <a:lumMod val="75000"/>
      </a:schemeClr>
    </a:solidFill>
  </dgm:bg>
  <dgm:whole>
    <a:ln w="25400" cmpd="thickThin">
      <a:noFill/>
    </a:ln>
  </dgm:whole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2307885" cy="2123529"/>
        <a:chOff x="0" y="0"/>
        <a:chExt cx="2307885" cy="2123529"/>
      </a:xfrm>
    </dsp:grpSpPr>
    <dsp:sp modelId="{95EDE22E-FF5E-419F-A5FD-199752340955}">
      <dsp:nvSpPr>
        <dsp:cNvPr id="3" name="圆角矩形 2"/>
        <dsp:cNvSpPr/>
      </dsp:nvSpPr>
      <dsp:spPr bwMode="white">
        <a:xfrm>
          <a:off x="0" y="0"/>
          <a:ext cx="2307885" cy="393246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</dsp:spPr>
      <dsp:style>
        <a:lnRef idx="2">
          <a:schemeClr val="lt1"/>
        </a:lnRef>
        <a:fillRef idx="1">
          <a:schemeClr val="accent2"/>
        </a:fillRef>
        <a:effectRef idx="0">
          <a:scrgbClr r="0" g="0" b="0"/>
        </a:effectRef>
        <a:fontRef idx="minor">
          <a:schemeClr val="lt1"/>
        </a:fontRef>
      </dsp:style>
      <dsp:txBody>
        <a:bodyPr lIns="53340" tIns="53340" rIns="53340" bIns="53340" anchor="ctr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rPr>
            <a:t>网络系统模块</a:t>
          </a:r>
          <a:endParaRPr lang="zh-CN" altLang="en-US" sz="1400" b="1" dirty="0">
            <a:solidFill>
              <a:schemeClr val="bg1"/>
            </a:solidFill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0" y="0"/>
        <a:ext cx="2307885" cy="393246"/>
      </dsp:txXfrm>
    </dsp:sp>
    <dsp:sp modelId="{BB72C02E-7DE8-4F45-B758-F6B3F122DE4B}">
      <dsp:nvSpPr>
        <dsp:cNvPr id="4" name="圆角矩形 3"/>
        <dsp:cNvSpPr/>
      </dsp:nvSpPr>
      <dsp:spPr bwMode="white">
        <a:xfrm>
          <a:off x="55592" y="39325"/>
          <a:ext cx="461577" cy="314597"/>
        </a:xfrm>
        <a:prstGeom prst="roundRect">
          <a:avLst>
            <a:gd name="adj" fmla="val 10000"/>
          </a:avLst>
        </a:prstGeom>
        <a:blipFill rotWithShape="0">
          <a:blip r:embed="rId1"/>
          <a:stretch>
            <a:fillRect/>
          </a:stretch>
        </a:blipFill>
      </dsp:spPr>
      <dsp:style>
        <a:lnRef idx="2">
          <a:schemeClr val="lt1"/>
        </a:lnRef>
        <a:fillRef idx="1">
          <a:schemeClr val="accent2">
            <a:tint val="50000"/>
          </a:schemeClr>
        </a:fillRef>
        <a:effectRef idx="0">
          <a:scrgbClr r="0" g="0" b="0"/>
        </a:effectRef>
        <a:fontRef idx="minor"/>
      </dsp:style>
      <dsp:txXfrm>
        <a:off x="55592" y="39325"/>
        <a:ext cx="461577" cy="314597"/>
      </dsp:txXfrm>
    </dsp:sp>
    <dsp:sp modelId="{6C85BEB0-DBD0-490A-AA96-FC950F04D45D}">
      <dsp:nvSpPr>
        <dsp:cNvPr id="5" name="圆角矩形 4"/>
        <dsp:cNvSpPr/>
      </dsp:nvSpPr>
      <dsp:spPr bwMode="white">
        <a:xfrm>
          <a:off x="0" y="432571"/>
          <a:ext cx="2307885" cy="393246"/>
        </a:xfrm>
        <a:prstGeom prst="roundRect">
          <a:avLst>
            <a:gd name="adj" fmla="val 10000"/>
          </a:avLst>
        </a:prstGeom>
        <a:solidFill>
          <a:srgbClr val="FFC000"/>
        </a:solidFill>
      </dsp:spPr>
      <dsp:style>
        <a:lnRef idx="2">
          <a:schemeClr val="lt1"/>
        </a:lnRef>
        <a:fillRef idx="1">
          <a:schemeClr val="accent3"/>
        </a:fillRef>
        <a:effectRef idx="0">
          <a:scrgbClr r="0" g="0" b="0"/>
        </a:effectRef>
        <a:fontRef idx="minor">
          <a:schemeClr val="lt1"/>
        </a:fontRef>
      </dsp:style>
      <dsp:txBody>
        <a:bodyPr lIns="53340" tIns="53340" rIns="53340" bIns="53340" anchor="ctr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rPr>
            <a:t>操作系统模块</a:t>
          </a:r>
        </a:p>
      </dsp:txBody>
      <dsp:txXfrm>
        <a:off x="0" y="432571"/>
        <a:ext cx="2307885" cy="393246"/>
      </dsp:txXfrm>
    </dsp:sp>
    <dsp:sp modelId="{4251C53E-BCE6-440B-B129-05B9055FD54A}">
      <dsp:nvSpPr>
        <dsp:cNvPr id="6" name="圆角矩形 5"/>
        <dsp:cNvSpPr/>
      </dsp:nvSpPr>
      <dsp:spPr bwMode="white">
        <a:xfrm>
          <a:off x="39325" y="471895"/>
          <a:ext cx="461577" cy="314597"/>
        </a:xfrm>
        <a:prstGeom prst="roundRect">
          <a:avLst>
            <a:gd name="adj" fmla="val 10000"/>
          </a:avLst>
        </a:prstGeom>
        <a:blipFill rotWithShape="0">
          <a:blip r:embed="rId2"/>
          <a:stretch>
            <a:fillRect/>
          </a:stretch>
        </a:blipFill>
      </dsp:spPr>
      <dsp:style>
        <a:lnRef idx="2">
          <a:schemeClr val="lt1"/>
        </a:lnRef>
        <a:fillRef idx="1">
          <a:schemeClr val="accent3">
            <a:tint val="50000"/>
          </a:schemeClr>
        </a:fillRef>
        <a:effectRef idx="0">
          <a:scrgbClr r="0" g="0" b="0"/>
        </a:effectRef>
        <a:fontRef idx="minor"/>
      </dsp:style>
      <dsp:txXfrm>
        <a:off x="39325" y="471895"/>
        <a:ext cx="461577" cy="314597"/>
      </dsp:txXfrm>
    </dsp:sp>
    <dsp:sp modelId="{C34F06A8-B15A-4AF5-B8D8-49AC7666FE05}">
      <dsp:nvSpPr>
        <dsp:cNvPr id="7" name="圆角矩形 6"/>
        <dsp:cNvSpPr/>
      </dsp:nvSpPr>
      <dsp:spPr bwMode="white">
        <a:xfrm>
          <a:off x="0" y="865141"/>
          <a:ext cx="2307885" cy="393246"/>
        </a:xfrm>
        <a:prstGeom prst="roundRect">
          <a:avLst>
            <a:gd name="adj" fmla="val 10000"/>
          </a:avLst>
        </a:prstGeom>
        <a:noFill/>
      </dsp:spPr>
      <dsp:style>
        <a:lnRef idx="2">
          <a:schemeClr val="lt1"/>
        </a:lnRef>
        <a:fillRef idx="1">
          <a:schemeClr val="accent4"/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2800" dirty="0" smtClean="0">
            <a:solidFill>
              <a:schemeClr val="tx1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0" y="865141"/>
        <a:ext cx="2307885" cy="393246"/>
      </dsp:txXfrm>
    </dsp:sp>
    <dsp:sp modelId="{675C356A-D897-4443-A653-5A6BA3DB392D}">
      <dsp:nvSpPr>
        <dsp:cNvPr id="8" name="圆角矩形 7"/>
        <dsp:cNvSpPr/>
      </dsp:nvSpPr>
      <dsp:spPr bwMode="white">
        <a:xfrm flipH="1" flipV="1">
          <a:off x="39325" y="904466"/>
          <a:ext cx="461577" cy="314597"/>
        </a:xfrm>
        <a:prstGeom prst="roundRect">
          <a:avLst>
            <a:gd name="adj" fmla="val 10000"/>
          </a:avLst>
        </a:prstGeom>
        <a:noFill/>
      </dsp:spPr>
      <dsp:style>
        <a:lnRef idx="2">
          <a:schemeClr val="lt1"/>
        </a:lnRef>
        <a:fillRef idx="1">
          <a:schemeClr val="accent4">
            <a:tint val="50000"/>
          </a:schemeClr>
        </a:fillRef>
        <a:effectRef idx="0">
          <a:scrgbClr r="0" g="0" b="0"/>
        </a:effectRef>
        <a:fontRef idx="minor"/>
      </dsp:style>
      <dsp:txXfrm flipH="1" flipV="1">
        <a:off x="39325" y="904466"/>
        <a:ext cx="461577" cy="314597"/>
      </dsp:txXfrm>
    </dsp:sp>
    <dsp:sp modelId="{40C00A6F-03C0-457C-9141-595EBF910860}">
      <dsp:nvSpPr>
        <dsp:cNvPr id="9" name="圆角矩形 8"/>
        <dsp:cNvSpPr/>
      </dsp:nvSpPr>
      <dsp:spPr bwMode="white">
        <a:xfrm>
          <a:off x="0" y="1297712"/>
          <a:ext cx="2307885" cy="393246"/>
        </a:xfrm>
        <a:prstGeom prst="roundRect">
          <a:avLst>
            <a:gd name="adj" fmla="val 10000"/>
          </a:avLst>
        </a:prstGeom>
        <a:solidFill>
          <a:srgbClr val="92D050"/>
        </a:solidFill>
      </dsp:spPr>
      <dsp:style>
        <a:lnRef idx="2">
          <a:schemeClr val="lt1"/>
        </a:lnRef>
        <a:fillRef idx="1">
          <a:schemeClr val="accent5"/>
        </a:fillRef>
        <a:effectRef idx="0">
          <a:scrgbClr r="0" g="0" b="0"/>
        </a:effectRef>
        <a:fontRef idx="minor">
          <a:schemeClr val="lt1"/>
        </a:fontRef>
      </dsp:style>
      <dsp:txBody>
        <a:bodyPr lIns="53340" tIns="53340" rIns="53340" bIns="53340" anchor="ctr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rPr>
            <a:t>数据库及应用模块</a:t>
          </a:r>
        </a:p>
      </dsp:txBody>
      <dsp:txXfrm>
        <a:off x="0" y="1297712"/>
        <a:ext cx="2307885" cy="393246"/>
      </dsp:txXfrm>
    </dsp:sp>
    <dsp:sp modelId="{945ECA90-B068-4689-B36A-ABBCED20F961}">
      <dsp:nvSpPr>
        <dsp:cNvPr id="10" name="圆角矩形 9"/>
        <dsp:cNvSpPr/>
      </dsp:nvSpPr>
      <dsp:spPr bwMode="white">
        <a:xfrm>
          <a:off x="39325" y="1337037"/>
          <a:ext cx="461577" cy="314597"/>
        </a:xfrm>
        <a:prstGeom prst="roundRect">
          <a:avLst>
            <a:gd name="adj" fmla="val 10000"/>
          </a:avLst>
        </a:prstGeom>
        <a:blipFill rotWithShape="0">
          <a:blip r:embed="rId3"/>
          <a:stretch>
            <a:fillRect/>
          </a:stretch>
        </a:blipFill>
      </dsp:spPr>
      <dsp:style>
        <a:lnRef idx="2">
          <a:schemeClr val="lt1"/>
        </a:lnRef>
        <a:fillRef idx="1">
          <a:schemeClr val="accent5">
            <a:tint val="50000"/>
          </a:schemeClr>
        </a:fillRef>
        <a:effectRef idx="0">
          <a:scrgbClr r="0" g="0" b="0"/>
        </a:effectRef>
        <a:fontRef idx="minor"/>
      </dsp:style>
      <dsp:txXfrm>
        <a:off x="39325" y="1337037"/>
        <a:ext cx="461577" cy="314597"/>
      </dsp:txXfrm>
    </dsp:sp>
    <dsp:sp modelId="{2F22598D-C54A-4BAD-9CF1-C66177F525AF}">
      <dsp:nvSpPr>
        <dsp:cNvPr id="11" name="圆角矩形 10"/>
        <dsp:cNvSpPr/>
      </dsp:nvSpPr>
      <dsp:spPr bwMode="white">
        <a:xfrm>
          <a:off x="0" y="1730283"/>
          <a:ext cx="2307885" cy="393246"/>
        </a:xfrm>
        <a:prstGeom prst="roundRect">
          <a:avLst>
            <a:gd name="adj" fmla="val 10000"/>
          </a:avLst>
        </a:prstGeom>
        <a:solidFill>
          <a:schemeClr val="accent5">
            <a:lumMod val="50000"/>
          </a:schemeClr>
        </a:solidFill>
      </dsp:spPr>
      <dsp:style>
        <a:lnRef idx="2">
          <a:schemeClr val="lt1"/>
        </a:lnRef>
        <a:fillRef idx="1">
          <a:schemeClr val="accent6"/>
        </a:fillRef>
        <a:effectRef idx="0">
          <a:scrgbClr r="0" g="0" b="0"/>
        </a:effectRef>
        <a:fontRef idx="minor">
          <a:schemeClr val="lt1"/>
        </a:fontRef>
      </dsp:style>
      <dsp:txBody>
        <a:bodyPr lIns="53340" tIns="53340" rIns="53340" bIns="53340" anchor="ctr"/>
        <a:lstStyle>
          <a:lvl1pPr algn="l">
            <a:defRPr sz="6500"/>
          </a:lvl1pPr>
          <a:lvl2pPr marL="285750" indent="-285750" algn="l">
            <a:defRPr sz="5000"/>
          </a:lvl2pPr>
          <a:lvl3pPr marL="571500" indent="-285750" algn="l">
            <a:defRPr sz="5000"/>
          </a:lvl3pPr>
          <a:lvl4pPr marL="857250" indent="-285750" algn="l">
            <a:defRPr sz="5000"/>
          </a:lvl4pPr>
          <a:lvl5pPr marL="1143000" indent="-285750" algn="l">
            <a:defRPr sz="5000"/>
          </a:lvl5pPr>
          <a:lvl6pPr marL="1428750" indent="-285750" algn="l">
            <a:defRPr sz="5000"/>
          </a:lvl6pPr>
          <a:lvl7pPr marL="1714500" indent="-285750" algn="l">
            <a:defRPr sz="5000"/>
          </a:lvl7pPr>
          <a:lvl8pPr marL="2000250" indent="-285750" algn="l">
            <a:defRPr sz="5000"/>
          </a:lvl8pPr>
          <a:lvl9pPr marL="2286000" indent="-285750" algn="l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rPr>
            <a:t>售后投诉模块</a:t>
          </a:r>
        </a:p>
      </dsp:txBody>
      <dsp:txXfrm>
        <a:off x="0" y="1730283"/>
        <a:ext cx="2307885" cy="393246"/>
      </dsp:txXfrm>
    </dsp:sp>
    <dsp:sp modelId="{1C2DECDB-EA34-4462-A68F-14A807239EB8}">
      <dsp:nvSpPr>
        <dsp:cNvPr id="12" name="圆角矩形 11"/>
        <dsp:cNvSpPr/>
      </dsp:nvSpPr>
      <dsp:spPr bwMode="white">
        <a:xfrm>
          <a:off x="39325" y="1769607"/>
          <a:ext cx="461577" cy="314597"/>
        </a:xfrm>
        <a:prstGeom prst="roundRect">
          <a:avLst>
            <a:gd name="adj" fmla="val 10000"/>
          </a:avLst>
        </a:prstGeom>
        <a:blipFill rotWithShape="0">
          <a:blip r:embed="rId4"/>
          <a:stretch>
            <a:fillRect/>
          </a:stretch>
        </a:blipFill>
      </dsp:spPr>
      <dsp:style>
        <a:lnRef idx="2">
          <a:schemeClr val="lt1"/>
        </a:lnRef>
        <a:fillRef idx="1">
          <a:schemeClr val="accent6">
            <a:tint val="50000"/>
          </a:schemeClr>
        </a:fillRef>
        <a:effectRef idx="0">
          <a:scrgbClr r="0" g="0" b="0"/>
        </a:effectRef>
        <a:fontRef idx="minor"/>
      </dsp:style>
      <dsp:txXfrm>
        <a:off x="39325" y="1769607"/>
        <a:ext cx="461577" cy="3145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03FF4DD-4D40-4AB8-A075-5622368219D2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579A68-1B25-4435-8B2D-C704252DB3F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8791785-B9DC-404E-A9CE-90B05EB95B92}" type="datetimeFigureOut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A021262-FE54-4853-B1EE-32A4F23DABBE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r>
              <a:rPr lang="zh-CN" altLang="en-US" dirty="0"/>
              <a:t>还缺少一个售后的环节</a:t>
            </a:r>
            <a:endParaRPr lang="zh-CN" altLang="en-US" dirty="0"/>
          </a:p>
        </p:txBody>
      </p:sp>
      <p:sp>
        <p:nvSpPr>
          <p:cNvPr id="81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</a:pPr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122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</a:pPr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r>
              <a:rPr lang="zh-CN" altLang="en-US" dirty="0"/>
              <a:t>公司的流程制度方面是比较缺失的。</a:t>
            </a: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</a:pPr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r>
              <a:rPr lang="zh-CN" altLang="en-US" dirty="0"/>
              <a:t>公司的流程制度方面是比较缺失的。</a:t>
            </a: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</a:pPr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p>
            <a:pPr lvl="0"/>
            <a:r>
              <a:rPr lang="zh-CN" altLang="en-US" dirty="0"/>
              <a:t>运维部门的人员流失的代价</a:t>
            </a:r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</a:pPr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</p:spTree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7315200" y="6534150"/>
            <a:ext cx="1828800" cy="323850"/>
          </a:xfrm>
          <a:prstGeom prst="rect">
            <a:avLst/>
          </a:prstGeom>
        </p:spPr>
        <p:txBody>
          <a:bodyPr/>
          <a:lstStyle>
            <a:lvl1pPr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</a:t>
            </a:r>
            <a:fld id="{0DDED742-E448-4122-AC1C-59E45BD15D4F}" type="slidenum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fld>
            <a:r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页</a:t>
            </a: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400000"/>
          </a:xfrm>
        </p:spPr>
        <p:txBody>
          <a:bodyPr/>
          <a:lstStyle>
            <a:lvl1pPr>
              <a:buFontTx/>
              <a:buBlip>
                <a:blip r:embed="rId2"/>
              </a:buBlip>
              <a:defRPr/>
            </a:lvl1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12"/>
          <p:cNvPicPr/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7308850" cy="836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919163"/>
            <a:ext cx="8229600" cy="49577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</p:txBody>
      </p:sp>
      <p:sp>
        <p:nvSpPr>
          <p:cNvPr id="1028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7308850" cy="8350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黑体" panose="02010609060101010101" pitchFamily="49" charset="-122"/>
          <a:cs typeface="楷体_GB2312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cs typeface="楷体_GB231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cs typeface="楷体_GB231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cs typeface="楷体_GB231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cs typeface="楷体_GB231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  <a:ea typeface="楷体_GB2312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  <a:ea typeface="楷体_GB2312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  <a:ea typeface="楷体_GB2312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  <a:ea typeface="楷体_GB2312" pitchFamily="49" charset="-122"/>
        </a:defRPr>
      </a:lvl9pPr>
    </p:titleStyle>
    <p:bodyStyle>
      <a:lvl1pPr marL="363855" indent="-363855" algn="l" rtl="0" eaLnBrk="0" fontAlgn="base" hangingPunct="0">
        <a:lnSpc>
          <a:spcPct val="110000"/>
        </a:lnSpc>
        <a:spcBef>
          <a:spcPct val="3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p"/>
        <a:defRPr sz="2400" b="1">
          <a:solidFill>
            <a:srgbClr val="000000"/>
          </a:solidFill>
          <a:latin typeface="+mn-lt"/>
          <a:ea typeface="+mn-ea"/>
          <a:cs typeface="+mn-cs"/>
        </a:defRPr>
      </a:lvl1pPr>
      <a:lvl2pPr marL="719455" indent="-176530" algn="l" rtl="0" eaLnBrk="0" fontAlgn="base" hangingPunct="0">
        <a:lnSpc>
          <a:spcPct val="110000"/>
        </a:lnSpc>
        <a:spcBef>
          <a:spcPct val="3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Ø"/>
        <a:defRPr sz="2000">
          <a:solidFill>
            <a:srgbClr val="000000"/>
          </a:solidFill>
          <a:latin typeface="+mn-lt"/>
          <a:ea typeface="+mn-ea"/>
        </a:defRPr>
      </a:lvl2pPr>
      <a:lvl3pPr marL="987425" indent="-88900" algn="l" rtl="0" eaLnBrk="0" fontAlgn="base" hangingPunct="0">
        <a:lnSpc>
          <a:spcPct val="110000"/>
        </a:lnSpc>
        <a:spcBef>
          <a:spcPct val="3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ü"/>
        <a:defRPr sz="1600">
          <a:solidFill>
            <a:srgbClr val="000000"/>
          </a:solidFill>
          <a:latin typeface="楷体_GB2312" pitchFamily="49" charset="-122"/>
          <a:ea typeface="楷体_GB2312" pitchFamily="49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j-lt"/>
          <a:ea typeface="宋体" panose="02010600030101010101" pitchFamily="2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宋体" panose="02010600030101010101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宋体" panose="02010600030101010101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宋体" panose="02010600030101010101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宋体" panose="02010600030101010101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wmf"/><Relationship Id="rId8" Type="http://schemas.openxmlformats.org/officeDocument/2006/relationships/oleObject" Target="../embeddings/oleObject1.bin"/><Relationship Id="rId7" Type="http://schemas.openxmlformats.org/officeDocument/2006/relationships/image" Target="../media/image11.jpeg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3" Type="http://schemas.openxmlformats.org/officeDocument/2006/relationships/image" Target="../media/image7.jpeg"/><Relationship Id="rId27" Type="http://schemas.openxmlformats.org/officeDocument/2006/relationships/notesSlide" Target="../notesSlides/notesSlide1.xml"/><Relationship Id="rId26" Type="http://schemas.openxmlformats.org/officeDocument/2006/relationships/vmlDrawing" Target="../drawings/vmlDrawing1.vml"/><Relationship Id="rId25" Type="http://schemas.openxmlformats.org/officeDocument/2006/relationships/slideLayout" Target="../slideLayouts/slideLayout2.xml"/><Relationship Id="rId24" Type="http://schemas.openxmlformats.org/officeDocument/2006/relationships/image" Target="../media/image23.png"/><Relationship Id="rId23" Type="http://schemas.openxmlformats.org/officeDocument/2006/relationships/image" Target="../media/image22.png"/><Relationship Id="rId22" Type="http://schemas.openxmlformats.org/officeDocument/2006/relationships/image" Target="../media/image21.png"/><Relationship Id="rId21" Type="http://schemas.openxmlformats.org/officeDocument/2006/relationships/image" Target="../media/image20.png"/><Relationship Id="rId20" Type="http://schemas.openxmlformats.org/officeDocument/2006/relationships/image" Target="../media/image19.png"/><Relationship Id="rId2" Type="http://schemas.openxmlformats.org/officeDocument/2006/relationships/image" Target="../media/image6.jpeg"/><Relationship Id="rId19" Type="http://schemas.openxmlformats.org/officeDocument/2006/relationships/image" Target="../media/image18.jpeg"/><Relationship Id="rId18" Type="http://schemas.openxmlformats.org/officeDocument/2006/relationships/image" Target="../media/image17.jpeg"/><Relationship Id="rId17" Type="http://schemas.openxmlformats.org/officeDocument/2006/relationships/oleObject" Target="../embeddings/oleObject4.bin"/><Relationship Id="rId16" Type="http://schemas.openxmlformats.org/officeDocument/2006/relationships/image" Target="../media/image16.png"/><Relationship Id="rId15" Type="http://schemas.openxmlformats.org/officeDocument/2006/relationships/oleObject" Target="../embeddings/oleObject3.bin"/><Relationship Id="rId14" Type="http://schemas.openxmlformats.org/officeDocument/2006/relationships/image" Target="../media/image15.jpeg"/><Relationship Id="rId13" Type="http://schemas.openxmlformats.org/officeDocument/2006/relationships/image" Target="../media/image14.jpeg"/><Relationship Id="rId12" Type="http://schemas.openxmlformats.org/officeDocument/2006/relationships/image" Target="../media/image13.jpeg"/><Relationship Id="rId11" Type="http://schemas.openxmlformats.org/officeDocument/2006/relationships/hyperlink" Target="http://image.baidu.com/i?ct=503316480&amp;z=154924301&amp;tn=baiduimagedetail&amp;word=&#30005;&#20449; &#20132;&#25442;&#26426;" TargetMode="External"/><Relationship Id="rId10" Type="http://schemas.openxmlformats.org/officeDocument/2006/relationships/oleObject" Target="../embeddings/oleObject2.bin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GIF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2.jpeg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diagramData" Target="../diagrams/data1.xml"/><Relationship Id="rId8" Type="http://schemas.openxmlformats.org/officeDocument/2006/relationships/image" Target="../media/image39.png"/><Relationship Id="rId7" Type="http://schemas.openxmlformats.org/officeDocument/2006/relationships/image" Target="../media/image38.png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emf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5" Type="http://schemas.openxmlformats.org/officeDocument/2006/relationships/slideLayout" Target="../slideLayouts/slideLayout2.xml"/><Relationship Id="rId14" Type="http://schemas.openxmlformats.org/officeDocument/2006/relationships/image" Target="../media/image40.png"/><Relationship Id="rId13" Type="http://schemas.microsoft.com/office/2007/relationships/diagramDrawing" Target="../diagrams/drawing1.xml"/><Relationship Id="rId12" Type="http://schemas.openxmlformats.org/officeDocument/2006/relationships/diagramColors" Target="../diagrams/colors1.xml"/><Relationship Id="rId11" Type="http://schemas.openxmlformats.org/officeDocument/2006/relationships/diagramQuickStyle" Target="../diagrams/quickStyle1.xml"/><Relationship Id="rId10" Type="http://schemas.openxmlformats.org/officeDocument/2006/relationships/diagramLayout" Target="../diagrams/layout1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GIF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2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41.png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1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4.w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GIF"/><Relationship Id="rId1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GIF"/><Relationship Id="rId1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5.GIF"/><Relationship Id="rId1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6.png"/><Relationship Id="rId1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GIF"/><Relationship Id="rId1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9.png"/><Relationship Id="rId1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9.png"/><Relationship Id="rId1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9.png"/><Relationship Id="rId1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1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GIF"/><Relationship Id="rId1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1.png"/><Relationship Id="rId1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2.GIF"/><Relationship Id="rId1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image" Target="../media/image60.wmf"/><Relationship Id="rId8" Type="http://schemas.openxmlformats.org/officeDocument/2006/relationships/image" Target="../media/image59.wmf"/><Relationship Id="rId7" Type="http://schemas.openxmlformats.org/officeDocument/2006/relationships/image" Target="../media/image58.png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wmf"/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5" Type="http://schemas.openxmlformats.org/officeDocument/2006/relationships/slideLayout" Target="../slideLayouts/slideLayout2.xml"/><Relationship Id="rId14" Type="http://schemas.openxmlformats.org/officeDocument/2006/relationships/image" Target="../media/image65.jpeg"/><Relationship Id="rId13" Type="http://schemas.openxmlformats.org/officeDocument/2006/relationships/image" Target="../media/image64.png"/><Relationship Id="rId12" Type="http://schemas.openxmlformats.org/officeDocument/2006/relationships/image" Target="../media/image63.png"/><Relationship Id="rId11" Type="http://schemas.openxmlformats.org/officeDocument/2006/relationships/image" Target="../media/image62.png"/><Relationship Id="rId10" Type="http://schemas.openxmlformats.org/officeDocument/2006/relationships/image" Target="../media/image61.png"/><Relationship Id="rId1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6.png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 useBgFill="1">
        <p:nvSpPr>
          <p:cNvPr id="6147" name="Text Box 8"/>
          <p:cNvSpPr txBox="1">
            <a:spLocks noChangeArrowheads="1"/>
          </p:cNvSpPr>
          <p:nvPr/>
        </p:nvSpPr>
        <p:spPr bwMode="auto">
          <a:xfrm>
            <a:off x="971550" y="3068638"/>
            <a:ext cx="6599238" cy="1471613"/>
          </a:xfrm>
          <a:prstGeom prst="rect">
            <a:avLst/>
          </a:prstGeom>
          <a:ln>
            <a:noFill/>
          </a:ln>
        </p:spPr>
        <p:txBody>
          <a:bodyPr anchor="ctr">
            <a:spAutoFit/>
          </a:bodyPr>
          <a:lstStyle>
            <a:lvl1pPr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742950" indent="-285750"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143000" indent="-228600"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600200" indent="-228600"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2057400" indent="-228600"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Font typeface="Wingdings" panose="05000000000000000000" pitchFamily="2" charset="2"/>
              <a:defRPr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rgbClr val="C00000"/>
                  </a:outerShdw>
                </a:effectLst>
                <a:uLnTx/>
                <a:uFillTx/>
                <a:latin typeface="Palatino Linotype" panose="02040502050505030304" pitchFamily="18" charset="0"/>
                <a:ea typeface="黑体" panose="02010609060101010101" pitchFamily="49" charset="-122"/>
                <a:cs typeface="+mn-cs"/>
              </a:rPr>
              <a:t>运维体系建设介绍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50800" dist="50800" dir="5400000" algn="ctr" rotWithShape="0">
                  <a:srgbClr val="C00000"/>
                </a:outerShdw>
              </a:effectLst>
              <a:uLnTx/>
              <a:uFillTx/>
              <a:latin typeface="Palatino Linotype" panose="0204050205050503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uLnTx/>
                <a:uFillTx/>
                <a:latin typeface="Palatino Linotype" panose="02040502050505030304" pitchFamily="18" charset="0"/>
                <a:ea typeface="黑体" panose="02010609060101010101" pitchFamily="49" charset="-122"/>
                <a:cs typeface="+mn-cs"/>
              </a:rPr>
              <a:t>及公司运维现状与展望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50800" dist="50800" dir="5400000" algn="ctr" rotWithShape="0">
                  <a:srgbClr val="FF0000"/>
                </a:outerShdw>
              </a:effectLst>
              <a:uLnTx/>
              <a:uFillTx/>
              <a:latin typeface="Palatino Linotype" panose="0204050205050503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alatino Linotype" panose="02040502050505030304" pitchFamily="18" charset="0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" name="图片 1" descr="微信图片_202412272037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75555" y="4437380"/>
            <a:ext cx="3696335" cy="18351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目录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9163"/>
            <a:ext cx="8229600" cy="54006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运维部门的价值与挑战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运维部门的工作内容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运维工作体系建设之流程与制度（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Process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运维工作体系建设之人员（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People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运维工作体系建设之技术（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Technology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运维工作的现状与展望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运维部门的定位</a:t>
            </a:r>
            <a:endParaRPr lang="zh-CN" altLang="en-US" dirty="0"/>
          </a:p>
        </p:txBody>
      </p:sp>
      <p:sp>
        <p:nvSpPr>
          <p:cNvPr id="7171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4381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运维部门在公司的位置图例：</a:t>
            </a: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3011488" y="1557338"/>
            <a:ext cx="719138" cy="863600"/>
          </a:xfrm>
          <a:prstGeom prst="ellipse">
            <a:avLst/>
          </a:prstGeom>
          <a:noFill/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7242" y="1605653"/>
            <a:ext cx="82296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0070C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   产          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0070C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0070C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供         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0070C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0070C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 销            售后</a:t>
            </a:r>
            <a:endParaRPr kumimoji="0" lang="zh-CN" altLang="en-US" sz="4000" b="1" i="0" u="none" strike="noStrike" kern="1200" cap="none" spc="0" normalizeH="0" baseline="0" noProof="0" dirty="0">
              <a:ln>
                <a:prstDash val="solid"/>
              </a:ln>
              <a:solidFill>
                <a:srgbClr val="0070C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grpSp>
        <p:nvGrpSpPr>
          <p:cNvPr id="2" name="组合 149"/>
          <p:cNvGrpSpPr/>
          <p:nvPr/>
        </p:nvGrpSpPr>
        <p:grpSpPr>
          <a:xfrm>
            <a:off x="7072313" y="2500313"/>
            <a:ext cx="1800225" cy="3348037"/>
            <a:chOff x="7072330" y="2500306"/>
            <a:chExt cx="1800000" cy="3348000"/>
          </a:xfrm>
        </p:grpSpPr>
        <p:sp>
          <p:nvSpPr>
            <p:cNvPr id="67" name="圆角矩形 66"/>
            <p:cNvSpPr/>
            <p:nvPr/>
          </p:nvSpPr>
          <p:spPr bwMode="auto">
            <a:xfrm>
              <a:off x="7072330" y="2500306"/>
              <a:ext cx="1800000" cy="3348000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 cap="flat" cmpd="sng" algn="ctr">
              <a:solidFill>
                <a:srgbClr val="00336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236" name="Rectangle 18"/>
            <p:cNvSpPr/>
            <p:nvPr/>
          </p:nvSpPr>
          <p:spPr>
            <a:xfrm>
              <a:off x="7081704" y="4714884"/>
              <a:ext cx="1790626" cy="10402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400" dirty="0">
                  <a:latin typeface="楷体" panose="02010609060101010101" pitchFamily="49" charset="-122"/>
                  <a:ea typeface="楷体" panose="02010609060101010101" pitchFamily="49" charset="-122"/>
                </a:rPr>
                <a:t>对热线服务提供疑难技术支持，提升品牌形象，对产品优化研究，提升产品质量</a:t>
              </a:r>
              <a:endPara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pic>
          <p:nvPicPr>
            <p:cNvPr id="7237" name="Picture 2" descr="C:\Documents and Settings\Chuan.Xia\Local Settings\Temporary Internet Files\Content.IE5\AD2D83S3\MP900438332[1]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583025" y="2643182"/>
              <a:ext cx="690588" cy="3799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3" name="矩形 82"/>
            <p:cNvSpPr/>
            <p:nvPr/>
          </p:nvSpPr>
          <p:spPr bwMode="auto">
            <a:xfrm>
              <a:off x="7583441" y="3167049"/>
              <a:ext cx="690476" cy="333371"/>
            </a:xfrm>
            <a:prstGeom prst="rect">
              <a:avLst/>
            </a:prstGeom>
            <a:solidFill>
              <a:srgbClr val="00ADDC"/>
            </a:solidFill>
            <a:ln w="25400" cap="flat" cmpd="sng" algn="ctr">
              <a:solidFill>
                <a:srgbClr val="00ADDC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Tx/>
                <a:buNone/>
                <a:defRPr/>
              </a:pPr>
              <a:r>
                <a:rPr kumimoji="0" lang="zh-CN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服务中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Tx/>
                <a:buNone/>
                <a:defRPr/>
              </a:pPr>
              <a:r>
                <a:rPr kumimoji="0" lang="zh-CN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心热线</a:t>
              </a:r>
              <a:endParaRPr kumimoji="0" lang="zh-CN" alt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86" name="矩形 85"/>
            <p:cNvSpPr/>
            <p:nvPr/>
          </p:nvSpPr>
          <p:spPr bwMode="auto">
            <a:xfrm>
              <a:off x="7894552" y="3702030"/>
              <a:ext cx="360317" cy="339721"/>
            </a:xfrm>
            <a:prstGeom prst="rect">
              <a:avLst/>
            </a:prstGeom>
            <a:solidFill>
              <a:srgbClr val="00ADDC"/>
            </a:solidFill>
            <a:ln w="25400" cap="flat" cmpd="sng" algn="ctr">
              <a:solidFill>
                <a:srgbClr val="00ADDC">
                  <a:shade val="50000"/>
                </a:srgbClr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Tx/>
                <a:buNone/>
                <a:defRPr/>
              </a:pPr>
              <a:r>
                <a:rPr kumimoji="0" lang="en-US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RMA</a:t>
              </a:r>
              <a:endParaRPr kumimoji="0" lang="zh-CN" alt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87" name="矩形 86"/>
            <p:cNvSpPr/>
            <p:nvPr/>
          </p:nvSpPr>
          <p:spPr bwMode="auto">
            <a:xfrm>
              <a:off x="7204076" y="3697268"/>
              <a:ext cx="549206" cy="339721"/>
            </a:xfrm>
            <a:prstGeom prst="rect">
              <a:avLst/>
            </a:prstGeom>
            <a:solidFill>
              <a:srgbClr val="00ADDC"/>
            </a:solidFill>
            <a:ln w="25400" cap="flat" cmpd="sng" algn="ctr">
              <a:solidFill>
                <a:srgbClr val="00ADDC">
                  <a:shade val="50000"/>
                </a:srgbClr>
              </a:solidFill>
              <a:prstDash val="solid"/>
            </a:ln>
            <a:effectLst/>
          </p:spPr>
          <p:txBody>
            <a:bodyPr lIns="0" tIns="0" rIns="0" bIns="0" anchor="b"/>
            <a:lstStyle/>
            <a:p>
              <a:pPr marL="0" marR="0" lvl="0" indent="0" algn="ctr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Tx/>
                <a:buNone/>
                <a:defRPr/>
              </a:pPr>
              <a:r>
                <a:rPr kumimoji="0" lang="zh-CN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技术支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Tx/>
                <a:buNone/>
                <a:defRPr/>
              </a:pPr>
              <a:r>
                <a:rPr kumimoji="0" lang="zh-CN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持中心</a:t>
              </a:r>
              <a:endParaRPr kumimoji="0" lang="zh-CN" alt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>
              <a:off x="8383441" y="3702030"/>
              <a:ext cx="441270" cy="339721"/>
            </a:xfrm>
            <a:prstGeom prst="rect">
              <a:avLst/>
            </a:prstGeom>
            <a:solidFill>
              <a:srgbClr val="00ADDC"/>
            </a:solidFill>
            <a:ln w="25400" cap="flat" cmpd="sng" algn="ctr">
              <a:solidFill>
                <a:srgbClr val="00ADDC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Tx/>
                <a:buNone/>
                <a:defRPr/>
              </a:pPr>
              <a:r>
                <a:rPr kumimoji="0" lang="zh-CN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备件中心</a:t>
              </a:r>
              <a:endParaRPr kumimoji="0" lang="zh-CN" alt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89" name="矩形 88"/>
            <p:cNvSpPr/>
            <p:nvPr/>
          </p:nvSpPr>
          <p:spPr bwMode="auto">
            <a:xfrm>
              <a:off x="7256457" y="4249712"/>
              <a:ext cx="461904" cy="322258"/>
            </a:xfrm>
            <a:prstGeom prst="rect">
              <a:avLst/>
            </a:prstGeom>
            <a:solidFill>
              <a:srgbClr val="00ADDC"/>
            </a:solidFill>
            <a:ln w="25400" cap="flat" cmpd="sng" algn="ctr">
              <a:solidFill>
                <a:srgbClr val="00ADDC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Tx/>
                <a:buNone/>
                <a:defRPr/>
              </a:pPr>
              <a:r>
                <a:rPr kumimoji="0" lang="en-US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Tec</a:t>
              </a:r>
              <a:r>
                <a:rPr kumimoji="0" lang="zh-CN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中心</a:t>
              </a:r>
              <a:endParaRPr kumimoji="0" lang="zh-CN" alt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90" name="矩形 89"/>
            <p:cNvSpPr/>
            <p:nvPr/>
          </p:nvSpPr>
          <p:spPr bwMode="auto">
            <a:xfrm>
              <a:off x="7883441" y="4271936"/>
              <a:ext cx="585715" cy="209548"/>
            </a:xfrm>
            <a:prstGeom prst="rect">
              <a:avLst/>
            </a:prstGeom>
            <a:solidFill>
              <a:srgbClr val="00ADDC"/>
            </a:solidFill>
            <a:ln w="25400" cap="flat" cmpd="sng" algn="ctr">
              <a:solidFill>
                <a:srgbClr val="00ADDC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Tx/>
                <a:buNone/>
                <a:defRPr/>
              </a:pPr>
              <a:r>
                <a:rPr kumimoji="0" lang="zh-CN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实验室</a:t>
              </a:r>
              <a:endParaRPr kumimoji="0" lang="zh-CN" alt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cxnSp>
          <p:nvCxnSpPr>
            <p:cNvPr id="7244" name="直接箭头连接符 42"/>
            <p:cNvCxnSpPr>
              <a:endCxn id="83" idx="0"/>
            </p:cNvCxnSpPr>
            <p:nvPr/>
          </p:nvCxnSpPr>
          <p:spPr>
            <a:xfrm rot="5400000">
              <a:off x="7856475" y="3094988"/>
              <a:ext cx="143688" cy="1588"/>
            </a:xfrm>
            <a:prstGeom prst="straightConnector1">
              <a:avLst/>
            </a:prstGeom>
            <a:ln w="9525" cap="flat" cmpd="sng">
              <a:solidFill>
                <a:srgbClr val="6E86C6"/>
              </a:solidFill>
              <a:prstDash val="solid"/>
              <a:headEnd type="none" w="med" len="med"/>
              <a:tailEnd type="arrow" w="med" len="med"/>
            </a:ln>
          </p:spPr>
        </p:cxnSp>
        <p:cxnSp>
          <p:nvCxnSpPr>
            <p:cNvPr id="7245" name="肘形连接符 43"/>
            <p:cNvCxnSpPr>
              <a:stCxn id="83" idx="2"/>
              <a:endCxn id="87" idx="0"/>
            </p:cNvCxnSpPr>
            <p:nvPr/>
          </p:nvCxnSpPr>
          <p:spPr>
            <a:xfrm rot="5400000">
              <a:off x="7605152" y="3374137"/>
              <a:ext cx="196867" cy="449469"/>
            </a:xfrm>
            <a:prstGeom prst="bentConnector3">
              <a:avLst>
                <a:gd name="adj1" fmla="val 50000"/>
              </a:avLst>
            </a:prstGeom>
            <a:ln w="9525" cap="flat" cmpd="sng">
              <a:solidFill>
                <a:srgbClr val="6E86C6"/>
              </a:solidFill>
              <a:prstDash val="solid"/>
              <a:miter/>
              <a:headEnd type="none" w="med" len="med"/>
              <a:tailEnd type="arrow" w="med" len="med"/>
            </a:ln>
          </p:spPr>
        </p:cxnSp>
        <p:cxnSp>
          <p:nvCxnSpPr>
            <p:cNvPr id="7246" name="肘形连接符 44"/>
            <p:cNvCxnSpPr>
              <a:stCxn id="83" idx="2"/>
              <a:endCxn id="86" idx="0"/>
            </p:cNvCxnSpPr>
            <p:nvPr/>
          </p:nvCxnSpPr>
          <p:spPr>
            <a:xfrm rot="-5400000" flipH="1">
              <a:off x="7900739" y="3528018"/>
              <a:ext cx="201060" cy="145900"/>
            </a:xfrm>
            <a:prstGeom prst="bentConnector3">
              <a:avLst>
                <a:gd name="adj1" fmla="val 50000"/>
              </a:avLst>
            </a:prstGeom>
            <a:ln w="9525" cap="flat" cmpd="sng">
              <a:solidFill>
                <a:srgbClr val="6E86C6"/>
              </a:solidFill>
              <a:prstDash val="solid"/>
              <a:miter/>
              <a:headEnd type="none" w="med" len="med"/>
              <a:tailEnd type="arrow" w="med" len="med"/>
            </a:ln>
          </p:spPr>
        </p:cxnSp>
        <p:cxnSp>
          <p:nvCxnSpPr>
            <p:cNvPr id="7247" name="肘形连接符 45"/>
            <p:cNvCxnSpPr>
              <a:stCxn id="83" idx="2"/>
              <a:endCxn id="88" idx="0"/>
            </p:cNvCxnSpPr>
            <p:nvPr/>
          </p:nvCxnSpPr>
          <p:spPr>
            <a:xfrm rot="-5400000" flipH="1">
              <a:off x="8165933" y="3262822"/>
              <a:ext cx="201060" cy="676291"/>
            </a:xfrm>
            <a:prstGeom prst="bentConnector3">
              <a:avLst>
                <a:gd name="adj1" fmla="val 50000"/>
              </a:avLst>
            </a:prstGeom>
            <a:ln w="9525" cap="flat" cmpd="sng">
              <a:solidFill>
                <a:srgbClr val="6E86C6"/>
              </a:solidFill>
              <a:prstDash val="solid"/>
              <a:miter/>
              <a:headEnd type="none" w="med" len="med"/>
              <a:tailEnd type="arrow" w="med" len="med"/>
            </a:ln>
          </p:spPr>
        </p:cxnSp>
        <p:cxnSp>
          <p:nvCxnSpPr>
            <p:cNvPr id="7248" name="直接箭头连接符 46"/>
            <p:cNvCxnSpPr>
              <a:stCxn id="87" idx="2"/>
              <a:endCxn id="89" idx="0"/>
            </p:cNvCxnSpPr>
            <p:nvPr/>
          </p:nvCxnSpPr>
          <p:spPr>
            <a:xfrm rot="-5400000" flipH="1">
              <a:off x="7376536" y="4139343"/>
              <a:ext cx="212715" cy="8087"/>
            </a:xfrm>
            <a:prstGeom prst="straightConnector1">
              <a:avLst/>
            </a:prstGeom>
            <a:ln w="9525" cap="flat" cmpd="sng">
              <a:solidFill>
                <a:srgbClr val="6E86C6"/>
              </a:solidFill>
              <a:prstDash val="solid"/>
              <a:headEnd type="none" w="med" len="med"/>
              <a:tailEnd type="arrow" w="med" len="med"/>
            </a:ln>
          </p:spPr>
        </p:cxnSp>
        <p:cxnSp>
          <p:nvCxnSpPr>
            <p:cNvPr id="7249" name="直接箭头连接符 46"/>
            <p:cNvCxnSpPr>
              <a:stCxn id="87" idx="2"/>
              <a:endCxn id="90" idx="0"/>
            </p:cNvCxnSpPr>
            <p:nvPr/>
          </p:nvCxnSpPr>
          <p:spPr>
            <a:xfrm rot="-5400000" flipH="1">
              <a:off x="7709825" y="3806054"/>
              <a:ext cx="235663" cy="697613"/>
            </a:xfrm>
            <a:prstGeom prst="straightConnector1">
              <a:avLst/>
            </a:prstGeom>
            <a:ln w="9525" cap="flat" cmpd="sng">
              <a:solidFill>
                <a:srgbClr val="6E86C6"/>
              </a:solidFill>
              <a:prstDash val="solid"/>
              <a:headEnd type="none" w="med" len="med"/>
              <a:tailEnd type="arrow" w="med" len="med"/>
            </a:ln>
          </p:spPr>
        </p:cxnSp>
      </p:grpSp>
      <p:grpSp>
        <p:nvGrpSpPr>
          <p:cNvPr id="3" name="组合 154"/>
          <p:cNvGrpSpPr/>
          <p:nvPr/>
        </p:nvGrpSpPr>
        <p:grpSpPr>
          <a:xfrm>
            <a:off x="4835525" y="2493963"/>
            <a:ext cx="2301875" cy="3348037"/>
            <a:chOff x="4835538" y="2493963"/>
            <a:chExt cx="2301724" cy="3348000"/>
          </a:xfrm>
        </p:grpSpPr>
        <p:grpSp>
          <p:nvGrpSpPr>
            <p:cNvPr id="7223" name="组合 64"/>
            <p:cNvGrpSpPr/>
            <p:nvPr/>
          </p:nvGrpSpPr>
          <p:grpSpPr>
            <a:xfrm>
              <a:off x="4835538" y="2493963"/>
              <a:ext cx="1800000" cy="3348000"/>
              <a:chOff x="6040438" y="2493963"/>
              <a:chExt cx="1800000" cy="3348000"/>
            </a:xfrm>
          </p:grpSpPr>
          <p:sp>
            <p:nvSpPr>
              <p:cNvPr id="138" name="圆角矩形 137"/>
              <p:cNvSpPr/>
              <p:nvPr/>
            </p:nvSpPr>
            <p:spPr bwMode="auto">
              <a:xfrm>
                <a:off x="6040438" y="2493963"/>
                <a:ext cx="1800107" cy="3348000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9525" cap="flat" cmpd="sng" algn="ctr">
                <a:solidFill>
                  <a:srgbClr val="00336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pic>
            <p:nvPicPr>
              <p:cNvPr id="7226" name="Picture 2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06844" y="3871958"/>
                <a:ext cx="622732" cy="71485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27" name="Picture 7" descr="msnicons_finanzen"/>
              <p:cNvPicPr>
                <a:picLocks noChangeAspect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6955196" y="4143732"/>
                <a:ext cx="425435" cy="38609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28" name="Picture 51" descr="Hardware13"/>
              <p:cNvPicPr>
                <a:picLocks noChangeAspect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7122939" y="2714620"/>
                <a:ext cx="572904" cy="55459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29" name="Picture 54" descr="Hardware42"/>
              <p:cNvPicPr>
                <a:picLocks noChangeAspect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6215074" y="2755801"/>
                <a:ext cx="596722" cy="57765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cxnSp>
            <p:nvCxnSpPr>
              <p:cNvPr id="348" name="直接连接符 347"/>
              <p:cNvCxnSpPr/>
              <p:nvPr/>
            </p:nvCxnSpPr>
            <p:spPr bwMode="auto">
              <a:xfrm>
                <a:off x="6513482" y="3333741"/>
                <a:ext cx="404786" cy="415920"/>
              </a:xfrm>
              <a:prstGeom prst="line">
                <a:avLst/>
              </a:prstGeom>
              <a:noFill/>
              <a:ln w="9525" cap="flat" cmpd="sng" algn="ctr">
                <a:solidFill>
                  <a:schemeClr val="accent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0" name="直接连接符 349"/>
              <p:cNvCxnSpPr/>
              <p:nvPr/>
            </p:nvCxnSpPr>
            <p:spPr bwMode="auto">
              <a:xfrm flipH="1">
                <a:off x="6918268" y="3321041"/>
                <a:ext cx="492093" cy="428620"/>
              </a:xfrm>
              <a:prstGeom prst="line">
                <a:avLst/>
              </a:prstGeom>
              <a:noFill/>
              <a:ln w="9525" cap="flat" cmpd="sng" algn="ctr">
                <a:solidFill>
                  <a:schemeClr val="accent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7232" name="Rectangle 18"/>
              <p:cNvSpPr/>
              <p:nvPr/>
            </p:nvSpPr>
            <p:spPr>
              <a:xfrm>
                <a:off x="6049812" y="4840281"/>
                <a:ext cx="1790626" cy="8032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平台为最终用户提供安全、可靠的支付等服务</a:t>
                </a:r>
                <a:endParaRPr lang="en-US" altLang="zh-CN" sz="14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pic>
            <p:nvPicPr>
              <p:cNvPr id="7233" name="图片 357" descr="pos机.jpg"/>
              <p:cNvPicPr>
                <a:picLocks noChangeAspect="1"/>
              </p:cNvPicPr>
              <p:nvPr/>
            </p:nvPicPr>
            <p:blipFill>
              <a:blip r:embed="rId7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6764535" y="2714976"/>
                <a:ext cx="493008" cy="61847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cxnSp>
            <p:nvCxnSpPr>
              <p:cNvPr id="359" name="直接连接符 358"/>
              <p:cNvCxnSpPr/>
              <p:nvPr/>
            </p:nvCxnSpPr>
            <p:spPr bwMode="auto">
              <a:xfrm flipH="1">
                <a:off x="6918268" y="3333741"/>
                <a:ext cx="92069" cy="415920"/>
              </a:xfrm>
              <a:prstGeom prst="line">
                <a:avLst/>
              </a:prstGeom>
              <a:noFill/>
              <a:ln w="9525" cap="flat" cmpd="sng" algn="ctr">
                <a:solidFill>
                  <a:schemeClr val="accent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151" name="右箭头 150"/>
            <p:cNvSpPr/>
            <p:nvPr/>
          </p:nvSpPr>
          <p:spPr bwMode="auto">
            <a:xfrm>
              <a:off x="6500826" y="3695647"/>
              <a:ext cx="636436" cy="637180"/>
            </a:xfrm>
            <a:prstGeom prst="rightArrow">
              <a:avLst/>
            </a:prstGeom>
            <a:noFill/>
            <a:ln w="9525" cap="flat" cmpd="sng" algn="ctr">
              <a:solidFill>
                <a:srgbClr val="003366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bliqueBottomRight"/>
              <a:lightRig rig="threePt" dir="t"/>
            </a:scene3d>
            <a:sp3d>
              <a:bevelT/>
            </a:sp3d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2" name="椭圆 151"/>
          <p:cNvSpPr/>
          <p:nvPr/>
        </p:nvSpPr>
        <p:spPr bwMode="auto">
          <a:xfrm>
            <a:off x="7353300" y="1571625"/>
            <a:ext cx="1250950" cy="755650"/>
          </a:xfrm>
          <a:prstGeom prst="ellipse">
            <a:avLst/>
          </a:prstGeom>
          <a:noFill/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7" name="组合 153"/>
          <p:cNvGrpSpPr/>
          <p:nvPr/>
        </p:nvGrpSpPr>
        <p:grpSpPr>
          <a:xfrm>
            <a:off x="2598738" y="2493963"/>
            <a:ext cx="2324100" cy="3354387"/>
            <a:chOff x="2598744" y="2493964"/>
            <a:chExt cx="2323940" cy="3354175"/>
          </a:xfrm>
        </p:grpSpPr>
        <p:grpSp>
          <p:nvGrpSpPr>
            <p:cNvPr id="7191" name="组合 60"/>
            <p:cNvGrpSpPr/>
            <p:nvPr/>
          </p:nvGrpSpPr>
          <p:grpSpPr>
            <a:xfrm>
              <a:off x="2598744" y="2493964"/>
              <a:ext cx="1800001" cy="3354175"/>
              <a:chOff x="3203546" y="2493964"/>
              <a:chExt cx="1800001" cy="3354175"/>
            </a:xfrm>
          </p:grpSpPr>
          <p:sp>
            <p:nvSpPr>
              <p:cNvPr id="137" name="圆角矩形 136"/>
              <p:cNvSpPr/>
              <p:nvPr/>
            </p:nvSpPr>
            <p:spPr bwMode="auto">
              <a:xfrm>
                <a:off x="3203546" y="2493964"/>
                <a:ext cx="1800101" cy="3347825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9525" cap="flat" cmpd="sng" algn="ctr">
                <a:solidFill>
                  <a:srgbClr val="00336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graphicFrame>
            <p:nvGraphicFramePr>
              <p:cNvPr id="7194" name="Object 12">
                <a:hlinkClick r:id="" action="ppaction://ole?verb="/>
              </p:cNvPr>
              <p:cNvGraphicFramePr/>
              <p:nvPr/>
            </p:nvGraphicFramePr>
            <p:xfrm>
              <a:off x="3934938" y="3908769"/>
              <a:ext cx="815253" cy="75605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8" name="" r:id="rId8" imgW="4565650" imgH="3164205" progId="MS_ClipArt_Gallery.2">
                      <p:embed/>
                    </p:oleObj>
                  </mc:Choice>
                  <mc:Fallback>
                    <p:oleObj name="" r:id="rId8" imgW="4565650" imgH="3164205" progId="MS_ClipArt_Gallery.2">
                      <p:embed/>
                      <p:pic>
                        <p:nvPicPr>
                          <p:cNvPr id="0" name="图片 3077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3934938" y="3908769"/>
                            <a:ext cx="815253" cy="75605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195" name="Object 13">
                <a:hlinkClick r:id="" action="ppaction://ole?verb="/>
              </p:cNvPr>
              <p:cNvGraphicFramePr/>
              <p:nvPr/>
            </p:nvGraphicFramePr>
            <p:xfrm>
              <a:off x="3366576" y="4068080"/>
              <a:ext cx="736182" cy="74284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7" name="" r:id="rId10" imgW="4565650" imgH="3164205" progId="MS_ClipArt_Gallery.2">
                      <p:embed/>
                    </p:oleObj>
                  </mc:Choice>
                  <mc:Fallback>
                    <p:oleObj name="" r:id="rId10" imgW="4565650" imgH="3164205" progId="MS_ClipArt_Gallery.2">
                      <p:embed/>
                      <p:pic>
                        <p:nvPicPr>
                          <p:cNvPr id="0" name="图片 3076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3366576" y="4068080"/>
                            <a:ext cx="736182" cy="74284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7196" name="Group 38"/>
              <p:cNvGrpSpPr/>
              <p:nvPr/>
            </p:nvGrpSpPr>
            <p:grpSpPr>
              <a:xfrm>
                <a:off x="3414385" y="4325229"/>
                <a:ext cx="356804" cy="339878"/>
                <a:chOff x="4882" y="136"/>
                <a:chExt cx="743" cy="679"/>
              </a:xfrm>
            </p:grpSpPr>
            <p:pic>
              <p:nvPicPr>
                <p:cNvPr id="7221" name="Picture 25" descr="u=2759758760,1001083134&amp;gp=1">
                  <a:hlinkClick r:id="rId11"/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882" y="136"/>
                  <a:ext cx="517" cy="54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7222" name="Picture 36" descr="u=2759758760,1001083134&amp;gp=1">
                  <a:hlinkClick r:id="rId11"/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108" y="272"/>
                  <a:ext cx="517" cy="54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  <p:sp>
            <p:nvSpPr>
              <p:cNvPr id="7197" name="Rectangle 196"/>
              <p:cNvSpPr/>
              <p:nvPr/>
            </p:nvSpPr>
            <p:spPr>
              <a:xfrm>
                <a:off x="3214678" y="4100915"/>
                <a:ext cx="736740" cy="251743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lIns="90488" tIns="44450" rIns="90488" bIns="44450">
                <a:spAutoFit/>
              </a:bodyPr>
              <a:p>
                <a:pPr algn="ctr" defTabSz="762000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黑体" panose="02010609060101010101" pitchFamily="49" charset="-122"/>
                  </a:rPr>
                  <a:t>丰台</a:t>
                </a:r>
                <a:endParaRPr lang="en-US" altLang="zh-CN" sz="1400" dirty="0">
                  <a:latin typeface="黑体" panose="02010609060101010101" pitchFamily="49" charset="-122"/>
                </a:endParaRPr>
              </a:p>
            </p:txBody>
          </p:sp>
          <p:grpSp>
            <p:nvGrpSpPr>
              <p:cNvPr id="7198" name="Group 38"/>
              <p:cNvGrpSpPr/>
              <p:nvPr/>
            </p:nvGrpSpPr>
            <p:grpSpPr>
              <a:xfrm>
                <a:off x="4173138" y="4228250"/>
                <a:ext cx="353443" cy="383426"/>
                <a:chOff x="4468" y="92"/>
                <a:chExt cx="736" cy="766"/>
              </a:xfrm>
            </p:grpSpPr>
            <p:pic>
              <p:nvPicPr>
                <p:cNvPr id="7219" name="Picture 25" descr="u=2759758760,1001083134&amp;gp=1">
                  <a:hlinkClick r:id="rId11"/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468" y="92"/>
                  <a:ext cx="510" cy="6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7220" name="Picture 36" descr="u=2759758760,1001083134&amp;gp=1">
                  <a:hlinkClick r:id="rId11"/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694" y="228"/>
                  <a:ext cx="510" cy="6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  <p:sp>
            <p:nvSpPr>
              <p:cNvPr id="7199" name="Rectangle 196"/>
              <p:cNvSpPr/>
              <p:nvPr/>
            </p:nvSpPr>
            <p:spPr>
              <a:xfrm>
                <a:off x="3951418" y="3976065"/>
                <a:ext cx="730542" cy="252183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lIns="90488" tIns="44450" rIns="90488" bIns="44450">
                <a:spAutoFit/>
              </a:bodyPr>
              <a:p>
                <a:pPr algn="ctr" defTabSz="762000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黑体" panose="02010609060101010101" pitchFamily="49" charset="-122"/>
                  </a:rPr>
                  <a:t>菜市口</a:t>
                </a:r>
                <a:endParaRPr lang="en-US" altLang="zh-CN" sz="1400" dirty="0">
                  <a:latin typeface="黑体" panose="02010609060101010101" pitchFamily="49" charset="-122"/>
                </a:endParaRPr>
              </a:p>
            </p:txBody>
          </p:sp>
          <p:pic>
            <p:nvPicPr>
              <p:cNvPr id="7200" name="Picture 199" descr="cloud"/>
              <p:cNvPicPr>
                <a:picLocks noChangeAspect="1"/>
              </p:cNvPicPr>
              <p:nvPr/>
            </p:nvPicPr>
            <p:blipFill>
              <a:blip r:embed="rId1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3439779" y="3377629"/>
                <a:ext cx="917678" cy="636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7201" name="Text Box 200"/>
              <p:cNvSpPr txBox="1"/>
              <p:nvPr/>
            </p:nvSpPr>
            <p:spPr>
              <a:xfrm>
                <a:off x="3832398" y="3573280"/>
                <a:ext cx="162148" cy="195692"/>
              </a:xfrm>
              <a:prstGeom prst="rect">
                <a:avLst/>
              </a:prstGeom>
              <a:noFill/>
              <a:ln w="12699">
                <a:noFill/>
              </a:ln>
            </p:spPr>
            <p:txBody>
              <a:bodyPr wrap="none" anchor="ctr" anchorCtr="1">
                <a:spAutoFit/>
              </a:bodyPr>
              <a:p>
                <a:pPr algn="ctr"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en-US" altLang="zh-CN" sz="1200" dirty="0"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CMNET</a:t>
                </a:r>
                <a:endParaRPr lang="en-US" altLang="zh-CN" sz="1600" dirty="0">
                  <a:solidFill>
                    <a:srgbClr val="000066"/>
                  </a:solidFill>
                  <a:latin typeface="Arial Narrow" panose="020B0606020202030204" pitchFamily="34" charset="0"/>
                </a:endParaRPr>
              </a:p>
            </p:txBody>
          </p:sp>
          <p:grpSp>
            <p:nvGrpSpPr>
              <p:cNvPr id="7202" name="组合 326"/>
              <p:cNvGrpSpPr/>
              <p:nvPr/>
            </p:nvGrpSpPr>
            <p:grpSpPr>
              <a:xfrm>
                <a:off x="3214678" y="2643182"/>
                <a:ext cx="895531" cy="865473"/>
                <a:chOff x="3476592" y="2529482"/>
                <a:chExt cx="1175181" cy="975224"/>
              </a:xfrm>
            </p:grpSpPr>
            <p:graphicFrame>
              <p:nvGraphicFramePr>
                <p:cNvPr id="7213" name="Object 193">
                  <a:hlinkClick r:id="" action="ppaction://ole?verb="/>
                </p:cNvPr>
                <p:cNvGraphicFramePr/>
                <p:nvPr/>
              </p:nvGraphicFramePr>
              <p:xfrm>
                <a:off x="3665382" y="2529482"/>
                <a:ext cx="986391" cy="97155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79" name="" r:id="rId15" imgW="4565650" imgH="3164205" progId="MS_ClipArt_Gallery.2">
                        <p:embed/>
                      </p:oleObj>
                    </mc:Choice>
                    <mc:Fallback>
                      <p:oleObj name="" r:id="rId15" imgW="4565650" imgH="3164205" progId="MS_ClipArt_Gallery.2">
                        <p:embed/>
                        <p:pic>
                          <p:nvPicPr>
                            <p:cNvPr id="0" name="图片 3078"/>
                            <p:cNvPicPr/>
                            <p:nvPr/>
                          </p:nvPicPr>
                          <p:blipFill>
                            <a:blip r:embed="rId9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665382" y="2529482"/>
                              <a:ext cx="986391" cy="971550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7214" name="Group 38"/>
                <p:cNvGrpSpPr/>
                <p:nvPr/>
              </p:nvGrpSpPr>
              <p:grpSpPr>
                <a:xfrm>
                  <a:off x="3847574" y="2971535"/>
                  <a:ext cx="520528" cy="358160"/>
                  <a:chOff x="4595" y="777"/>
                  <a:chExt cx="826" cy="635"/>
                </a:xfrm>
              </p:grpSpPr>
              <p:pic>
                <p:nvPicPr>
                  <p:cNvPr id="7217" name="Picture 25" descr="u=2759758760,1001083134&amp;gp=1">
                    <a:hlinkClick r:id="rId11"/>
                  </p:cNvPr>
                  <p:cNvPicPr>
                    <a:picLocks noChangeAspect="1"/>
                  </p:cNvPicPr>
                  <p:nvPr/>
                </p:nvPicPr>
                <p:blipFill>
                  <a:blip r:embed="rId13"/>
                  <a:stretch>
                    <a:fillRect/>
                  </a:stretch>
                </p:blipFill>
                <p:spPr>
                  <a:xfrm>
                    <a:off x="4595" y="777"/>
                    <a:ext cx="600" cy="49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</p:pic>
              <p:pic>
                <p:nvPicPr>
                  <p:cNvPr id="7218" name="Picture 36" descr="u=2759758760,1001083134&amp;gp=1">
                    <a:hlinkClick r:id="rId11"/>
                  </p:cNvPr>
                  <p:cNvPicPr>
                    <a:picLocks noChangeAspect="1"/>
                  </p:cNvPicPr>
                  <p:nvPr/>
                </p:nvPicPr>
                <p:blipFill>
                  <a:blip r:embed="rId13"/>
                  <a:stretch>
                    <a:fillRect/>
                  </a:stretch>
                </p:blipFill>
                <p:spPr>
                  <a:xfrm>
                    <a:off x="4821" y="913"/>
                    <a:ext cx="600" cy="49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</p:pic>
            </p:grpSp>
            <p:sp>
              <p:nvSpPr>
                <p:cNvPr id="7215" name="Rectangle 196"/>
                <p:cNvSpPr/>
                <p:nvPr/>
              </p:nvSpPr>
              <p:spPr>
                <a:xfrm>
                  <a:off x="3476592" y="2620437"/>
                  <a:ext cx="1127980" cy="283667"/>
                </a:xfrm>
                <a:prstGeom prst="rect">
                  <a:avLst/>
                </a:prstGeom>
                <a:noFill/>
                <a:ln w="12700">
                  <a:noFill/>
                </a:ln>
              </p:spPr>
              <p:txBody>
                <a:bodyPr lIns="90488" tIns="44450" rIns="90488" bIns="44450">
                  <a:spAutoFit/>
                </a:bodyPr>
                <a:p>
                  <a:pPr algn="ctr" defTabSz="762000">
                    <a:lnSpc>
                      <a:spcPct val="90000"/>
                    </a:lnSpc>
                    <a:spcBef>
                      <a:spcPct val="50000"/>
                    </a:spcBef>
                  </a:pPr>
                  <a:r>
                    <a:rPr lang="zh-CN" altLang="en-US" sz="1400" dirty="0">
                      <a:latin typeface="黑体" panose="02010609060101010101" pitchFamily="49" charset="-122"/>
                    </a:rPr>
                    <a:t>望京</a:t>
                  </a:r>
                  <a:endParaRPr lang="en-US" altLang="zh-CN" sz="1400" dirty="0">
                    <a:latin typeface="黑体" panose="02010609060101010101" pitchFamily="49" charset="-122"/>
                  </a:endParaRPr>
                </a:p>
              </p:txBody>
            </p:sp>
            <p:pic>
              <p:nvPicPr>
                <p:cNvPr id="7216" name="图片 129" descr="闪电.png"/>
                <p:cNvPicPr>
                  <a:picLocks noChangeAspect="1"/>
                </p:cNvPicPr>
                <p:nvPr/>
              </p:nvPicPr>
              <p:blipFill>
                <a:blip r:embed="rId16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tretch>
                  <a:fillRect/>
                </a:stretch>
              </p:blipFill>
              <p:spPr>
                <a:xfrm>
                  <a:off x="4299380" y="2975994"/>
                  <a:ext cx="348704" cy="52871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  <p:pic>
            <p:nvPicPr>
              <p:cNvPr id="7203" name="图片 130" descr="闪电.png"/>
              <p:cNvPicPr>
                <a:picLocks noChangeAspect="1"/>
              </p:cNvPicPr>
              <p:nvPr/>
            </p:nvPicPr>
            <p:blipFill>
              <a:blip r:embed="rId1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-5999225">
                <a:off x="3602261" y="3813859"/>
                <a:ext cx="367473" cy="37088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04" name="图片 131" descr="闪电.png"/>
              <p:cNvPicPr>
                <a:picLocks noChangeAspect="1"/>
              </p:cNvPicPr>
              <p:nvPr/>
            </p:nvPicPr>
            <p:blipFill>
              <a:blip r:embed="rId1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-4893794">
                <a:off x="4181016" y="3188510"/>
                <a:ext cx="351474" cy="35473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05" name="图片 132" descr="闪电.png"/>
              <p:cNvPicPr>
                <a:picLocks noChangeAspect="1"/>
              </p:cNvPicPr>
              <p:nvPr/>
            </p:nvPicPr>
            <p:blipFill>
              <a:blip r:embed="rId1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3943585" y="3908705"/>
                <a:ext cx="265725" cy="46921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7206" name="组合 332"/>
              <p:cNvGrpSpPr/>
              <p:nvPr/>
            </p:nvGrpSpPr>
            <p:grpSpPr>
              <a:xfrm>
                <a:off x="4018865" y="2643182"/>
                <a:ext cx="859562" cy="862213"/>
                <a:chOff x="9167497" y="2602432"/>
                <a:chExt cx="1127980" cy="971550"/>
              </a:xfrm>
            </p:grpSpPr>
            <p:graphicFrame>
              <p:nvGraphicFramePr>
                <p:cNvPr id="7208" name="Object 11">
                  <a:hlinkClick r:id="" action="ppaction://ole?verb="/>
                </p:cNvPr>
                <p:cNvGraphicFramePr/>
                <p:nvPr/>
              </p:nvGraphicFramePr>
              <p:xfrm>
                <a:off x="9349282" y="2602432"/>
                <a:ext cx="946195" cy="97155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76" name="" r:id="rId17" imgW="4565650" imgH="3164205" progId="MS_ClipArt_Gallery.2">
                        <p:embed/>
                      </p:oleObj>
                    </mc:Choice>
                    <mc:Fallback>
                      <p:oleObj name="" r:id="rId17" imgW="4565650" imgH="3164205" progId="MS_ClipArt_Gallery.2">
                        <p:embed/>
                        <p:pic>
                          <p:nvPicPr>
                            <p:cNvPr id="0" name="图片 3075"/>
                            <p:cNvPicPr/>
                            <p:nvPr/>
                          </p:nvPicPr>
                          <p:blipFill>
                            <a:blip r:embed="rId9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9349282" y="2602432"/>
                              <a:ext cx="946195" cy="971550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7209" name="Group 38"/>
                <p:cNvGrpSpPr/>
                <p:nvPr/>
              </p:nvGrpSpPr>
              <p:grpSpPr>
                <a:xfrm>
                  <a:off x="9557598" y="2998140"/>
                  <a:ext cx="520528" cy="432048"/>
                  <a:chOff x="4105" y="590"/>
                  <a:chExt cx="826" cy="766"/>
                </a:xfrm>
              </p:grpSpPr>
              <p:pic>
                <p:nvPicPr>
                  <p:cNvPr id="7211" name="Picture 25" descr="u=2759758760,1001083134&amp;gp=1">
                    <a:hlinkClick r:id="rId11"/>
                  </p:cNvPr>
                  <p:cNvPicPr>
                    <a:picLocks noChangeAspect="1"/>
                  </p:cNvPicPr>
                  <p:nvPr/>
                </p:nvPicPr>
                <p:blipFill>
                  <a:blip r:embed="rId13"/>
                  <a:stretch>
                    <a:fillRect/>
                  </a:stretch>
                </p:blipFill>
                <p:spPr>
                  <a:xfrm>
                    <a:off x="4105" y="590"/>
                    <a:ext cx="600" cy="630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</p:pic>
              <p:pic>
                <p:nvPicPr>
                  <p:cNvPr id="7212" name="Picture 36" descr="u=2759758760,1001083134&amp;gp=1">
                    <a:hlinkClick r:id="rId11"/>
                  </p:cNvPr>
                  <p:cNvPicPr>
                    <a:picLocks noChangeAspect="1"/>
                  </p:cNvPicPr>
                  <p:nvPr/>
                </p:nvPicPr>
                <p:blipFill>
                  <a:blip r:embed="rId13"/>
                  <a:stretch>
                    <a:fillRect/>
                  </a:stretch>
                </p:blipFill>
                <p:spPr>
                  <a:xfrm>
                    <a:off x="4331" y="726"/>
                    <a:ext cx="600" cy="630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</p:pic>
            </p:grpSp>
            <p:sp>
              <p:nvSpPr>
                <p:cNvPr id="7210" name="Rectangle 196"/>
                <p:cNvSpPr/>
                <p:nvPr/>
              </p:nvSpPr>
              <p:spPr>
                <a:xfrm>
                  <a:off x="9167497" y="2661561"/>
                  <a:ext cx="1127980" cy="284162"/>
                </a:xfrm>
                <a:prstGeom prst="rect">
                  <a:avLst/>
                </a:prstGeom>
                <a:noFill/>
                <a:ln w="12700">
                  <a:noFill/>
                </a:ln>
              </p:spPr>
              <p:txBody>
                <a:bodyPr lIns="90488" tIns="44450" rIns="90488" bIns="44450">
                  <a:spAutoFit/>
                </a:bodyPr>
                <a:p>
                  <a:pPr algn="ctr" defTabSz="762000">
                    <a:lnSpc>
                      <a:spcPct val="90000"/>
                    </a:lnSpc>
                    <a:spcBef>
                      <a:spcPct val="50000"/>
                    </a:spcBef>
                  </a:pPr>
                  <a:r>
                    <a:rPr lang="zh-CN" altLang="en-US" sz="1400" dirty="0">
                      <a:latin typeface="黑体" panose="02010609060101010101" pitchFamily="49" charset="-122"/>
                    </a:rPr>
                    <a:t>亦庄</a:t>
                  </a:r>
                  <a:endParaRPr lang="en-US" altLang="zh-CN" sz="1400" dirty="0">
                    <a:latin typeface="黑体" panose="02010609060101010101" pitchFamily="49" charset="-122"/>
                  </a:endParaRPr>
                </a:p>
              </p:txBody>
            </p:sp>
          </p:grpSp>
          <p:sp>
            <p:nvSpPr>
              <p:cNvPr id="7207" name="Rectangle 18"/>
              <p:cNvSpPr/>
              <p:nvPr/>
            </p:nvSpPr>
            <p:spPr>
              <a:xfrm>
                <a:off x="3207153" y="4807854"/>
                <a:ext cx="1796394" cy="1040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根据产品方案，定制集成的系统方案，并保证按照规范平稳的运行系统</a:t>
                </a:r>
                <a:endParaRPr lang="en-US" altLang="zh-CN" sz="14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362" name="右箭头 361"/>
            <p:cNvSpPr/>
            <p:nvPr/>
          </p:nvSpPr>
          <p:spPr bwMode="auto">
            <a:xfrm>
              <a:off x="4286248" y="3695647"/>
              <a:ext cx="636436" cy="637180"/>
            </a:xfrm>
            <a:prstGeom prst="rightArrow">
              <a:avLst/>
            </a:prstGeom>
            <a:noFill/>
            <a:ln w="9525" cap="flat" cmpd="sng" algn="ctr">
              <a:solidFill>
                <a:srgbClr val="003366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bliqueBottomRight"/>
              <a:lightRig rig="threePt" dir="t"/>
            </a:scene3d>
            <a:sp3d>
              <a:bevelT/>
            </a:sp3d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5" name="组合 152"/>
          <p:cNvGrpSpPr/>
          <p:nvPr/>
        </p:nvGrpSpPr>
        <p:grpSpPr>
          <a:xfrm>
            <a:off x="361950" y="2493963"/>
            <a:ext cx="2274888" cy="3348037"/>
            <a:chOff x="361951" y="2493964"/>
            <a:chExt cx="2274717" cy="3348000"/>
          </a:xfrm>
        </p:grpSpPr>
        <p:grpSp>
          <p:nvGrpSpPr>
            <p:cNvPr id="7179" name="组合 362"/>
            <p:cNvGrpSpPr/>
            <p:nvPr/>
          </p:nvGrpSpPr>
          <p:grpSpPr>
            <a:xfrm>
              <a:off x="361951" y="2493964"/>
              <a:ext cx="1800000" cy="3348000"/>
              <a:chOff x="361564" y="2493344"/>
              <a:chExt cx="2724084" cy="4062740"/>
            </a:xfrm>
          </p:grpSpPr>
          <p:sp>
            <p:nvSpPr>
              <p:cNvPr id="136" name="圆角矩形 135"/>
              <p:cNvSpPr/>
              <p:nvPr/>
            </p:nvSpPr>
            <p:spPr bwMode="auto">
              <a:xfrm>
                <a:off x="361564" y="2493344"/>
                <a:ext cx="2724220" cy="4062740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9525" cap="flat" cmpd="sng" algn="ctr">
                <a:solidFill>
                  <a:srgbClr val="00336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pic>
            <p:nvPicPr>
              <p:cNvPr id="7182" name="Picture 12" descr="三人看电脑"/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827068" y="2847795"/>
                <a:ext cx="1008628" cy="82857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183" name="Picture 26" descr="1"/>
              <p:cNvPicPr>
                <a:picLocks noChangeAspect="1"/>
              </p:cNvPicPr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903836" y="4536366"/>
                <a:ext cx="1003868" cy="76484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7184" name="组合 340"/>
              <p:cNvGrpSpPr/>
              <p:nvPr/>
            </p:nvGrpSpPr>
            <p:grpSpPr>
              <a:xfrm>
                <a:off x="1060540" y="3454615"/>
                <a:ext cx="1780365" cy="1647088"/>
                <a:chOff x="798114" y="3322196"/>
                <a:chExt cx="1780365" cy="1860834"/>
              </a:xfrm>
            </p:grpSpPr>
            <p:pic>
              <p:nvPicPr>
                <p:cNvPr id="81" name="图片 80" descr="业务流示例1.png"/>
                <p:cNvPicPr>
                  <a:picLocks noChangeAspect="1"/>
                </p:cNvPicPr>
                <p:nvPr/>
              </p:nvPicPr>
              <p:blipFill>
                <a:blip r:embed="rId20" cstate="print"/>
                <a:stretch>
                  <a:fillRect/>
                </a:stretch>
              </p:blipFill>
              <p:spPr>
                <a:xfrm>
                  <a:off x="798114" y="3322196"/>
                  <a:ext cx="860480" cy="992464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  <a:reflection blurRad="12700" stA="38000" endPos="28000" dist="5000" dir="5400000" sy="-100000" algn="bl" rotWithShape="0"/>
                </a:effectLst>
              </p:spPr>
            </p:pic>
            <p:pic>
              <p:nvPicPr>
                <p:cNvPr id="79" name="图片 78" descr="业务流示例.png"/>
                <p:cNvPicPr>
                  <a:picLocks noChangeAspect="1"/>
                </p:cNvPicPr>
                <p:nvPr/>
              </p:nvPicPr>
              <p:blipFill>
                <a:blip r:embed="rId21" cstate="print"/>
                <a:stretch>
                  <a:fillRect/>
                </a:stretch>
              </p:blipFill>
              <p:spPr>
                <a:xfrm>
                  <a:off x="956878" y="3616012"/>
                  <a:ext cx="945888" cy="828001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  <a:reflection blurRad="12700" stA="38000" endPos="28000" dist="5000" dir="5400000" sy="-100000" algn="bl" rotWithShape="0"/>
                </a:effectLst>
              </p:spPr>
            </p:pic>
            <p:pic>
              <p:nvPicPr>
                <p:cNvPr id="84" name="图片 83" descr="业务流示例3.png"/>
                <p:cNvPicPr>
                  <a:picLocks noChangeAspect="1"/>
                </p:cNvPicPr>
                <p:nvPr/>
              </p:nvPicPr>
              <p:blipFill>
                <a:blip r:embed="rId22" cstate="print"/>
                <a:stretch>
                  <a:fillRect/>
                </a:stretch>
              </p:blipFill>
              <p:spPr>
                <a:xfrm>
                  <a:off x="1135598" y="3811889"/>
                  <a:ext cx="860480" cy="935128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  <a:reflection blurRad="12700" stA="38000" endPos="28000" dist="5000" dir="5400000" sy="-100000" algn="bl" rotWithShape="0"/>
                </a:effectLst>
              </p:spPr>
            </p:pic>
            <p:pic>
              <p:nvPicPr>
                <p:cNvPr id="82" name="图片 81" descr="业务流示例2.png"/>
                <p:cNvPicPr>
                  <a:picLocks noChangeAspect="1"/>
                </p:cNvPicPr>
                <p:nvPr/>
              </p:nvPicPr>
              <p:blipFill>
                <a:blip r:embed="rId23" cstate="print"/>
                <a:stretch>
                  <a:fillRect/>
                </a:stretch>
              </p:blipFill>
              <p:spPr>
                <a:xfrm>
                  <a:off x="1393661" y="3992766"/>
                  <a:ext cx="860480" cy="876329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  <a:reflection blurRad="12700" stA="38000" endPos="28000" dist="5000" dir="5400000" sy="-100000" algn="bl" rotWithShape="0"/>
                </a:effectLst>
              </p:spPr>
            </p:pic>
            <p:pic>
              <p:nvPicPr>
                <p:cNvPr id="85" name="图片 84" descr="业务流示例4.png"/>
                <p:cNvPicPr>
                  <a:picLocks noChangeAspect="1"/>
                </p:cNvPicPr>
                <p:nvPr/>
              </p:nvPicPr>
              <p:blipFill>
                <a:blip r:embed="rId24" cstate="print"/>
                <a:stretch>
                  <a:fillRect/>
                </a:stretch>
              </p:blipFill>
              <p:spPr>
                <a:xfrm>
                  <a:off x="1717999" y="4205132"/>
                  <a:ext cx="860480" cy="977898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  <a:reflection blurRad="12700" stA="38000" endPos="28000" dist="5000" dir="5400000" sy="-100000" algn="bl" rotWithShape="0"/>
                </a:effectLst>
              </p:spPr>
            </p:pic>
          </p:grpSp>
          <p:sp>
            <p:nvSpPr>
              <p:cNvPr id="7185" name="Rectangle 18"/>
              <p:cNvSpPr/>
              <p:nvPr/>
            </p:nvSpPr>
            <p:spPr>
              <a:xfrm>
                <a:off x="395536" y="5474406"/>
                <a:ext cx="2666028" cy="566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各业务线前端的产品和研发人员设计和生产软件模块</a:t>
                </a:r>
                <a:endParaRPr lang="en-US" altLang="zh-CN" sz="14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351" name="右箭头 350"/>
            <p:cNvSpPr/>
            <p:nvPr/>
          </p:nvSpPr>
          <p:spPr bwMode="auto">
            <a:xfrm>
              <a:off x="2000232" y="3695647"/>
              <a:ext cx="636436" cy="637180"/>
            </a:xfrm>
            <a:prstGeom prst="rightArrow">
              <a:avLst/>
            </a:prstGeom>
            <a:noFill/>
            <a:ln w="9525" cap="flat" cmpd="sng" algn="ctr">
              <a:solidFill>
                <a:srgbClr val="003366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bliqueBottomRight"/>
              <a:lightRig rig="threePt" dir="t"/>
            </a:scene3d>
            <a:sp3d>
              <a:bevelT/>
            </a:sp3d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运维部门的价值</a:t>
            </a:r>
            <a:endParaRPr lang="zh-CN" altLang="en-US" dirty="0"/>
          </a:p>
        </p:txBody>
      </p:sp>
      <p:sp>
        <p:nvSpPr>
          <p:cNvPr id="9219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1069975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en-US" altLang="zh-CN" dirty="0">
                <a:latin typeface="+mn-lt"/>
                <a:ea typeface="+mn-ea"/>
                <a:cs typeface="+mn-cs"/>
              </a:rPr>
              <a:t>“</a:t>
            </a:r>
            <a:r>
              <a:rPr lang="zh-CN" altLang="en-US" dirty="0">
                <a:latin typeface="+mn-lt"/>
                <a:ea typeface="+mn-ea"/>
                <a:cs typeface="+mn-cs"/>
              </a:rPr>
              <a:t>以流程为导向，以客户为中心，以技术为支点，提供低成本、高质量的</a:t>
            </a:r>
            <a:r>
              <a:rPr lang="en-US" altLang="zh-CN" dirty="0">
                <a:latin typeface="+mn-lt"/>
                <a:ea typeface="+mn-ea"/>
                <a:cs typeface="+mn-cs"/>
              </a:rPr>
              <a:t>IT</a:t>
            </a:r>
            <a:r>
              <a:rPr lang="zh-CN" altLang="en-US" dirty="0">
                <a:latin typeface="+mn-lt"/>
                <a:ea typeface="+mn-ea"/>
                <a:cs typeface="+mn-cs"/>
              </a:rPr>
              <a:t>服务，以满足业务快速发展的需要</a:t>
            </a:r>
            <a:r>
              <a:rPr lang="en-US" altLang="zh-CN" dirty="0">
                <a:latin typeface="+mn-lt"/>
                <a:ea typeface="+mn-ea"/>
                <a:cs typeface="+mn-cs"/>
              </a:rPr>
              <a:t>”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8"/>
          <p:cNvSpPr/>
          <p:nvPr/>
        </p:nvSpPr>
        <p:spPr>
          <a:xfrm>
            <a:off x="755650" y="2133600"/>
            <a:ext cx="3024188" cy="1276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全面管控企业范围内基础设施、信息资产等资源，实现前端业务的快速上线；售后用户的投诉等问题实现第一时间、一次性的完善解决，提升内外部客户的满意度</a:t>
            </a:r>
            <a:endParaRPr lang="en-US" altLang="zh-CN" sz="14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" name="AutoShape 19"/>
          <p:cNvSpPr>
            <a:spLocks noChangeArrowheads="1"/>
          </p:cNvSpPr>
          <p:nvPr/>
        </p:nvSpPr>
        <p:spPr bwMode="blackGray">
          <a:xfrm flipH="1">
            <a:off x="2803525" y="2474913"/>
            <a:ext cx="1658938" cy="1655763"/>
          </a:xfrm>
          <a:prstGeom prst="rtTriangle">
            <a:avLst/>
          </a:prstGeom>
          <a:gradFill rotWithShape="1">
            <a:gsLst>
              <a:gs pos="0">
                <a:srgbClr val="B0D795"/>
              </a:gs>
              <a:gs pos="100000">
                <a:srgbClr val="CAE4B8"/>
              </a:gs>
            </a:gsLst>
            <a:lin ang="54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gray">
          <a:xfrm>
            <a:off x="4492625" y="2179638"/>
            <a:ext cx="0" cy="4057650"/>
          </a:xfrm>
          <a:prstGeom prst="line">
            <a:avLst/>
          </a:prstGeom>
          <a:noFill/>
          <a:ln w="9525">
            <a:solidFill>
              <a:srgbClr val="1C1C1C"/>
            </a:solidFill>
            <a:prstDash val="lgDash"/>
            <a:round/>
            <a:headEnd type="stealth" w="med" len="med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1" name="AutoShape 21"/>
          <p:cNvSpPr>
            <a:spLocks noChangeArrowheads="1"/>
          </p:cNvSpPr>
          <p:nvPr/>
        </p:nvSpPr>
        <p:spPr bwMode="gray">
          <a:xfrm>
            <a:off x="4513263" y="2474913"/>
            <a:ext cx="1660525" cy="1655763"/>
          </a:xfrm>
          <a:prstGeom prst="rtTriangle">
            <a:avLst/>
          </a:prstGeom>
          <a:gradFill rotWithShape="1">
            <a:gsLst>
              <a:gs pos="0">
                <a:srgbClr val="9590D4"/>
              </a:gs>
              <a:gs pos="100000">
                <a:srgbClr val="C5C2E8"/>
              </a:gs>
            </a:gsLst>
            <a:lin ang="54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2" name="AutoShape 22"/>
          <p:cNvSpPr>
            <a:spLocks noChangeArrowheads="1"/>
          </p:cNvSpPr>
          <p:nvPr/>
        </p:nvSpPr>
        <p:spPr bwMode="gray">
          <a:xfrm rot="5400000">
            <a:off x="4515644" y="4191794"/>
            <a:ext cx="1657350" cy="1658938"/>
          </a:xfrm>
          <a:prstGeom prst="rtTriangle">
            <a:avLst/>
          </a:prstGeom>
          <a:gradFill rotWithShape="1">
            <a:gsLst>
              <a:gs pos="0">
                <a:srgbClr val="6CD2C1"/>
              </a:gs>
              <a:gs pos="100000">
                <a:srgbClr val="AAE5DB"/>
              </a:gs>
            </a:gsLst>
            <a:lin ang="54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3" name="AutoShape 23"/>
          <p:cNvSpPr>
            <a:spLocks noChangeArrowheads="1"/>
          </p:cNvSpPr>
          <p:nvPr/>
        </p:nvSpPr>
        <p:spPr bwMode="gray">
          <a:xfrm rot="16200000" flipH="1">
            <a:off x="2805906" y="4191794"/>
            <a:ext cx="1657350" cy="1658938"/>
          </a:xfrm>
          <a:prstGeom prst="rtTriangle">
            <a:avLst/>
          </a:prstGeom>
          <a:gradFill rotWithShape="1">
            <a:gsLst>
              <a:gs pos="0">
                <a:srgbClr val="E4D578"/>
              </a:gs>
              <a:gs pos="100000">
                <a:srgbClr val="EFE5AD"/>
              </a:gs>
            </a:gsLst>
            <a:lin ang="54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gray">
          <a:xfrm>
            <a:off x="2247900" y="4164013"/>
            <a:ext cx="4489450" cy="0"/>
          </a:xfrm>
          <a:prstGeom prst="line">
            <a:avLst/>
          </a:prstGeom>
          <a:noFill/>
          <a:ln w="9525">
            <a:solidFill>
              <a:srgbClr val="1C1C1C"/>
            </a:solidFill>
            <a:prstDash val="lgDash"/>
            <a:round/>
            <a:tailEnd type="stealth" w="med" len="med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gray">
          <a:xfrm>
            <a:off x="2282825" y="3673475"/>
            <a:ext cx="2043113" cy="36036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业务快速响应要求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gray">
          <a:xfrm>
            <a:off x="4541838" y="3673475"/>
            <a:ext cx="1811338" cy="36036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业务连续性要求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gray">
          <a:xfrm>
            <a:off x="4541838" y="4268788"/>
            <a:ext cx="1811338" cy="36036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业务安全性要求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gray">
          <a:xfrm>
            <a:off x="2090738" y="4268788"/>
            <a:ext cx="2276475" cy="3968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成本预测与量化要求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9" name="Rectangle 29"/>
          <p:cNvSpPr/>
          <p:nvPr/>
        </p:nvSpPr>
        <p:spPr>
          <a:xfrm>
            <a:off x="5508625" y="2133600"/>
            <a:ext cx="3024188" cy="1276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对在线业务从系统层到业务层实现全面的监控，从被动处理转变为主动预防，制定</a:t>
            </a:r>
            <a:r>
              <a:rPr lang="en-US" altLang="zh-CN" sz="14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SLA</a:t>
            </a:r>
            <a:r>
              <a:rPr lang="zh-CN" altLang="en-US" sz="14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考核指标，提升故障的快速定位和解决，保障业务达到超出竞争对手的稳定运行率</a:t>
            </a:r>
            <a:endParaRPr lang="en-US" altLang="zh-CN" sz="14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0" name="Rectangle 30"/>
          <p:cNvSpPr/>
          <p:nvPr/>
        </p:nvSpPr>
        <p:spPr>
          <a:xfrm>
            <a:off x="755650" y="4975225"/>
            <a:ext cx="3024188" cy="1277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运维服务实现标准流程化管理，统一计费单元，对服务进行计费管理，服务价值与业务发展相符。采用先进的技术，低成本对应业务转型，技术创造价值</a:t>
            </a:r>
            <a:endParaRPr lang="en-US" altLang="zh-CN" sz="14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2" name="Rectangle 29"/>
          <p:cNvSpPr/>
          <p:nvPr/>
        </p:nvSpPr>
        <p:spPr>
          <a:xfrm>
            <a:off x="5508625" y="4975225"/>
            <a:ext cx="3024188" cy="1277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横向从人员、流程、制度、技术手段等方面，纵向从网络层、主机层、存储层、数据层、业务层等方面，形成网状结构全面梳理安全问题，保障业务的机密、完整和可用性</a:t>
            </a:r>
            <a:endParaRPr lang="en-US" altLang="zh-CN" sz="14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9" grpId="0"/>
      <p:bldP spid="30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运维部门的价值</a:t>
            </a:r>
            <a:endParaRPr lang="zh-CN" altLang="en-US" dirty="0"/>
          </a:p>
        </p:txBody>
      </p:sp>
      <p:sp>
        <p:nvSpPr>
          <p:cNvPr id="10243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7810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运维部门在公司的地位和作用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sp>
        <p:nvSpPr>
          <p:cNvPr id="10244" name="AutoShape 32"/>
          <p:cNvSpPr/>
          <p:nvPr/>
        </p:nvSpPr>
        <p:spPr>
          <a:xfrm>
            <a:off x="611188" y="1484313"/>
            <a:ext cx="7848600" cy="1439862"/>
          </a:xfrm>
          <a:prstGeom prst="roundRect">
            <a:avLst>
              <a:gd name="adj" fmla="val 16667"/>
            </a:avLst>
          </a:prstGeom>
          <a:solidFill>
            <a:srgbClr val="7573A1">
              <a:alpha val="30196"/>
            </a:srgbClr>
          </a:solidFill>
          <a:ln w="9525">
            <a:noFill/>
          </a:ln>
        </p:spPr>
        <p:txBody>
          <a:bodyPr/>
          <a:p>
            <a:pPr marL="0" lvl="1" indent="0">
              <a:lnSpc>
                <a:spcPct val="10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大背景：</a:t>
            </a:r>
            <a:endParaRPr lang="en-US" altLang="zh-CN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lvl="1" indent="0">
              <a:lnSpc>
                <a:spcPct val="10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产品的前期设计和开发在整个生命周期中只占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20%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左右，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80%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时间集中在运维和运营工作，随着各行各业的大规模信息化建设时代接近尾声，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IT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运维时代已经来临。</a:t>
            </a:r>
            <a:endParaRPr lang="en-US" altLang="zh-CN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245" name="AutoShape 30"/>
          <p:cNvSpPr/>
          <p:nvPr/>
        </p:nvSpPr>
        <p:spPr>
          <a:xfrm>
            <a:off x="684213" y="3098800"/>
            <a:ext cx="7847012" cy="3455988"/>
          </a:xfrm>
          <a:prstGeom prst="roundRect">
            <a:avLst>
              <a:gd name="adj" fmla="val 16667"/>
            </a:avLst>
          </a:prstGeom>
          <a:solidFill>
            <a:srgbClr val="7573A1">
              <a:alpha val="30196"/>
            </a:srgbClr>
          </a:solidFill>
          <a:ln w="9525">
            <a:noFill/>
          </a:ln>
        </p:spPr>
        <p:txBody>
          <a:bodyPr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不同的公司，公司不同的发展阶段，运维部门地位和作用不同：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10246" name="组合 15"/>
          <p:cNvGrpSpPr/>
          <p:nvPr/>
        </p:nvGrpSpPr>
        <p:grpSpPr>
          <a:xfrm>
            <a:off x="895350" y="3786188"/>
            <a:ext cx="7434263" cy="2555875"/>
            <a:chOff x="737815" y="3031968"/>
            <a:chExt cx="7794625" cy="2557272"/>
          </a:xfrm>
        </p:grpSpPr>
        <p:grpSp>
          <p:nvGrpSpPr>
            <p:cNvPr id="10265" name="组合 68"/>
            <p:cNvGrpSpPr/>
            <p:nvPr/>
          </p:nvGrpSpPr>
          <p:grpSpPr>
            <a:xfrm>
              <a:off x="737815" y="3294701"/>
              <a:ext cx="7794625" cy="2294539"/>
              <a:chOff x="737815" y="3098017"/>
              <a:chExt cx="7794625" cy="2294539"/>
            </a:xfrm>
          </p:grpSpPr>
          <p:sp>
            <p:nvSpPr>
              <p:cNvPr id="19" name="Rectangle 4"/>
              <p:cNvSpPr>
                <a:spLocks noChangeArrowheads="1"/>
              </p:cNvSpPr>
              <p:nvPr/>
            </p:nvSpPr>
            <p:spPr bwMode="auto">
              <a:xfrm>
                <a:off x="6132302" y="3235553"/>
                <a:ext cx="2400138" cy="2153826"/>
              </a:xfrm>
              <a:prstGeom prst="rect">
                <a:avLst/>
              </a:prstGeom>
              <a:solidFill>
                <a:srgbClr val="00CC99"/>
              </a:solidFill>
              <a:ln w="9525">
                <a:noFill/>
                <a:miter lim="800000"/>
              </a:ln>
            </p:spPr>
            <p:txBody>
              <a:bodyPr wrap="none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华文楷体" panose="02010600040101010101" pitchFamily="2" charset="-122"/>
                    <a:ea typeface="华文楷体" panose="02010600040101010101" pitchFamily="2" charset="-122"/>
                    <a:cs typeface="+mn-cs"/>
                  </a:rPr>
                  <a:t>“</a:t>
                </a: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华文楷体" panose="02010600040101010101" pitchFamily="2" charset="-122"/>
                    <a:cs typeface="+mn-cs"/>
                  </a:rPr>
                  <a:t>管理要效益</a:t>
                </a: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华文楷体" panose="02010600040101010101" pitchFamily="2" charset="-122"/>
                    <a:ea typeface="华文楷体" panose="02010600040101010101" pitchFamily="2" charset="-122"/>
                    <a:cs typeface="+mn-cs"/>
                  </a:rPr>
                  <a:t>”</a:t>
                </a:r>
                <a:endPara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3333CC"/>
                  </a:solidFill>
                  <a:effectLst/>
                  <a:uLnTx/>
                  <a:uFillTx/>
                  <a:latin typeface="Arial" panose="020B0604020202020204" pitchFamily="34" charset="0"/>
                  <a:ea typeface="华文楷体" panose="02010600040101010101" pitchFamily="2" charset="-122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华文楷体" panose="02010600040101010101" pitchFamily="2" charset="-122"/>
                    <a:cs typeface="+mn-cs"/>
                  </a:rPr>
                  <a:t>Consumer lead</a:t>
                </a:r>
                <a:endPara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3333CC"/>
                  </a:solidFill>
                  <a:effectLst/>
                  <a:uLnTx/>
                  <a:uFillTx/>
                  <a:latin typeface="Arial" panose="020B0604020202020204" pitchFamily="34" charset="0"/>
                  <a:ea typeface="华文楷体" panose="02010600040101010101" pitchFamily="2" charset="-122"/>
                  <a:cs typeface="+mn-cs"/>
                </a:endParaRPr>
              </a:p>
            </p:txBody>
          </p:sp>
          <p:sp>
            <p:nvSpPr>
              <p:cNvPr id="20" name="Rectangle 5"/>
              <p:cNvSpPr>
                <a:spLocks noChangeArrowheads="1"/>
              </p:cNvSpPr>
              <p:nvPr/>
            </p:nvSpPr>
            <p:spPr bwMode="auto">
              <a:xfrm>
                <a:off x="3455864" y="3235553"/>
                <a:ext cx="2676437" cy="2153826"/>
              </a:xfrm>
              <a:prstGeom prst="rect">
                <a:avLst/>
              </a:prstGeom>
              <a:solidFill>
                <a:srgbClr val="FFCCCC"/>
              </a:solidFill>
              <a:ln w="9525">
                <a:noFill/>
                <a:miter lim="800000"/>
              </a:ln>
            </p:spPr>
            <p:txBody>
              <a:bodyPr wrap="none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华文楷体" panose="02010600040101010101" pitchFamily="2" charset="-122"/>
                    <a:ea typeface="华文楷体" panose="02010600040101010101" pitchFamily="2" charset="-122"/>
                    <a:cs typeface="+mn-cs"/>
                  </a:rPr>
                  <a:t>“</a:t>
                </a: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华文楷体" panose="02010600040101010101" pitchFamily="2" charset="-122"/>
                    <a:cs typeface="+mn-cs"/>
                  </a:rPr>
                  <a:t>规范期</a:t>
                </a: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华文楷体" panose="02010600040101010101" pitchFamily="2" charset="-122"/>
                    <a:ea typeface="华文楷体" panose="02010600040101010101" pitchFamily="2" charset="-122"/>
                    <a:cs typeface="+mn-cs"/>
                  </a:rPr>
                  <a:t>”</a:t>
                </a:r>
                <a:endPara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3333CC"/>
                  </a:solidFill>
                  <a:effectLst/>
                  <a:uLnTx/>
                  <a:uFillTx/>
                  <a:latin typeface="Arial" panose="020B0604020202020204" pitchFamily="34" charset="0"/>
                  <a:ea typeface="华文楷体" panose="02010600040101010101" pitchFamily="2" charset="-122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华文楷体" panose="02010600040101010101" pitchFamily="2" charset="-122"/>
                    <a:cs typeface="+mn-cs"/>
                  </a:rPr>
                  <a:t>Normative</a:t>
                </a:r>
                <a:endPara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3333CC"/>
                  </a:solidFill>
                  <a:effectLst/>
                  <a:uLnTx/>
                  <a:uFillTx/>
                  <a:latin typeface="Arial" panose="020B0604020202020204" pitchFamily="34" charset="0"/>
                  <a:ea typeface="华文楷体" panose="02010600040101010101" pitchFamily="2" charset="-122"/>
                  <a:cs typeface="+mn-cs"/>
                </a:endParaRPr>
              </a:p>
            </p:txBody>
          </p:sp>
          <p:sp>
            <p:nvSpPr>
              <p:cNvPr id="21" name="Rectangle 6"/>
              <p:cNvSpPr>
                <a:spLocks noChangeArrowheads="1"/>
              </p:cNvSpPr>
              <p:nvPr/>
            </p:nvSpPr>
            <p:spPr bwMode="auto">
              <a:xfrm>
                <a:off x="779427" y="3235553"/>
                <a:ext cx="2676437" cy="2153826"/>
              </a:xfrm>
              <a:prstGeom prst="rect">
                <a:avLst/>
              </a:prstGeom>
              <a:solidFill>
                <a:srgbClr val="DDF0F1"/>
              </a:solidFill>
              <a:ln w="9525">
                <a:noFill/>
                <a:miter lim="800000"/>
              </a:ln>
            </p:spPr>
            <p:txBody>
              <a:bodyPr wrap="none"/>
              <a:lstStyle/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华文楷体" panose="02010600040101010101" pitchFamily="2" charset="-122"/>
                    <a:cs typeface="+mn-cs"/>
                  </a:rPr>
                  <a:t>梦网业务的</a:t>
                </a: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华文楷体" panose="02010600040101010101" pitchFamily="2" charset="-122"/>
                    <a:ea typeface="华文楷体" panose="02010600040101010101" pitchFamily="2" charset="-122"/>
                    <a:cs typeface="+mn-cs"/>
                  </a:rPr>
                  <a:t>“</a:t>
                </a: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华文楷体" panose="02010600040101010101" pitchFamily="2" charset="-122"/>
                    <a:cs typeface="+mn-cs"/>
                  </a:rPr>
                  <a:t>蛮荒期</a:t>
                </a: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华文楷体" panose="02010600040101010101" pitchFamily="2" charset="-122"/>
                    <a:ea typeface="华文楷体" panose="02010600040101010101" pitchFamily="2" charset="-122"/>
                    <a:cs typeface="+mn-cs"/>
                  </a:rPr>
                  <a:t>”</a:t>
                </a:r>
                <a:endPara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3333CC"/>
                  </a:solidFill>
                  <a:effectLst/>
                  <a:uLnTx/>
                  <a:uFillTx/>
                  <a:latin typeface="Arial" panose="020B0604020202020204" pitchFamily="34" charset="0"/>
                  <a:ea typeface="华文楷体" panose="02010600040101010101" pitchFamily="2" charset="-122"/>
                  <a:cs typeface="+mn-cs"/>
                </a:endParaRPr>
              </a:p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3333C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华文楷体" panose="02010600040101010101" pitchFamily="2" charset="-122"/>
                    <a:cs typeface="+mn-cs"/>
                  </a:rPr>
                  <a:t>Start up time</a:t>
                </a:r>
                <a:endPara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3333CC"/>
                  </a:solidFill>
                  <a:effectLst/>
                  <a:uLnTx/>
                  <a:uFillTx/>
                  <a:latin typeface="Arial" panose="020B0604020202020204" pitchFamily="34" charset="0"/>
                  <a:ea typeface="华文楷体" panose="02010600040101010101" pitchFamily="2" charset="-122"/>
                  <a:cs typeface="+mn-cs"/>
                </a:endParaRPr>
              </a:p>
            </p:txBody>
          </p:sp>
          <p:sp>
            <p:nvSpPr>
              <p:cNvPr id="22" name="Line 7"/>
              <p:cNvSpPr>
                <a:spLocks noChangeShapeType="1"/>
              </p:cNvSpPr>
              <p:nvPr/>
            </p:nvSpPr>
            <p:spPr bwMode="auto">
              <a:xfrm flipH="1">
                <a:off x="756124" y="3097365"/>
                <a:ext cx="0" cy="2274542"/>
              </a:xfrm>
              <a:prstGeom prst="line">
                <a:avLst/>
              </a:prstGeom>
              <a:noFill/>
              <a:ln w="57150">
                <a:solidFill>
                  <a:srgbClr val="000066"/>
                </a:solidFill>
                <a:round/>
                <a:headEnd type="triangle" w="med" len="med"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23" name="Line 11"/>
              <p:cNvSpPr>
                <a:spLocks noChangeShapeType="1"/>
              </p:cNvSpPr>
              <p:nvPr/>
            </p:nvSpPr>
            <p:spPr bwMode="auto">
              <a:xfrm flipH="1" flipV="1">
                <a:off x="737815" y="5389379"/>
                <a:ext cx="7791296" cy="3177"/>
              </a:xfrm>
              <a:prstGeom prst="line">
                <a:avLst/>
              </a:prstGeom>
              <a:noFill/>
              <a:ln w="57150">
                <a:solidFill>
                  <a:srgbClr val="000066"/>
                </a:solidFill>
                <a:round/>
                <a:headEnd type="triangle" w="med" len="med"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24" name="Freeform 16"/>
              <p:cNvSpPr/>
              <p:nvPr/>
            </p:nvSpPr>
            <p:spPr bwMode="auto">
              <a:xfrm>
                <a:off x="779427" y="3235553"/>
                <a:ext cx="7753013" cy="2153826"/>
              </a:xfrm>
              <a:custGeom>
                <a:avLst/>
                <a:gdLst>
                  <a:gd name="T0" fmla="*/ 0 w 4884"/>
                  <a:gd name="T1" fmla="*/ 1695 h 2338"/>
                  <a:gd name="T2" fmla="*/ 1703 w 4884"/>
                  <a:gd name="T3" fmla="*/ 2338 h 2338"/>
                  <a:gd name="T4" fmla="*/ 3381 w 4884"/>
                  <a:gd name="T5" fmla="*/ 1895 h 2338"/>
                  <a:gd name="T6" fmla="*/ 3873 w 4884"/>
                  <a:gd name="T7" fmla="*/ 1111 h 2338"/>
                  <a:gd name="T8" fmla="*/ 4884 w 4884"/>
                  <a:gd name="T9" fmla="*/ 0 h 23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84"/>
                  <a:gd name="T16" fmla="*/ 0 h 2338"/>
                  <a:gd name="T17" fmla="*/ 4884 w 4884"/>
                  <a:gd name="T18" fmla="*/ 2338 h 23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84" h="2338">
                    <a:moveTo>
                      <a:pt x="0" y="1695"/>
                    </a:moveTo>
                    <a:lnTo>
                      <a:pt x="1703" y="2338"/>
                    </a:lnTo>
                    <a:lnTo>
                      <a:pt x="3381" y="1895"/>
                    </a:lnTo>
                    <a:lnTo>
                      <a:pt x="3873" y="1111"/>
                    </a:lnTo>
                    <a:lnTo>
                      <a:pt x="4884" y="0"/>
                    </a:lnTo>
                  </a:path>
                </a:pathLst>
              </a:custGeom>
              <a:noFill/>
              <a:ln w="9525">
                <a:solidFill>
                  <a:srgbClr val="CCCCFF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10273" name="Text Box 18"/>
              <p:cNvSpPr txBox="1"/>
              <p:nvPr/>
            </p:nvSpPr>
            <p:spPr>
              <a:xfrm>
                <a:off x="864815" y="3967839"/>
                <a:ext cx="2590800" cy="11695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1400" dirty="0">
                    <a:latin typeface="Arial" panose="020B0604020202020204" pitchFamily="34" charset="0"/>
                    <a:ea typeface="华文楷体" panose="02010600040101010101" pitchFamily="2" charset="-122"/>
                  </a:rPr>
                  <a:t>业务拓展为重，业务量考核，满足接入上量为原则</a:t>
                </a:r>
                <a:endParaRPr lang="zh-CN" altLang="en-US" sz="1400" dirty="0">
                  <a:latin typeface="Arial" panose="020B0604020202020204" pitchFamily="34" charset="0"/>
                  <a:ea typeface="华文楷体" panose="02010600040101010101" pitchFamily="2" charset="-122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zh-CN" sz="1400" dirty="0">
                  <a:latin typeface="Arial" panose="020B0604020202020204" pitchFamily="34" charset="0"/>
                  <a:ea typeface="华文楷体" panose="02010600040101010101" pitchFamily="2" charset="-122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en-US" altLang="zh-CN" sz="1400" u="sng" dirty="0">
                    <a:latin typeface="Arial" panose="020B0604020202020204" pitchFamily="34" charset="0"/>
                    <a:ea typeface="华文楷体" panose="02010600040101010101" pitchFamily="2" charset="-122"/>
                  </a:rPr>
                  <a:t>SP</a:t>
                </a:r>
                <a:r>
                  <a:rPr lang="zh-CN" altLang="en-US" sz="1400" u="sng" dirty="0">
                    <a:latin typeface="Arial" panose="020B0604020202020204" pitchFamily="34" charset="0"/>
                    <a:ea typeface="华文楷体" panose="02010600040101010101" pitchFamily="2" charset="-122"/>
                  </a:rPr>
                  <a:t>为中心</a:t>
                </a:r>
                <a:endParaRPr lang="en-US" altLang="zh-CN" sz="1400" u="sng" dirty="0">
                  <a:latin typeface="Arial Unicode MS" pitchFamily="34" charset="-122"/>
                  <a:ea typeface="Arial Unicode MS" pitchFamily="34" charset="-122"/>
                </a:endParaRPr>
              </a:p>
            </p:txBody>
          </p:sp>
          <p:sp>
            <p:nvSpPr>
              <p:cNvPr id="10274" name="Text Box 19"/>
              <p:cNvSpPr txBox="1"/>
              <p:nvPr/>
            </p:nvSpPr>
            <p:spPr>
              <a:xfrm>
                <a:off x="3455615" y="3967838"/>
                <a:ext cx="2590800" cy="11480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Arial" panose="020B0604020202020204" pitchFamily="34" charset="0"/>
                    <a:ea typeface="华文楷体" panose="02010600040101010101" pitchFamily="2" charset="-122"/>
                  </a:rPr>
                  <a:t>缓解管理压力为重，重点解决系统稳定性、产品可用性、投诉处理</a:t>
                </a:r>
                <a:endParaRPr lang="zh-CN" altLang="en-US" sz="1400" dirty="0">
                  <a:latin typeface="Arial" panose="020B0604020202020204" pitchFamily="34" charset="0"/>
                  <a:ea typeface="华文楷体" panose="02010600040101010101" pitchFamily="2" charset="-122"/>
                </a:endParaRPr>
              </a:p>
              <a:p>
                <a:pPr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u="sng" dirty="0">
                    <a:latin typeface="Arial" panose="020B0604020202020204" pitchFamily="34" charset="0"/>
                    <a:ea typeface="华文楷体" panose="02010600040101010101" pitchFamily="2" charset="-122"/>
                  </a:rPr>
                  <a:t>运营、运维管理为中心</a:t>
                </a:r>
                <a:endParaRPr lang="zh-CN" altLang="en-US" sz="1400" u="sng" dirty="0">
                  <a:latin typeface="Arial" panose="020B0604020202020204" pitchFamily="34" charset="0"/>
                  <a:ea typeface="华文楷体" panose="02010600040101010101" pitchFamily="2" charset="-122"/>
                </a:endParaRPr>
              </a:p>
            </p:txBody>
          </p:sp>
          <p:sp>
            <p:nvSpPr>
              <p:cNvPr id="10275" name="Text Box 20"/>
              <p:cNvSpPr txBox="1"/>
              <p:nvPr/>
            </p:nvSpPr>
            <p:spPr>
              <a:xfrm>
                <a:off x="6132140" y="3967840"/>
                <a:ext cx="2397125" cy="11480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Arial" panose="020B0604020202020204" pitchFamily="34" charset="0"/>
                    <a:ea typeface="华文楷体" panose="02010600040101010101" pitchFamily="2" charset="-122"/>
                  </a:rPr>
                  <a:t>效益考核为重，业务品牌建设，个性化服务细节，产品质量提升</a:t>
                </a:r>
                <a:endParaRPr lang="zh-CN" altLang="en-US" sz="1400" dirty="0">
                  <a:latin typeface="Arial" panose="020B0604020202020204" pitchFamily="34" charset="0"/>
                  <a:ea typeface="华文楷体" panose="02010600040101010101" pitchFamily="2" charset="-122"/>
                </a:endParaRPr>
              </a:p>
              <a:p>
                <a:pPr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u="sng" dirty="0">
                    <a:latin typeface="Arial" panose="020B0604020202020204" pitchFamily="34" charset="0"/>
                    <a:ea typeface="华文楷体" panose="02010600040101010101" pitchFamily="2" charset="-122"/>
                  </a:rPr>
                  <a:t>用户为中心</a:t>
                </a:r>
                <a:endParaRPr lang="zh-CN" altLang="en-US" sz="1400" u="sng" dirty="0">
                  <a:latin typeface="Arial" panose="020B0604020202020204" pitchFamily="34" charset="0"/>
                  <a:ea typeface="华文楷体" panose="02010600040101010101" pitchFamily="2" charset="-122"/>
                </a:endParaRPr>
              </a:p>
            </p:txBody>
          </p:sp>
        </p:grpSp>
        <p:sp>
          <p:nvSpPr>
            <p:cNvPr id="10266" name="TextBox 17"/>
            <p:cNvSpPr txBox="1"/>
            <p:nvPr/>
          </p:nvSpPr>
          <p:spPr>
            <a:xfrm>
              <a:off x="3323272" y="3031968"/>
              <a:ext cx="2916307" cy="3970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7030A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移动梦网发展三个阶段</a:t>
              </a:r>
              <a:endParaRPr lang="zh-CN" altLang="en-US" sz="1800" dirty="0">
                <a:solidFill>
                  <a:srgbClr val="7030A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4" name="组合 34"/>
          <p:cNvGrpSpPr/>
          <p:nvPr/>
        </p:nvGrpSpPr>
        <p:grpSpPr>
          <a:xfrm>
            <a:off x="1003300" y="4559300"/>
            <a:ext cx="2357438" cy="1392238"/>
            <a:chOff x="1002664" y="4437112"/>
            <a:chExt cx="2358848" cy="1391679"/>
          </a:xfrm>
        </p:grpSpPr>
        <p:sp>
          <p:nvSpPr>
            <p:cNvPr id="33" name="圆角矩形标注 32"/>
            <p:cNvSpPr/>
            <p:nvPr/>
          </p:nvSpPr>
          <p:spPr bwMode="gray">
            <a:xfrm>
              <a:off x="1016613" y="4437112"/>
              <a:ext cx="2344899" cy="1368152"/>
            </a:xfrm>
            <a:prstGeom prst="wedgeRoundRectCallout">
              <a:avLst>
                <a:gd name="adj1" fmla="val -1626"/>
                <a:gd name="adj2" fmla="val 75468"/>
                <a:gd name="adj3" fmla="val 16667"/>
              </a:avLst>
            </a:prstGeom>
            <a:solidFill>
              <a:srgbClr val="FFFF00"/>
            </a:solidFill>
            <a:effectLst>
              <a:glow rad="63500">
                <a:schemeClr val="accent2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264" name="TextBox 33"/>
            <p:cNvSpPr txBox="1"/>
            <p:nvPr/>
          </p:nvSpPr>
          <p:spPr>
            <a:xfrm>
              <a:off x="1002664" y="4505352"/>
              <a:ext cx="2345200" cy="132343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2000" rIns="3600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运维部门频繁上线及排障，多采用人海战术，规范性较差，“被动、无序”，产品的可用性及安全问题突显。</a:t>
              </a:r>
              <a:endPara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5" name="组合 35"/>
          <p:cNvGrpSpPr/>
          <p:nvPr/>
        </p:nvGrpSpPr>
        <p:grpSpPr>
          <a:xfrm>
            <a:off x="3563938" y="4559300"/>
            <a:ext cx="2359025" cy="1392238"/>
            <a:chOff x="1002664" y="4437112"/>
            <a:chExt cx="2358848" cy="1391679"/>
          </a:xfrm>
        </p:grpSpPr>
        <p:sp>
          <p:nvSpPr>
            <p:cNvPr id="37" name="圆角矩形标注 36"/>
            <p:cNvSpPr/>
            <p:nvPr/>
          </p:nvSpPr>
          <p:spPr bwMode="gray">
            <a:xfrm>
              <a:off x="1016613" y="4437112"/>
              <a:ext cx="2344899" cy="1368152"/>
            </a:xfrm>
            <a:prstGeom prst="wedgeRoundRectCallout">
              <a:avLst>
                <a:gd name="adj1" fmla="val -1626"/>
                <a:gd name="adj2" fmla="val 75468"/>
                <a:gd name="adj3" fmla="val 16667"/>
              </a:avLst>
            </a:prstGeom>
            <a:solidFill>
              <a:srgbClr val="FFFF00"/>
            </a:solidFill>
            <a:effectLst>
              <a:glow rad="63500">
                <a:schemeClr val="accent2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260" name="TextBox 37"/>
            <p:cNvSpPr txBox="1"/>
            <p:nvPr/>
          </p:nvSpPr>
          <p:spPr>
            <a:xfrm>
              <a:off x="1002664" y="4505352"/>
              <a:ext cx="2345200" cy="132343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2000" rIns="3600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运维部门承担了产品质量的评价和部分管理职能，规范流程制度，向技术运维转型，致力于消除人为事故和安全隐患</a:t>
              </a:r>
              <a:endPara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6" name="组合 38"/>
          <p:cNvGrpSpPr/>
          <p:nvPr/>
        </p:nvGrpSpPr>
        <p:grpSpPr>
          <a:xfrm>
            <a:off x="6084888" y="4559300"/>
            <a:ext cx="2357437" cy="1368425"/>
            <a:chOff x="1002664" y="4437112"/>
            <a:chExt cx="2358848" cy="1368152"/>
          </a:xfrm>
        </p:grpSpPr>
        <p:sp>
          <p:nvSpPr>
            <p:cNvPr id="40" name="圆角矩形标注 39"/>
            <p:cNvSpPr/>
            <p:nvPr/>
          </p:nvSpPr>
          <p:spPr bwMode="gray">
            <a:xfrm>
              <a:off x="1016613" y="4437112"/>
              <a:ext cx="2344899" cy="1368152"/>
            </a:xfrm>
            <a:prstGeom prst="wedgeRoundRectCallout">
              <a:avLst>
                <a:gd name="adj1" fmla="val -1626"/>
                <a:gd name="adj2" fmla="val 75468"/>
                <a:gd name="adj3" fmla="val 16667"/>
              </a:avLst>
            </a:prstGeom>
            <a:solidFill>
              <a:srgbClr val="FFFF00"/>
            </a:solidFill>
            <a:effectLst>
              <a:glow rad="63500">
                <a:schemeClr val="accent2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256" name="TextBox 40"/>
            <p:cNvSpPr txBox="1"/>
            <p:nvPr/>
          </p:nvSpPr>
          <p:spPr>
            <a:xfrm>
              <a:off x="1002664" y="4505352"/>
              <a:ext cx="2345200" cy="120032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2000" rIns="3600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运维部门从系统整体性角度出发，牵头持续优化产品质量和性能。</a:t>
              </a:r>
              <a:endParaRPr lang="en-US" altLang="zh-CN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用户满意度成为考核指标</a:t>
              </a:r>
              <a:endPara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44" name="任意多边形 43"/>
          <p:cNvSpPr/>
          <p:nvPr/>
        </p:nvSpPr>
        <p:spPr bwMode="auto">
          <a:xfrm rot="21176801">
            <a:off x="1488392" y="5417733"/>
            <a:ext cx="3458817" cy="369332"/>
          </a:xfrm>
          <a:custGeom>
            <a:avLst/>
            <a:gdLst>
              <a:gd name="connsiteX0" fmla="*/ 0 w 5760640"/>
              <a:gd name="connsiteY0" fmla="*/ 360040 h 1440160"/>
              <a:gd name="connsiteX1" fmla="*/ 5040560 w 5760640"/>
              <a:gd name="connsiteY1" fmla="*/ 360040 h 1440160"/>
              <a:gd name="connsiteX2" fmla="*/ 5040560 w 5760640"/>
              <a:gd name="connsiteY2" fmla="*/ 0 h 1440160"/>
              <a:gd name="connsiteX3" fmla="*/ 5760640 w 5760640"/>
              <a:gd name="connsiteY3" fmla="*/ 720080 h 1440160"/>
              <a:gd name="connsiteX4" fmla="*/ 5040560 w 5760640"/>
              <a:gd name="connsiteY4" fmla="*/ 1440160 h 1440160"/>
              <a:gd name="connsiteX5" fmla="*/ 5040560 w 5760640"/>
              <a:gd name="connsiteY5" fmla="*/ 1080120 h 1440160"/>
              <a:gd name="connsiteX6" fmla="*/ 0 w 5760640"/>
              <a:gd name="connsiteY6" fmla="*/ 1080120 h 1440160"/>
              <a:gd name="connsiteX7" fmla="*/ 0 w 5760640"/>
              <a:gd name="connsiteY7" fmla="*/ 360040 h 1440160"/>
              <a:gd name="connsiteX0-1" fmla="*/ 1368152 w 5760640"/>
              <a:gd name="connsiteY0-2" fmla="*/ 864096 h 1440160"/>
              <a:gd name="connsiteX1-3" fmla="*/ 5040560 w 5760640"/>
              <a:gd name="connsiteY1-4" fmla="*/ 360040 h 1440160"/>
              <a:gd name="connsiteX2-5" fmla="*/ 5040560 w 5760640"/>
              <a:gd name="connsiteY2-6" fmla="*/ 0 h 1440160"/>
              <a:gd name="connsiteX3-7" fmla="*/ 5760640 w 5760640"/>
              <a:gd name="connsiteY3-8" fmla="*/ 720080 h 1440160"/>
              <a:gd name="connsiteX4-9" fmla="*/ 5040560 w 5760640"/>
              <a:gd name="connsiteY4-10" fmla="*/ 1440160 h 1440160"/>
              <a:gd name="connsiteX5-11" fmla="*/ 5040560 w 5760640"/>
              <a:gd name="connsiteY5-12" fmla="*/ 1080120 h 1440160"/>
              <a:gd name="connsiteX6-13" fmla="*/ 0 w 5760640"/>
              <a:gd name="connsiteY6-14" fmla="*/ 1080120 h 1440160"/>
              <a:gd name="connsiteX7-15" fmla="*/ 1368152 w 5760640"/>
              <a:gd name="connsiteY7-16" fmla="*/ 864096 h 1440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5760640" h="1440160">
                <a:moveTo>
                  <a:pt x="1368152" y="864096"/>
                </a:moveTo>
                <a:lnTo>
                  <a:pt x="5040560" y="360040"/>
                </a:lnTo>
                <a:lnTo>
                  <a:pt x="5040560" y="0"/>
                </a:lnTo>
                <a:lnTo>
                  <a:pt x="5760640" y="720080"/>
                </a:lnTo>
                <a:lnTo>
                  <a:pt x="5040560" y="1440160"/>
                </a:lnTo>
                <a:lnTo>
                  <a:pt x="5040560" y="1080120"/>
                </a:lnTo>
                <a:lnTo>
                  <a:pt x="0" y="1080120"/>
                </a:lnTo>
                <a:lnTo>
                  <a:pt x="1368152" y="864096"/>
                </a:lnTo>
                <a:close/>
              </a:path>
            </a:pathLst>
          </a:custGeom>
          <a:gradFill>
            <a:gsLst>
              <a:gs pos="0">
                <a:srgbClr val="DDEBCF">
                  <a:alpha val="57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</a:gradFill>
          <a:ln w="9525" cap="flat" cmpd="sng" algn="ctr">
            <a:solidFill>
              <a:srgbClr val="00336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" name="Rectangle 195"/>
          <p:cNvSpPr>
            <a:spLocks noChangeArrowheads="1"/>
          </p:cNvSpPr>
          <p:nvPr/>
        </p:nvSpPr>
        <p:spPr bwMode="auto">
          <a:xfrm>
            <a:off x="431800" y="4575175"/>
            <a:ext cx="1692275" cy="2138363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网络和产品缺乏可用性等指标评价体系，系统优化缺乏依据；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运维人员在运维流程中缺乏服务评价指标体系，从而不能作为绩效考核的依据；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8" name="Rectangle 195"/>
          <p:cNvSpPr>
            <a:spLocks noChangeArrowheads="1"/>
          </p:cNvSpPr>
          <p:nvPr/>
        </p:nvSpPr>
        <p:spPr bwMode="auto">
          <a:xfrm>
            <a:off x="2584450" y="3763963"/>
            <a:ext cx="1692275" cy="310832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生产环境中单点设备较多，业务中断风险高；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老旧设备对新技术支持较差，资源分配不灵活；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监控、拨测等自动化运维工具缺乏，工作效率差、人力成本高；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CMDB</a:t>
            </a: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缺乏，生产环境中“僵尸节点”较多，影响业务更新，甚至带来平台重构的风险；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7" name="Rectangle 195"/>
          <p:cNvSpPr>
            <a:spLocks noChangeArrowheads="1"/>
          </p:cNvSpPr>
          <p:nvPr/>
        </p:nvSpPr>
        <p:spPr bwMode="auto">
          <a:xfrm>
            <a:off x="4759325" y="2987675"/>
            <a:ext cx="1692275" cy="343217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运维部门处于生产和销售的中间环节，对前后端各条业务线提供多种服务，规范的流程缺失，导致解决问题靠英雄和人情，责任定位不明确；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各种特批流程泛滥，运维人员的工作处于无序化，紧急且重要的业务需求得不到优先支持，影响内外部客户的满意度；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0" name="Rectangle 195"/>
          <p:cNvSpPr>
            <a:spLocks noChangeArrowheads="1"/>
          </p:cNvSpPr>
          <p:nvPr/>
        </p:nvSpPr>
        <p:spPr bwMode="auto">
          <a:xfrm>
            <a:off x="7004050" y="2160588"/>
            <a:ext cx="1692275" cy="407828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运维部门规模较小，人员紧张，分工粗泛，要求一人多能，一人管理多条业务线，导致人员专业性不强，人员数量和技能与实际要求差距较大，业务需求得不到快速良好的支持；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运维人员的职业规划和能力培养尚不完善，不规律的作息和巨大工作压力，导致了运维人员大量流失，工作分工不明确，经验固化随之薄弱。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1270" name="Freeform 39"/>
          <p:cNvSpPr/>
          <p:nvPr/>
        </p:nvSpPr>
        <p:spPr>
          <a:xfrm>
            <a:off x="395288" y="1673225"/>
            <a:ext cx="8291512" cy="2476500"/>
          </a:xfrm>
          <a:custGeom>
            <a:avLst/>
            <a:gdLst>
              <a:gd name="txL" fmla="*/ 0 w 5424"/>
              <a:gd name="txT" fmla="*/ 0 h 1488"/>
              <a:gd name="txR" fmla="*/ 5424 w 5424"/>
              <a:gd name="txB" fmla="*/ 1488 h 1488"/>
            </a:gdLst>
            <a:ahLst/>
            <a:cxnLst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</a:cxnLst>
            <a:rect l="txL" t="txT" r="txR" b="txB"/>
            <a:pathLst>
              <a:path w="5424" h="1488">
                <a:moveTo>
                  <a:pt x="0" y="1440"/>
                </a:moveTo>
                <a:lnTo>
                  <a:pt x="0" y="1488"/>
                </a:lnTo>
                <a:lnTo>
                  <a:pt x="1152" y="1488"/>
                </a:lnTo>
                <a:lnTo>
                  <a:pt x="1392" y="1008"/>
                </a:lnTo>
                <a:lnTo>
                  <a:pt x="2544" y="1008"/>
                </a:lnTo>
                <a:lnTo>
                  <a:pt x="2832" y="528"/>
                </a:lnTo>
                <a:lnTo>
                  <a:pt x="3984" y="528"/>
                </a:lnTo>
                <a:lnTo>
                  <a:pt x="4272" y="48"/>
                </a:lnTo>
                <a:lnTo>
                  <a:pt x="5424" y="48"/>
                </a:lnTo>
                <a:lnTo>
                  <a:pt x="5424" y="0"/>
                </a:lnTo>
                <a:lnTo>
                  <a:pt x="4272" y="0"/>
                </a:lnTo>
                <a:lnTo>
                  <a:pt x="3984" y="480"/>
                </a:lnTo>
                <a:lnTo>
                  <a:pt x="2832" y="480"/>
                </a:lnTo>
                <a:lnTo>
                  <a:pt x="2544" y="960"/>
                </a:lnTo>
                <a:lnTo>
                  <a:pt x="1392" y="960"/>
                </a:lnTo>
                <a:lnTo>
                  <a:pt x="1152" y="1440"/>
                </a:lnTo>
                <a:lnTo>
                  <a:pt x="0" y="1440"/>
                </a:lnTo>
                <a:close/>
              </a:path>
            </a:pathLst>
          </a:custGeom>
          <a:gradFill rotWithShape="1">
            <a:gsLst>
              <a:gs pos="0">
                <a:srgbClr val="518CD3">
                  <a:alpha val="100000"/>
                </a:srgbClr>
              </a:gs>
              <a:gs pos="100000">
                <a:srgbClr val="A1C1E7">
                  <a:alpha val="100000"/>
                </a:srgbClr>
              </a:gs>
            </a:gsLst>
            <a:path path="rect">
              <a:fillToRect l="100000" b="100000"/>
            </a:path>
            <a:tileRect/>
          </a:gradFill>
          <a:ln w="9525" cap="flat" cmpd="sng">
            <a:prstDash val="solid"/>
            <a:headEnd type="none" w="med" len="med"/>
            <a:tailEnd type="none" w="med" len="med"/>
          </a:ln>
          <a:scene3d>
            <a:camera prst="legacyPerspectiveTop">
              <a:rot lat="0" lon="0" rev="0"/>
            </a:camera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rgbClr val="518CD3"/>
            </a:extrusionClr>
          </a:sp3d>
        </p:spPr>
        <p:txBody>
          <a:bodyPr/>
          <a:p>
            <a:endParaRPr lang="zh-CN" altLang="en-US"/>
          </a:p>
        </p:txBody>
      </p:sp>
      <p:sp>
        <p:nvSpPr>
          <p:cNvPr id="11271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运维部门的挑战</a:t>
            </a:r>
            <a:endParaRPr lang="zh-CN" altLang="en-US" dirty="0"/>
          </a:p>
        </p:txBody>
      </p:sp>
      <p:sp>
        <p:nvSpPr>
          <p:cNvPr id="11272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638175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运维部门的困境和挑战</a:t>
            </a: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4"/>
          <p:cNvGrpSpPr/>
          <p:nvPr/>
        </p:nvGrpSpPr>
        <p:grpSpPr bwMode="auto">
          <a:xfrm>
            <a:off x="7323131" y="1052736"/>
            <a:ext cx="921277" cy="620707"/>
            <a:chOff x="482" y="1851"/>
            <a:chExt cx="860" cy="7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Freeform 5"/>
            <p:cNvSpPr/>
            <p:nvPr/>
          </p:nvSpPr>
          <p:spPr bwMode="gray">
            <a:xfrm>
              <a:off x="568" y="2464"/>
              <a:ext cx="336" cy="173"/>
            </a:xfrm>
            <a:custGeom>
              <a:avLst/>
              <a:gdLst/>
              <a:ahLst/>
              <a:cxnLst>
                <a:cxn ang="0">
                  <a:pos x="0" y="166"/>
                </a:cxn>
                <a:cxn ang="0">
                  <a:pos x="58" y="173"/>
                </a:cxn>
                <a:cxn ang="0">
                  <a:pos x="297" y="32"/>
                </a:cxn>
                <a:cxn ang="0">
                  <a:pos x="289" y="8"/>
                </a:cxn>
                <a:cxn ang="0">
                  <a:pos x="223" y="26"/>
                </a:cxn>
                <a:cxn ang="0">
                  <a:pos x="0" y="166"/>
                </a:cxn>
              </a:cxnLst>
              <a:rect l="0" t="0" r="r" b="b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8" name="Freeform 6"/>
            <p:cNvSpPr/>
            <p:nvPr/>
          </p:nvSpPr>
          <p:spPr bwMode="gray">
            <a:xfrm>
              <a:off x="798" y="2401"/>
              <a:ext cx="366" cy="16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80" y="170"/>
                </a:cxn>
                <a:cxn ang="0">
                  <a:pos x="332" y="37"/>
                </a:cxn>
                <a:cxn ang="0">
                  <a:pos x="292" y="1"/>
                </a:cxn>
                <a:cxn ang="0">
                  <a:pos x="230" y="29"/>
                </a:cxn>
                <a:cxn ang="0">
                  <a:pos x="0" y="158"/>
                </a:cxn>
              </a:cxnLst>
              <a:rect l="0" t="0" r="r" b="b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9" name="Freeform 7"/>
            <p:cNvSpPr/>
            <p:nvPr/>
          </p:nvSpPr>
          <p:spPr bwMode="gray">
            <a:xfrm>
              <a:off x="1035" y="2504"/>
              <a:ext cx="307" cy="143"/>
            </a:xfrm>
            <a:custGeom>
              <a:avLst/>
              <a:gdLst/>
              <a:ahLst/>
              <a:cxnLst>
                <a:cxn ang="0">
                  <a:pos x="0" y="134"/>
                </a:cxn>
                <a:cxn ang="0">
                  <a:pos x="66" y="143"/>
                </a:cxn>
                <a:cxn ang="0">
                  <a:pos x="282" y="35"/>
                </a:cxn>
                <a:cxn ang="0">
                  <a:pos x="219" y="17"/>
                </a:cxn>
                <a:cxn ang="0">
                  <a:pos x="0" y="134"/>
                </a:cxn>
              </a:cxnLst>
              <a:rect l="0" t="0" r="r" b="b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Freeform 8"/>
            <p:cNvSpPr/>
            <p:nvPr/>
          </p:nvSpPr>
          <p:spPr bwMode="gray">
            <a:xfrm>
              <a:off x="482" y="2066"/>
              <a:ext cx="224" cy="569"/>
            </a:xfrm>
            <a:custGeom>
              <a:avLst/>
              <a:gdLst/>
              <a:ahLst/>
              <a:cxnLst>
                <a:cxn ang="0">
                  <a:pos x="103" y="101"/>
                </a:cxn>
                <a:cxn ang="0">
                  <a:pos x="74" y="50"/>
                </a:cxn>
                <a:cxn ang="0">
                  <a:pos x="121" y="1"/>
                </a:cxn>
                <a:cxn ang="0">
                  <a:pos x="171" y="52"/>
                </a:cxn>
                <a:cxn ang="0">
                  <a:pos x="135" y="101"/>
                </a:cxn>
                <a:cxn ang="0">
                  <a:pos x="134" y="124"/>
                </a:cxn>
                <a:cxn ang="0">
                  <a:pos x="209" y="145"/>
                </a:cxn>
                <a:cxn ang="0">
                  <a:pos x="221" y="204"/>
                </a:cxn>
                <a:cxn ang="0">
                  <a:pos x="218" y="321"/>
                </a:cxn>
                <a:cxn ang="0">
                  <a:pos x="209" y="365"/>
                </a:cxn>
                <a:cxn ang="0">
                  <a:pos x="196" y="308"/>
                </a:cxn>
                <a:cxn ang="0">
                  <a:pos x="187" y="202"/>
                </a:cxn>
                <a:cxn ang="0">
                  <a:pos x="170" y="321"/>
                </a:cxn>
                <a:cxn ang="0">
                  <a:pos x="144" y="569"/>
                </a:cxn>
                <a:cxn ang="0">
                  <a:pos x="78" y="565"/>
                </a:cxn>
                <a:cxn ang="0">
                  <a:pos x="50" y="325"/>
                </a:cxn>
                <a:cxn ang="0">
                  <a:pos x="33" y="208"/>
                </a:cxn>
                <a:cxn ang="0">
                  <a:pos x="25" y="310"/>
                </a:cxn>
                <a:cxn ang="0">
                  <a:pos x="12" y="365"/>
                </a:cxn>
                <a:cxn ang="0">
                  <a:pos x="1" y="305"/>
                </a:cxn>
                <a:cxn ang="0">
                  <a:pos x="7" y="184"/>
                </a:cxn>
                <a:cxn ang="0">
                  <a:pos x="23" y="140"/>
                </a:cxn>
                <a:cxn ang="0">
                  <a:pos x="102" y="124"/>
                </a:cxn>
                <a:cxn ang="0">
                  <a:pos x="103" y="101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Freeform 9"/>
            <p:cNvSpPr/>
            <p:nvPr/>
          </p:nvSpPr>
          <p:spPr bwMode="gray">
            <a:xfrm>
              <a:off x="698" y="1851"/>
              <a:ext cx="282" cy="716"/>
            </a:xfrm>
            <a:custGeom>
              <a:avLst/>
              <a:gdLst/>
              <a:ahLst/>
              <a:cxnLst>
                <a:cxn ang="0">
                  <a:pos x="103" y="101"/>
                </a:cxn>
                <a:cxn ang="0">
                  <a:pos x="74" y="50"/>
                </a:cxn>
                <a:cxn ang="0">
                  <a:pos x="121" y="1"/>
                </a:cxn>
                <a:cxn ang="0">
                  <a:pos x="171" y="52"/>
                </a:cxn>
                <a:cxn ang="0">
                  <a:pos x="135" y="101"/>
                </a:cxn>
                <a:cxn ang="0">
                  <a:pos x="134" y="124"/>
                </a:cxn>
                <a:cxn ang="0">
                  <a:pos x="209" y="145"/>
                </a:cxn>
                <a:cxn ang="0">
                  <a:pos x="221" y="204"/>
                </a:cxn>
                <a:cxn ang="0">
                  <a:pos x="218" y="321"/>
                </a:cxn>
                <a:cxn ang="0">
                  <a:pos x="209" y="365"/>
                </a:cxn>
                <a:cxn ang="0">
                  <a:pos x="196" y="308"/>
                </a:cxn>
                <a:cxn ang="0">
                  <a:pos x="187" y="202"/>
                </a:cxn>
                <a:cxn ang="0">
                  <a:pos x="170" y="321"/>
                </a:cxn>
                <a:cxn ang="0">
                  <a:pos x="144" y="569"/>
                </a:cxn>
                <a:cxn ang="0">
                  <a:pos x="78" y="565"/>
                </a:cxn>
                <a:cxn ang="0">
                  <a:pos x="50" y="325"/>
                </a:cxn>
                <a:cxn ang="0">
                  <a:pos x="33" y="208"/>
                </a:cxn>
                <a:cxn ang="0">
                  <a:pos x="25" y="310"/>
                </a:cxn>
                <a:cxn ang="0">
                  <a:pos x="12" y="365"/>
                </a:cxn>
                <a:cxn ang="0">
                  <a:pos x="1" y="305"/>
                </a:cxn>
                <a:cxn ang="0">
                  <a:pos x="7" y="184"/>
                </a:cxn>
                <a:cxn ang="0">
                  <a:pos x="23" y="140"/>
                </a:cxn>
                <a:cxn ang="0">
                  <a:pos x="102" y="124"/>
                </a:cxn>
                <a:cxn ang="0">
                  <a:pos x="103" y="101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Freeform 10"/>
            <p:cNvSpPr/>
            <p:nvPr/>
          </p:nvSpPr>
          <p:spPr bwMode="gray">
            <a:xfrm>
              <a:off x="957" y="2078"/>
              <a:ext cx="224" cy="569"/>
            </a:xfrm>
            <a:custGeom>
              <a:avLst/>
              <a:gdLst/>
              <a:ahLst/>
              <a:cxnLst>
                <a:cxn ang="0">
                  <a:pos x="103" y="101"/>
                </a:cxn>
                <a:cxn ang="0">
                  <a:pos x="74" y="50"/>
                </a:cxn>
                <a:cxn ang="0">
                  <a:pos x="121" y="1"/>
                </a:cxn>
                <a:cxn ang="0">
                  <a:pos x="171" y="52"/>
                </a:cxn>
                <a:cxn ang="0">
                  <a:pos x="135" y="101"/>
                </a:cxn>
                <a:cxn ang="0">
                  <a:pos x="134" y="124"/>
                </a:cxn>
                <a:cxn ang="0">
                  <a:pos x="209" y="145"/>
                </a:cxn>
                <a:cxn ang="0">
                  <a:pos x="221" y="204"/>
                </a:cxn>
                <a:cxn ang="0">
                  <a:pos x="218" y="321"/>
                </a:cxn>
                <a:cxn ang="0">
                  <a:pos x="209" y="365"/>
                </a:cxn>
                <a:cxn ang="0">
                  <a:pos x="196" y="308"/>
                </a:cxn>
                <a:cxn ang="0">
                  <a:pos x="187" y="202"/>
                </a:cxn>
                <a:cxn ang="0">
                  <a:pos x="170" y="321"/>
                </a:cxn>
                <a:cxn ang="0">
                  <a:pos x="144" y="569"/>
                </a:cxn>
                <a:cxn ang="0">
                  <a:pos x="78" y="565"/>
                </a:cxn>
                <a:cxn ang="0">
                  <a:pos x="50" y="325"/>
                </a:cxn>
                <a:cxn ang="0">
                  <a:pos x="33" y="208"/>
                </a:cxn>
                <a:cxn ang="0">
                  <a:pos x="25" y="310"/>
                </a:cxn>
                <a:cxn ang="0">
                  <a:pos x="12" y="365"/>
                </a:cxn>
                <a:cxn ang="0">
                  <a:pos x="1" y="305"/>
                </a:cxn>
                <a:cxn ang="0">
                  <a:pos x="7" y="184"/>
                </a:cxn>
                <a:cxn ang="0">
                  <a:pos x="23" y="140"/>
                </a:cxn>
                <a:cxn ang="0">
                  <a:pos x="102" y="124"/>
                </a:cxn>
                <a:cxn ang="0">
                  <a:pos x="103" y="101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pic>
        <p:nvPicPr>
          <p:cNvPr id="14" name="Picture 597" descr="企业内部网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5552" y="2337902"/>
            <a:ext cx="914400" cy="7637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图片 14" descr="流程图例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611060"/>
            <a:ext cx="877559" cy="7268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1276" name="Group 123"/>
          <p:cNvGrpSpPr/>
          <p:nvPr/>
        </p:nvGrpSpPr>
        <p:grpSpPr>
          <a:xfrm>
            <a:off x="393700" y="4192588"/>
            <a:ext cx="1758950" cy="419100"/>
            <a:chOff x="816" y="2304"/>
            <a:chExt cx="1440" cy="448"/>
          </a:xfrm>
        </p:grpSpPr>
        <p:sp>
          <p:nvSpPr>
            <p:cNvPr id="48" name="Freeform 124"/>
            <p:cNvSpPr/>
            <p:nvPr/>
          </p:nvSpPr>
          <p:spPr bwMode="gray">
            <a:xfrm>
              <a:off x="900" y="2562"/>
              <a:ext cx="1271" cy="190"/>
            </a:xfrm>
            <a:custGeom>
              <a:avLst/>
              <a:gdLst>
                <a:gd name="T0" fmla="*/ 3937 w 1120"/>
                <a:gd name="T1" fmla="*/ 15 h 252"/>
                <a:gd name="T2" fmla="*/ 3920 w 1120"/>
                <a:gd name="T3" fmla="*/ 15 h 252"/>
                <a:gd name="T4" fmla="*/ 3863 w 1120"/>
                <a:gd name="T5" fmla="*/ 15 h 252"/>
                <a:gd name="T6" fmla="*/ 3776 w 1120"/>
                <a:gd name="T7" fmla="*/ 14 h 252"/>
                <a:gd name="T8" fmla="*/ 3650 w 1120"/>
                <a:gd name="T9" fmla="*/ 14 h 252"/>
                <a:gd name="T10" fmla="*/ 3488 w 1120"/>
                <a:gd name="T11" fmla="*/ 13 h 252"/>
                <a:gd name="T12" fmla="*/ 3300 w 1120"/>
                <a:gd name="T13" fmla="*/ 13 h 252"/>
                <a:gd name="T14" fmla="*/ 3079 w 1120"/>
                <a:gd name="T15" fmla="*/ 13 h 252"/>
                <a:gd name="T16" fmla="*/ 2830 w 1120"/>
                <a:gd name="T17" fmla="*/ 11 h 252"/>
                <a:gd name="T18" fmla="*/ 2567 w 1120"/>
                <a:gd name="T19" fmla="*/ 11 h 252"/>
                <a:gd name="T20" fmla="*/ 2271 w 1120"/>
                <a:gd name="T21" fmla="*/ 11 h 252"/>
                <a:gd name="T22" fmla="*/ 1950 w 1120"/>
                <a:gd name="T23" fmla="*/ 11 h 252"/>
                <a:gd name="T24" fmla="*/ 1636 w 1120"/>
                <a:gd name="T25" fmla="*/ 11 h 252"/>
                <a:gd name="T26" fmla="*/ 1347 w 1120"/>
                <a:gd name="T27" fmla="*/ 11 h 252"/>
                <a:gd name="T28" fmla="*/ 1082 w 1120"/>
                <a:gd name="T29" fmla="*/ 11 h 252"/>
                <a:gd name="T30" fmla="*/ 837 w 1120"/>
                <a:gd name="T31" fmla="*/ 13 h 252"/>
                <a:gd name="T32" fmla="*/ 628 w 1120"/>
                <a:gd name="T33" fmla="*/ 13 h 252"/>
                <a:gd name="T34" fmla="*/ 444 w 1120"/>
                <a:gd name="T35" fmla="*/ 13 h 252"/>
                <a:gd name="T36" fmla="*/ 286 w 1120"/>
                <a:gd name="T37" fmla="*/ 14 h 252"/>
                <a:gd name="T38" fmla="*/ 162 w 1120"/>
                <a:gd name="T39" fmla="*/ 14 h 252"/>
                <a:gd name="T40" fmla="*/ 69 w 1120"/>
                <a:gd name="T41" fmla="*/ 15 h 252"/>
                <a:gd name="T42" fmla="*/ 20 w 1120"/>
                <a:gd name="T43" fmla="*/ 15 h 252"/>
                <a:gd name="T44" fmla="*/ 0 w 1120"/>
                <a:gd name="T45" fmla="*/ 15 h 252"/>
                <a:gd name="T46" fmla="*/ 0 w 1120"/>
                <a:gd name="T47" fmla="*/ 4 h 252"/>
                <a:gd name="T48" fmla="*/ 1966 w 1120"/>
                <a:gd name="T49" fmla="*/ 0 h 252"/>
                <a:gd name="T50" fmla="*/ 3937 w 1120"/>
                <a:gd name="T51" fmla="*/ 4 h 252"/>
                <a:gd name="T52" fmla="*/ 3937 w 1120"/>
                <a:gd name="T53" fmla="*/ 15 h 252"/>
                <a:gd name="T54" fmla="*/ 3937 w 1120"/>
                <a:gd name="T55" fmla="*/ 15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/>
                </a:gs>
              </a:gsLst>
              <a:lin ang="2700000" scaled="1"/>
            </a:gradFill>
            <a:ln w="0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9" name="Rectangle 125"/>
            <p:cNvSpPr>
              <a:spLocks noChangeArrowheads="1"/>
            </p:cNvSpPr>
            <p:nvPr/>
          </p:nvSpPr>
          <p:spPr bwMode="gray">
            <a:xfrm>
              <a:off x="816" y="2304"/>
              <a:ext cx="1440" cy="394"/>
            </a:xfrm>
            <a:prstGeom prst="rect">
              <a:avLst/>
            </a:prstGeom>
            <a:gradFill rotWithShape="1">
              <a:gsLst>
                <a:gs pos="0">
                  <a:srgbClr val="FFE496"/>
                </a:gs>
                <a:gs pos="100000">
                  <a:srgbClr val="FFC319"/>
                </a:gs>
              </a:gsLst>
              <a:lin ang="2700000" scaled="1"/>
            </a:gradFill>
            <a:ln w="9525" algn="ctr">
              <a:noFill/>
              <a:miter lim="800000"/>
            </a:ln>
          </p:spPr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指标绩效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1277" name="Group 120"/>
          <p:cNvGrpSpPr/>
          <p:nvPr/>
        </p:nvGrpSpPr>
        <p:grpSpPr>
          <a:xfrm>
            <a:off x="2540000" y="3386138"/>
            <a:ext cx="1758950" cy="419100"/>
            <a:chOff x="816" y="2304"/>
            <a:chExt cx="1440" cy="448"/>
          </a:xfrm>
        </p:grpSpPr>
        <p:sp>
          <p:nvSpPr>
            <p:cNvPr id="53" name="Freeform 121"/>
            <p:cNvSpPr/>
            <p:nvPr/>
          </p:nvSpPr>
          <p:spPr bwMode="gray">
            <a:xfrm>
              <a:off x="900" y="2562"/>
              <a:ext cx="1271" cy="190"/>
            </a:xfrm>
            <a:custGeom>
              <a:avLst/>
              <a:gdLst>
                <a:gd name="T0" fmla="*/ 3937 w 1120"/>
                <a:gd name="T1" fmla="*/ 15 h 252"/>
                <a:gd name="T2" fmla="*/ 3920 w 1120"/>
                <a:gd name="T3" fmla="*/ 15 h 252"/>
                <a:gd name="T4" fmla="*/ 3863 w 1120"/>
                <a:gd name="T5" fmla="*/ 15 h 252"/>
                <a:gd name="T6" fmla="*/ 3776 w 1120"/>
                <a:gd name="T7" fmla="*/ 14 h 252"/>
                <a:gd name="T8" fmla="*/ 3650 w 1120"/>
                <a:gd name="T9" fmla="*/ 14 h 252"/>
                <a:gd name="T10" fmla="*/ 3488 w 1120"/>
                <a:gd name="T11" fmla="*/ 13 h 252"/>
                <a:gd name="T12" fmla="*/ 3300 w 1120"/>
                <a:gd name="T13" fmla="*/ 13 h 252"/>
                <a:gd name="T14" fmla="*/ 3079 w 1120"/>
                <a:gd name="T15" fmla="*/ 13 h 252"/>
                <a:gd name="T16" fmla="*/ 2830 w 1120"/>
                <a:gd name="T17" fmla="*/ 11 h 252"/>
                <a:gd name="T18" fmla="*/ 2567 w 1120"/>
                <a:gd name="T19" fmla="*/ 11 h 252"/>
                <a:gd name="T20" fmla="*/ 2271 w 1120"/>
                <a:gd name="T21" fmla="*/ 11 h 252"/>
                <a:gd name="T22" fmla="*/ 1950 w 1120"/>
                <a:gd name="T23" fmla="*/ 11 h 252"/>
                <a:gd name="T24" fmla="*/ 1636 w 1120"/>
                <a:gd name="T25" fmla="*/ 11 h 252"/>
                <a:gd name="T26" fmla="*/ 1347 w 1120"/>
                <a:gd name="T27" fmla="*/ 11 h 252"/>
                <a:gd name="T28" fmla="*/ 1082 w 1120"/>
                <a:gd name="T29" fmla="*/ 11 h 252"/>
                <a:gd name="T30" fmla="*/ 837 w 1120"/>
                <a:gd name="T31" fmla="*/ 13 h 252"/>
                <a:gd name="T32" fmla="*/ 628 w 1120"/>
                <a:gd name="T33" fmla="*/ 13 h 252"/>
                <a:gd name="T34" fmla="*/ 444 w 1120"/>
                <a:gd name="T35" fmla="*/ 13 h 252"/>
                <a:gd name="T36" fmla="*/ 286 w 1120"/>
                <a:gd name="T37" fmla="*/ 14 h 252"/>
                <a:gd name="T38" fmla="*/ 162 w 1120"/>
                <a:gd name="T39" fmla="*/ 14 h 252"/>
                <a:gd name="T40" fmla="*/ 69 w 1120"/>
                <a:gd name="T41" fmla="*/ 15 h 252"/>
                <a:gd name="T42" fmla="*/ 20 w 1120"/>
                <a:gd name="T43" fmla="*/ 15 h 252"/>
                <a:gd name="T44" fmla="*/ 0 w 1120"/>
                <a:gd name="T45" fmla="*/ 15 h 252"/>
                <a:gd name="T46" fmla="*/ 0 w 1120"/>
                <a:gd name="T47" fmla="*/ 4 h 252"/>
                <a:gd name="T48" fmla="*/ 1966 w 1120"/>
                <a:gd name="T49" fmla="*/ 0 h 252"/>
                <a:gd name="T50" fmla="*/ 3937 w 1120"/>
                <a:gd name="T51" fmla="*/ 4 h 252"/>
                <a:gd name="T52" fmla="*/ 3937 w 1120"/>
                <a:gd name="T53" fmla="*/ 15 h 252"/>
                <a:gd name="T54" fmla="*/ 3937 w 1120"/>
                <a:gd name="T55" fmla="*/ 15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/>
                </a:gs>
              </a:gsLst>
              <a:lin ang="2700000" scaled="1"/>
            </a:gradFill>
            <a:ln w="0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4" name="Rectangle 122"/>
            <p:cNvSpPr>
              <a:spLocks noChangeArrowheads="1"/>
            </p:cNvSpPr>
            <p:nvPr/>
          </p:nvSpPr>
          <p:spPr bwMode="gray">
            <a:xfrm>
              <a:off x="816" y="2304"/>
              <a:ext cx="1440" cy="394"/>
            </a:xfrm>
            <a:prstGeom prst="rect">
              <a:avLst/>
            </a:prstGeom>
            <a:gradFill rotWithShape="1">
              <a:gsLst>
                <a:gs pos="0">
                  <a:srgbClr val="D5E897"/>
                </a:gs>
                <a:gs pos="100000">
                  <a:srgbClr val="A8D02A"/>
                </a:gs>
              </a:gsLst>
              <a:lin ang="2700000" scaled="1"/>
            </a:gradFill>
            <a:ln w="9525" algn="ctr">
              <a:noFill/>
              <a:miter lim="800000"/>
            </a:ln>
          </p:spPr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基础设施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1278" name="Group 117"/>
          <p:cNvGrpSpPr/>
          <p:nvPr/>
        </p:nvGrpSpPr>
        <p:grpSpPr>
          <a:xfrm>
            <a:off x="4727575" y="2603500"/>
            <a:ext cx="1758950" cy="419100"/>
            <a:chOff x="816" y="2304"/>
            <a:chExt cx="1440" cy="448"/>
          </a:xfrm>
        </p:grpSpPr>
        <p:sp>
          <p:nvSpPr>
            <p:cNvPr id="57" name="Freeform 118"/>
            <p:cNvSpPr/>
            <p:nvPr/>
          </p:nvSpPr>
          <p:spPr bwMode="gray">
            <a:xfrm>
              <a:off x="900" y="2562"/>
              <a:ext cx="1271" cy="190"/>
            </a:xfrm>
            <a:custGeom>
              <a:avLst/>
              <a:gdLst>
                <a:gd name="T0" fmla="*/ 3937 w 1120"/>
                <a:gd name="T1" fmla="*/ 15 h 252"/>
                <a:gd name="T2" fmla="*/ 3920 w 1120"/>
                <a:gd name="T3" fmla="*/ 15 h 252"/>
                <a:gd name="T4" fmla="*/ 3863 w 1120"/>
                <a:gd name="T5" fmla="*/ 15 h 252"/>
                <a:gd name="T6" fmla="*/ 3776 w 1120"/>
                <a:gd name="T7" fmla="*/ 14 h 252"/>
                <a:gd name="T8" fmla="*/ 3650 w 1120"/>
                <a:gd name="T9" fmla="*/ 14 h 252"/>
                <a:gd name="T10" fmla="*/ 3488 w 1120"/>
                <a:gd name="T11" fmla="*/ 13 h 252"/>
                <a:gd name="T12" fmla="*/ 3300 w 1120"/>
                <a:gd name="T13" fmla="*/ 13 h 252"/>
                <a:gd name="T14" fmla="*/ 3079 w 1120"/>
                <a:gd name="T15" fmla="*/ 13 h 252"/>
                <a:gd name="T16" fmla="*/ 2830 w 1120"/>
                <a:gd name="T17" fmla="*/ 11 h 252"/>
                <a:gd name="T18" fmla="*/ 2567 w 1120"/>
                <a:gd name="T19" fmla="*/ 11 h 252"/>
                <a:gd name="T20" fmla="*/ 2271 w 1120"/>
                <a:gd name="T21" fmla="*/ 11 h 252"/>
                <a:gd name="T22" fmla="*/ 1950 w 1120"/>
                <a:gd name="T23" fmla="*/ 11 h 252"/>
                <a:gd name="T24" fmla="*/ 1636 w 1120"/>
                <a:gd name="T25" fmla="*/ 11 h 252"/>
                <a:gd name="T26" fmla="*/ 1347 w 1120"/>
                <a:gd name="T27" fmla="*/ 11 h 252"/>
                <a:gd name="T28" fmla="*/ 1082 w 1120"/>
                <a:gd name="T29" fmla="*/ 11 h 252"/>
                <a:gd name="T30" fmla="*/ 837 w 1120"/>
                <a:gd name="T31" fmla="*/ 13 h 252"/>
                <a:gd name="T32" fmla="*/ 628 w 1120"/>
                <a:gd name="T33" fmla="*/ 13 h 252"/>
                <a:gd name="T34" fmla="*/ 444 w 1120"/>
                <a:gd name="T35" fmla="*/ 13 h 252"/>
                <a:gd name="T36" fmla="*/ 286 w 1120"/>
                <a:gd name="T37" fmla="*/ 14 h 252"/>
                <a:gd name="T38" fmla="*/ 162 w 1120"/>
                <a:gd name="T39" fmla="*/ 14 h 252"/>
                <a:gd name="T40" fmla="*/ 69 w 1120"/>
                <a:gd name="T41" fmla="*/ 15 h 252"/>
                <a:gd name="T42" fmla="*/ 20 w 1120"/>
                <a:gd name="T43" fmla="*/ 15 h 252"/>
                <a:gd name="T44" fmla="*/ 0 w 1120"/>
                <a:gd name="T45" fmla="*/ 15 h 252"/>
                <a:gd name="T46" fmla="*/ 0 w 1120"/>
                <a:gd name="T47" fmla="*/ 4 h 252"/>
                <a:gd name="T48" fmla="*/ 1966 w 1120"/>
                <a:gd name="T49" fmla="*/ 0 h 252"/>
                <a:gd name="T50" fmla="*/ 3937 w 1120"/>
                <a:gd name="T51" fmla="*/ 4 h 252"/>
                <a:gd name="T52" fmla="*/ 3937 w 1120"/>
                <a:gd name="T53" fmla="*/ 15 h 252"/>
                <a:gd name="T54" fmla="*/ 3937 w 1120"/>
                <a:gd name="T55" fmla="*/ 15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/>
                </a:gs>
              </a:gsLst>
              <a:lin ang="2700000" scaled="1"/>
            </a:gradFill>
            <a:ln w="0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8" name="Rectangle 119"/>
            <p:cNvSpPr>
              <a:spLocks noChangeArrowheads="1"/>
            </p:cNvSpPr>
            <p:nvPr/>
          </p:nvSpPr>
          <p:spPr bwMode="gray">
            <a:xfrm>
              <a:off x="816" y="2304"/>
              <a:ext cx="1440" cy="394"/>
            </a:xfrm>
            <a:prstGeom prst="rect">
              <a:avLst/>
            </a:prstGeom>
            <a:gradFill rotWithShape="1">
              <a:gsLst>
                <a:gs pos="0">
                  <a:srgbClr val="A6D4FE"/>
                </a:gs>
                <a:gs pos="100000">
                  <a:srgbClr val="5CB1FE"/>
                </a:gs>
              </a:gsLst>
              <a:lin ang="2700000" scaled="1"/>
            </a:gradFill>
            <a:ln w="9525" algn="ctr">
              <a:noFill/>
              <a:miter lim="800000"/>
            </a:ln>
          </p:spPr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流程制度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1279" name="Group 126"/>
          <p:cNvGrpSpPr/>
          <p:nvPr/>
        </p:nvGrpSpPr>
        <p:grpSpPr>
          <a:xfrm>
            <a:off x="6927850" y="1793875"/>
            <a:ext cx="1758950" cy="419100"/>
            <a:chOff x="816" y="2304"/>
            <a:chExt cx="1440" cy="448"/>
          </a:xfrm>
        </p:grpSpPr>
        <p:sp>
          <p:nvSpPr>
            <p:cNvPr id="28" name="Freeform 127"/>
            <p:cNvSpPr/>
            <p:nvPr/>
          </p:nvSpPr>
          <p:spPr bwMode="gray">
            <a:xfrm>
              <a:off x="900" y="2562"/>
              <a:ext cx="1271" cy="190"/>
            </a:xfrm>
            <a:custGeom>
              <a:avLst/>
              <a:gdLst>
                <a:gd name="T0" fmla="*/ 3937 w 1120"/>
                <a:gd name="T1" fmla="*/ 15 h 252"/>
                <a:gd name="T2" fmla="*/ 3920 w 1120"/>
                <a:gd name="T3" fmla="*/ 15 h 252"/>
                <a:gd name="T4" fmla="*/ 3863 w 1120"/>
                <a:gd name="T5" fmla="*/ 15 h 252"/>
                <a:gd name="T6" fmla="*/ 3776 w 1120"/>
                <a:gd name="T7" fmla="*/ 14 h 252"/>
                <a:gd name="T8" fmla="*/ 3650 w 1120"/>
                <a:gd name="T9" fmla="*/ 14 h 252"/>
                <a:gd name="T10" fmla="*/ 3488 w 1120"/>
                <a:gd name="T11" fmla="*/ 13 h 252"/>
                <a:gd name="T12" fmla="*/ 3300 w 1120"/>
                <a:gd name="T13" fmla="*/ 13 h 252"/>
                <a:gd name="T14" fmla="*/ 3079 w 1120"/>
                <a:gd name="T15" fmla="*/ 13 h 252"/>
                <a:gd name="T16" fmla="*/ 2830 w 1120"/>
                <a:gd name="T17" fmla="*/ 11 h 252"/>
                <a:gd name="T18" fmla="*/ 2567 w 1120"/>
                <a:gd name="T19" fmla="*/ 11 h 252"/>
                <a:gd name="T20" fmla="*/ 2271 w 1120"/>
                <a:gd name="T21" fmla="*/ 11 h 252"/>
                <a:gd name="T22" fmla="*/ 1950 w 1120"/>
                <a:gd name="T23" fmla="*/ 11 h 252"/>
                <a:gd name="T24" fmla="*/ 1636 w 1120"/>
                <a:gd name="T25" fmla="*/ 11 h 252"/>
                <a:gd name="T26" fmla="*/ 1347 w 1120"/>
                <a:gd name="T27" fmla="*/ 11 h 252"/>
                <a:gd name="T28" fmla="*/ 1082 w 1120"/>
                <a:gd name="T29" fmla="*/ 11 h 252"/>
                <a:gd name="T30" fmla="*/ 837 w 1120"/>
                <a:gd name="T31" fmla="*/ 13 h 252"/>
                <a:gd name="T32" fmla="*/ 628 w 1120"/>
                <a:gd name="T33" fmla="*/ 13 h 252"/>
                <a:gd name="T34" fmla="*/ 444 w 1120"/>
                <a:gd name="T35" fmla="*/ 13 h 252"/>
                <a:gd name="T36" fmla="*/ 286 w 1120"/>
                <a:gd name="T37" fmla="*/ 14 h 252"/>
                <a:gd name="T38" fmla="*/ 162 w 1120"/>
                <a:gd name="T39" fmla="*/ 14 h 252"/>
                <a:gd name="T40" fmla="*/ 69 w 1120"/>
                <a:gd name="T41" fmla="*/ 15 h 252"/>
                <a:gd name="T42" fmla="*/ 20 w 1120"/>
                <a:gd name="T43" fmla="*/ 15 h 252"/>
                <a:gd name="T44" fmla="*/ 0 w 1120"/>
                <a:gd name="T45" fmla="*/ 15 h 252"/>
                <a:gd name="T46" fmla="*/ 0 w 1120"/>
                <a:gd name="T47" fmla="*/ 4 h 252"/>
                <a:gd name="T48" fmla="*/ 1966 w 1120"/>
                <a:gd name="T49" fmla="*/ 0 h 252"/>
                <a:gd name="T50" fmla="*/ 3937 w 1120"/>
                <a:gd name="T51" fmla="*/ 4 h 252"/>
                <a:gd name="T52" fmla="*/ 3937 w 1120"/>
                <a:gd name="T53" fmla="*/ 15 h 252"/>
                <a:gd name="T54" fmla="*/ 3937 w 1120"/>
                <a:gd name="T55" fmla="*/ 15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/>
                </a:gs>
              </a:gsLst>
              <a:lin ang="2700000" scaled="1"/>
            </a:gradFill>
            <a:ln w="0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" name="Rectangle 128"/>
            <p:cNvSpPr>
              <a:spLocks noChangeArrowheads="1"/>
            </p:cNvSpPr>
            <p:nvPr/>
          </p:nvSpPr>
          <p:spPr bwMode="gray">
            <a:xfrm>
              <a:off x="816" y="2304"/>
              <a:ext cx="1440" cy="394"/>
            </a:xfrm>
            <a:prstGeom prst="rect">
              <a:avLst/>
            </a:prstGeom>
            <a:gradFill rotWithShape="1">
              <a:gsLst>
                <a:gs pos="0">
                  <a:srgbClr val="FFD9D9"/>
                </a:gs>
                <a:gs pos="100000">
                  <a:srgbClr val="FF7575"/>
                </a:gs>
              </a:gsLst>
              <a:lin ang="2700000" scaled="1"/>
            </a:gradFill>
            <a:ln w="9525" algn="ctr">
              <a:noFill/>
              <a:miter lim="800000"/>
            </a:ln>
          </p:spPr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运维人员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32" name="图片 31" descr="图表示例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24209" y="3106472"/>
            <a:ext cx="899519" cy="7179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281" name="矩形 32"/>
          <p:cNvSpPr/>
          <p:nvPr/>
        </p:nvSpPr>
        <p:spPr>
          <a:xfrm>
            <a:off x="6875463" y="1173163"/>
            <a:ext cx="495300" cy="498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dirty="0">
                <a:latin typeface="黑体" panose="02010609060101010101" pitchFamily="49" charset="-122"/>
              </a:rPr>
              <a:t>①</a:t>
            </a:r>
            <a:endParaRPr lang="zh-CN" altLang="en-US" dirty="0">
              <a:latin typeface="黑体" panose="02010609060101010101" pitchFamily="49" charset="-122"/>
            </a:endParaRPr>
          </a:p>
        </p:txBody>
      </p:sp>
      <p:sp>
        <p:nvSpPr>
          <p:cNvPr id="11282" name="矩形 33"/>
          <p:cNvSpPr/>
          <p:nvPr/>
        </p:nvSpPr>
        <p:spPr>
          <a:xfrm>
            <a:off x="4725988" y="1816100"/>
            <a:ext cx="493712" cy="498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dirty="0">
                <a:latin typeface="黑体" panose="02010609060101010101" pitchFamily="49" charset="-122"/>
              </a:rPr>
              <a:t>②</a:t>
            </a:r>
            <a:endParaRPr lang="zh-CN" altLang="en-US" dirty="0">
              <a:latin typeface="黑体" panose="02010609060101010101" pitchFamily="49" charset="-122"/>
            </a:endParaRPr>
          </a:p>
        </p:txBody>
      </p:sp>
      <p:sp>
        <p:nvSpPr>
          <p:cNvPr id="11283" name="矩形 34"/>
          <p:cNvSpPr/>
          <p:nvPr/>
        </p:nvSpPr>
        <p:spPr>
          <a:xfrm>
            <a:off x="2700338" y="2608263"/>
            <a:ext cx="493712" cy="498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dirty="0">
                <a:latin typeface="黑体" panose="02010609060101010101" pitchFamily="49" charset="-122"/>
              </a:rPr>
              <a:t>③</a:t>
            </a:r>
            <a:endParaRPr lang="zh-CN" altLang="en-US" dirty="0">
              <a:latin typeface="黑体" panose="02010609060101010101" pitchFamily="49" charset="-122"/>
            </a:endParaRPr>
          </a:p>
        </p:txBody>
      </p:sp>
      <p:sp>
        <p:nvSpPr>
          <p:cNvPr id="11284" name="矩形 35"/>
          <p:cNvSpPr/>
          <p:nvPr/>
        </p:nvSpPr>
        <p:spPr>
          <a:xfrm>
            <a:off x="693738" y="3333750"/>
            <a:ext cx="493712" cy="498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dirty="0">
                <a:latin typeface="黑体" panose="02010609060101010101" pitchFamily="49" charset="-122"/>
              </a:rPr>
              <a:t>④</a:t>
            </a:r>
            <a:endParaRPr lang="zh-CN" altLang="en-US" dirty="0">
              <a:latin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8" grpId="0" animBg="1"/>
      <p:bldP spid="37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目录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9163"/>
            <a:ext cx="8229600" cy="54006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运维部门的价值与挑战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运维部门的工作内容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运维工作体系建设之流程与制度（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Process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运维工作体系建设之人员（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People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运维工作体系建设之技术（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Technology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运维工作的现状与展望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运维部门的工作内容</a:t>
            </a:r>
            <a:endParaRPr lang="zh-CN" altLang="en-US" dirty="0"/>
          </a:p>
        </p:txBody>
      </p:sp>
      <p:sp>
        <p:nvSpPr>
          <p:cNvPr id="14339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493712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概念介绍</a:t>
            </a:r>
            <a:r>
              <a:rPr lang="en-US" altLang="zh-CN" dirty="0">
                <a:latin typeface="+mn-lt"/>
                <a:ea typeface="+mn-ea"/>
                <a:cs typeface="+mn-cs"/>
              </a:rPr>
              <a:t>—</a:t>
            </a:r>
            <a:r>
              <a:rPr lang="zh-CN" altLang="en-US" dirty="0">
                <a:latin typeface="+mn-lt"/>
                <a:ea typeface="+mn-ea"/>
                <a:cs typeface="+mn-cs"/>
              </a:rPr>
              <a:t>系统分层：</a:t>
            </a: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5" name="Line 23"/>
          <p:cNvSpPr>
            <a:spLocks noChangeShapeType="1"/>
          </p:cNvSpPr>
          <p:nvPr/>
        </p:nvSpPr>
        <p:spPr bwMode="black">
          <a:xfrm flipH="1">
            <a:off x="584200" y="5334000"/>
            <a:ext cx="195738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6" name="Line 24"/>
          <p:cNvSpPr>
            <a:spLocks noChangeShapeType="1"/>
          </p:cNvSpPr>
          <p:nvPr/>
        </p:nvSpPr>
        <p:spPr bwMode="black">
          <a:xfrm flipH="1">
            <a:off x="584200" y="4608513"/>
            <a:ext cx="194468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7" name="Line 25"/>
          <p:cNvSpPr>
            <a:spLocks noChangeShapeType="1"/>
          </p:cNvSpPr>
          <p:nvPr/>
        </p:nvSpPr>
        <p:spPr bwMode="black">
          <a:xfrm flipH="1">
            <a:off x="584200" y="3889375"/>
            <a:ext cx="194468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9" name="Line 27"/>
          <p:cNvSpPr>
            <a:spLocks noChangeShapeType="1"/>
          </p:cNvSpPr>
          <p:nvPr/>
        </p:nvSpPr>
        <p:spPr bwMode="black">
          <a:xfrm flipH="1">
            <a:off x="584200" y="2449513"/>
            <a:ext cx="194468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" name="Line 28"/>
          <p:cNvSpPr>
            <a:spLocks noChangeShapeType="1"/>
          </p:cNvSpPr>
          <p:nvPr/>
        </p:nvSpPr>
        <p:spPr bwMode="black">
          <a:xfrm flipH="1">
            <a:off x="584200" y="1727200"/>
            <a:ext cx="194468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1" name="Line 29"/>
          <p:cNvSpPr>
            <a:spLocks noChangeShapeType="1"/>
          </p:cNvSpPr>
          <p:nvPr/>
        </p:nvSpPr>
        <p:spPr bwMode="black">
          <a:xfrm>
            <a:off x="873125" y="1728788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" name="Line 30"/>
          <p:cNvSpPr>
            <a:spLocks noChangeShapeType="1"/>
          </p:cNvSpPr>
          <p:nvPr/>
        </p:nvSpPr>
        <p:spPr bwMode="black">
          <a:xfrm>
            <a:off x="871538" y="2446338"/>
            <a:ext cx="1588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3" name="Line 31"/>
          <p:cNvSpPr>
            <a:spLocks noChangeShapeType="1"/>
          </p:cNvSpPr>
          <p:nvPr/>
        </p:nvSpPr>
        <p:spPr bwMode="black">
          <a:xfrm>
            <a:off x="871538" y="3170238"/>
            <a:ext cx="1588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4" name="Line 32"/>
          <p:cNvSpPr>
            <a:spLocks noChangeShapeType="1"/>
          </p:cNvSpPr>
          <p:nvPr/>
        </p:nvSpPr>
        <p:spPr bwMode="black">
          <a:xfrm>
            <a:off x="871538" y="3887788"/>
            <a:ext cx="1588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5" name="Line 33"/>
          <p:cNvSpPr>
            <a:spLocks noChangeShapeType="1"/>
          </p:cNvSpPr>
          <p:nvPr/>
        </p:nvSpPr>
        <p:spPr bwMode="black">
          <a:xfrm>
            <a:off x="871538" y="4619625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6" name="Text Box 34"/>
          <p:cNvSpPr txBox="1">
            <a:spLocks noChangeArrowheads="1"/>
          </p:cNvSpPr>
          <p:nvPr/>
        </p:nvSpPr>
        <p:spPr bwMode="black">
          <a:xfrm>
            <a:off x="877888" y="1912938"/>
            <a:ext cx="1706563" cy="360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chemeClr val="tx2"/>
                </a:solidFill>
                <a:latin typeface="+mn-ea"/>
                <a:ea typeface="+mn-ea"/>
                <a:cs typeface="+mn-cs"/>
              </a:rPr>
              <a:t>业务层</a:t>
            </a:r>
            <a:endParaRPr kumimoji="0" lang="en-US" altLang="zh-CN" sz="1800" kern="1200" cap="none" spc="0" normalizeH="0" baseline="0" noProof="0" dirty="0">
              <a:solidFill>
                <a:schemeClr val="tx2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7" name="Text Box 35"/>
          <p:cNvSpPr txBox="1">
            <a:spLocks noChangeArrowheads="1"/>
          </p:cNvSpPr>
          <p:nvPr/>
        </p:nvSpPr>
        <p:spPr bwMode="black">
          <a:xfrm>
            <a:off x="877888" y="2633663"/>
            <a:ext cx="1706563" cy="360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chemeClr val="tx2"/>
                </a:solidFill>
                <a:latin typeface="+mn-ea"/>
                <a:ea typeface="+mn-ea"/>
                <a:cs typeface="+mn-cs"/>
              </a:rPr>
              <a:t>数据层</a:t>
            </a:r>
            <a:endParaRPr kumimoji="0" lang="en-US" altLang="zh-CN" sz="1800" kern="1200" cap="none" spc="0" normalizeH="0" baseline="0" noProof="0" dirty="0">
              <a:solidFill>
                <a:schemeClr val="tx2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8" name="Text Box 36"/>
          <p:cNvSpPr txBox="1">
            <a:spLocks noChangeArrowheads="1"/>
          </p:cNvSpPr>
          <p:nvPr/>
        </p:nvSpPr>
        <p:spPr bwMode="black">
          <a:xfrm>
            <a:off x="877888" y="4073525"/>
            <a:ext cx="1706563" cy="360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chemeClr val="tx2"/>
                </a:solidFill>
                <a:latin typeface="+mn-ea"/>
                <a:ea typeface="+mn-ea"/>
                <a:cs typeface="+mn-cs"/>
              </a:rPr>
              <a:t>存储层</a:t>
            </a:r>
            <a:endParaRPr kumimoji="0" lang="en-US" altLang="zh-CN" sz="1800" kern="1200" cap="none" spc="0" normalizeH="0" baseline="0" noProof="0" dirty="0">
              <a:solidFill>
                <a:schemeClr val="tx2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9" name="Text Box 37"/>
          <p:cNvSpPr txBox="1">
            <a:spLocks noChangeArrowheads="1"/>
          </p:cNvSpPr>
          <p:nvPr/>
        </p:nvSpPr>
        <p:spPr bwMode="black">
          <a:xfrm>
            <a:off x="877888" y="4794250"/>
            <a:ext cx="1706563" cy="358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chemeClr val="tx2"/>
                </a:solidFill>
                <a:latin typeface="+mn-ea"/>
                <a:ea typeface="+mn-ea"/>
                <a:cs typeface="+mn-cs"/>
              </a:rPr>
              <a:t>主机层</a:t>
            </a:r>
            <a:endParaRPr kumimoji="0" lang="en-US" altLang="zh-CN" sz="1800" kern="1200" cap="none" spc="0" normalizeH="0" baseline="0" noProof="0" dirty="0">
              <a:solidFill>
                <a:schemeClr val="tx2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1" name="Line 23"/>
          <p:cNvSpPr>
            <a:spLocks noChangeShapeType="1"/>
          </p:cNvSpPr>
          <p:nvPr/>
        </p:nvSpPr>
        <p:spPr bwMode="black">
          <a:xfrm flipH="1">
            <a:off x="582613" y="6086475"/>
            <a:ext cx="195738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3" name="Line 33"/>
          <p:cNvSpPr>
            <a:spLocks noChangeShapeType="1"/>
          </p:cNvSpPr>
          <p:nvPr/>
        </p:nvSpPr>
        <p:spPr bwMode="black">
          <a:xfrm>
            <a:off x="869950" y="5373688"/>
            <a:ext cx="0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5" name="Text Box 38"/>
          <p:cNvSpPr txBox="1">
            <a:spLocks noChangeArrowheads="1"/>
          </p:cNvSpPr>
          <p:nvPr/>
        </p:nvSpPr>
        <p:spPr bwMode="black">
          <a:xfrm>
            <a:off x="876300" y="5546725"/>
            <a:ext cx="1706563" cy="360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chemeClr val="tx2"/>
                </a:solidFill>
                <a:latin typeface="+mn-ea"/>
                <a:ea typeface="+mn-ea"/>
                <a:cs typeface="+mn-cs"/>
              </a:rPr>
              <a:t>网络层</a:t>
            </a:r>
            <a:endParaRPr kumimoji="0" lang="en-US" altLang="zh-CN" sz="1800" kern="1200" cap="none" spc="0" normalizeH="0" baseline="0" noProof="0" dirty="0">
              <a:solidFill>
                <a:schemeClr val="tx2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6" name="Line 25"/>
          <p:cNvSpPr>
            <a:spLocks noChangeShapeType="1"/>
          </p:cNvSpPr>
          <p:nvPr/>
        </p:nvSpPr>
        <p:spPr bwMode="black">
          <a:xfrm flipH="1">
            <a:off x="611188" y="3170238"/>
            <a:ext cx="194468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7" name="Text Box 36"/>
          <p:cNvSpPr txBox="1">
            <a:spLocks noChangeArrowheads="1"/>
          </p:cNvSpPr>
          <p:nvPr/>
        </p:nvSpPr>
        <p:spPr bwMode="black">
          <a:xfrm>
            <a:off x="885825" y="3340100"/>
            <a:ext cx="1704975" cy="358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800" kern="1200" cap="none" spc="0" normalizeH="0" baseline="0" noProof="0" dirty="0">
                <a:solidFill>
                  <a:schemeClr val="tx2"/>
                </a:solidFill>
                <a:latin typeface="+mn-ea"/>
                <a:ea typeface="+mn-ea"/>
                <a:cs typeface="+mn-cs"/>
              </a:rPr>
              <a:t>DB</a:t>
            </a:r>
            <a:r>
              <a:rPr kumimoji="0" lang="zh-CN" altLang="en-US" sz="1800" kern="1200" cap="none" spc="0" normalizeH="0" baseline="0" noProof="0" dirty="0">
                <a:solidFill>
                  <a:schemeClr val="tx2"/>
                </a:solidFill>
                <a:latin typeface="+mn-ea"/>
                <a:ea typeface="+mn-ea"/>
                <a:cs typeface="+mn-cs"/>
              </a:rPr>
              <a:t>层</a:t>
            </a:r>
            <a:endParaRPr kumimoji="0" lang="en-US" altLang="zh-CN" sz="1800" kern="1200" cap="none" spc="0" normalizeH="0" baseline="0" noProof="0" dirty="0">
              <a:solidFill>
                <a:schemeClr val="tx2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4359" name="TextBox 27"/>
          <p:cNvSpPr txBox="1"/>
          <p:nvPr/>
        </p:nvSpPr>
        <p:spPr>
          <a:xfrm>
            <a:off x="1476375" y="3275013"/>
            <a:ext cx="2232025" cy="60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US" altLang="zh-CN" sz="1600" dirty="0">
                <a:solidFill>
                  <a:srgbClr val="FF0000"/>
                </a:solidFill>
                <a:latin typeface="黑体" panose="02010609060101010101" pitchFamily="49" charset="-122"/>
              </a:rPr>
              <a:t>*DB</a:t>
            </a:r>
            <a:r>
              <a:rPr lang="zh-CN" altLang="en-US" sz="1600" dirty="0">
                <a:solidFill>
                  <a:srgbClr val="FF0000"/>
                </a:solidFill>
                <a:latin typeface="黑体" panose="02010609060101010101" pitchFamily="49" charset="-122"/>
              </a:rPr>
              <a:t>层的运维目前不在</a:t>
            </a:r>
            <a:endParaRPr lang="en-US" altLang="zh-CN" sz="1600" dirty="0">
              <a:solidFill>
                <a:srgbClr val="FF0000"/>
              </a:solidFill>
              <a:latin typeface="黑体" panose="02010609060101010101" pitchFamily="49" charset="-122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zh-CN" altLang="en-US" sz="1600" dirty="0">
                <a:solidFill>
                  <a:srgbClr val="FF0000"/>
                </a:solidFill>
                <a:latin typeface="黑体" panose="02010609060101010101" pitchFamily="49" charset="-122"/>
              </a:rPr>
              <a:t>网络与系统运行部</a:t>
            </a:r>
            <a:endParaRPr lang="zh-CN" altLang="en-US" sz="1600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31" name="圆角矩形 30"/>
          <p:cNvSpPr/>
          <p:nvPr/>
        </p:nvSpPr>
        <p:spPr bwMode="auto">
          <a:xfrm>
            <a:off x="3707904" y="1727325"/>
            <a:ext cx="4968000" cy="4392000"/>
          </a:xfrm>
          <a:prstGeom prst="roundRect">
            <a:avLst/>
          </a:prstGeom>
          <a:ln>
            <a:headEnd type="none" w="med" len="med"/>
            <a:tailEnd type="none" w="med" len="med"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4" name="图片 33" descr="业务流图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93632" y="1984585"/>
            <a:ext cx="4982272" cy="3781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" name="五角星 34"/>
          <p:cNvSpPr/>
          <p:nvPr/>
        </p:nvSpPr>
        <p:spPr bwMode="auto">
          <a:xfrm>
            <a:off x="1835696" y="1887804"/>
            <a:ext cx="432048" cy="361513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6" name="图片 35" descr="数据流图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4478" y="1962106"/>
            <a:ext cx="4679970" cy="4059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" name="五角星 36"/>
          <p:cNvSpPr/>
          <p:nvPr/>
        </p:nvSpPr>
        <p:spPr bwMode="auto">
          <a:xfrm>
            <a:off x="1835696" y="2636912"/>
            <a:ext cx="432048" cy="361513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8" name="图片 37" descr="主机层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7325" y="2492375"/>
            <a:ext cx="4391025" cy="2459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" name="五角星 38"/>
          <p:cNvSpPr/>
          <p:nvPr/>
        </p:nvSpPr>
        <p:spPr bwMode="auto">
          <a:xfrm>
            <a:off x="1835696" y="4077072"/>
            <a:ext cx="432048" cy="361513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" name="五角星 39"/>
          <p:cNvSpPr/>
          <p:nvPr/>
        </p:nvSpPr>
        <p:spPr bwMode="auto">
          <a:xfrm>
            <a:off x="1835696" y="4797152"/>
            <a:ext cx="432048" cy="361513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五角星 40"/>
          <p:cNvSpPr/>
          <p:nvPr/>
        </p:nvSpPr>
        <p:spPr bwMode="auto">
          <a:xfrm>
            <a:off x="1835696" y="5517232"/>
            <a:ext cx="432048" cy="361513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2" name="图片 41" descr="存储层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5888" y="2787650"/>
            <a:ext cx="4533900" cy="2657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" name="图片 42" descr="网络层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5" y="2249488"/>
            <a:ext cx="4675188" cy="3476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运维部门的工作内容</a:t>
            </a:r>
            <a:endParaRPr lang="zh-CN" altLang="en-US" dirty="0"/>
          </a:p>
        </p:txBody>
      </p:sp>
      <p:sp>
        <p:nvSpPr>
          <p:cNvPr id="15363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638175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工作内容的分类</a:t>
            </a: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15364" name="TextBox 49"/>
          <p:cNvSpPr txBox="1"/>
          <p:nvPr/>
        </p:nvSpPr>
        <p:spPr>
          <a:xfrm>
            <a:off x="242888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配置梳理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65" name="TextBox 50"/>
          <p:cNvSpPr txBox="1"/>
          <p:nvPr/>
        </p:nvSpPr>
        <p:spPr>
          <a:xfrm>
            <a:off x="531813" y="1654175"/>
            <a:ext cx="647700" cy="1039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配置间关系梳理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66" name="TextBox 51"/>
          <p:cNvSpPr txBox="1"/>
          <p:nvPr/>
        </p:nvSpPr>
        <p:spPr>
          <a:xfrm>
            <a:off x="4146550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日常巡检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67" name="TextBox 52"/>
          <p:cNvSpPr txBox="1"/>
          <p:nvPr/>
        </p:nvSpPr>
        <p:spPr>
          <a:xfrm>
            <a:off x="4419600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全面监控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68" name="TextBox 54"/>
          <p:cNvSpPr txBox="1"/>
          <p:nvPr/>
        </p:nvSpPr>
        <p:spPr>
          <a:xfrm>
            <a:off x="1193800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售前方案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69" name="TextBox 56"/>
          <p:cNvSpPr txBox="1"/>
          <p:nvPr/>
        </p:nvSpPr>
        <p:spPr>
          <a:xfrm>
            <a:off x="1754188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系统调优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70" name="TextBox 61"/>
          <p:cNvSpPr txBox="1"/>
          <p:nvPr/>
        </p:nvSpPr>
        <p:spPr>
          <a:xfrm>
            <a:off x="6958013" y="1654175"/>
            <a:ext cx="433387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投诉处理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71" name="TextBox 62"/>
          <p:cNvSpPr txBox="1"/>
          <p:nvPr/>
        </p:nvSpPr>
        <p:spPr>
          <a:xfrm>
            <a:off x="5230813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备份灾备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72" name="TextBox 63"/>
          <p:cNvSpPr txBox="1"/>
          <p:nvPr/>
        </p:nvSpPr>
        <p:spPr>
          <a:xfrm>
            <a:off x="3008313" y="1654175"/>
            <a:ext cx="431800" cy="1039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问题排查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73" name="TextBox 64"/>
          <p:cNvSpPr txBox="1"/>
          <p:nvPr/>
        </p:nvSpPr>
        <p:spPr>
          <a:xfrm>
            <a:off x="2259013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故障处理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74" name="TextBox 67"/>
          <p:cNvSpPr txBox="1"/>
          <p:nvPr/>
        </p:nvSpPr>
        <p:spPr>
          <a:xfrm>
            <a:off x="1481138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上线割接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75" name="TextBox 71"/>
          <p:cNvSpPr txBox="1"/>
          <p:nvPr/>
        </p:nvSpPr>
        <p:spPr>
          <a:xfrm>
            <a:off x="6670675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商户接入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76" name="TextBox 74"/>
          <p:cNvSpPr txBox="1"/>
          <p:nvPr/>
        </p:nvSpPr>
        <p:spPr>
          <a:xfrm>
            <a:off x="5807075" y="1654175"/>
            <a:ext cx="647700" cy="1039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业务推广活动支撑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77" name="TextBox 75"/>
          <p:cNvSpPr txBox="1"/>
          <p:nvPr/>
        </p:nvSpPr>
        <p:spPr>
          <a:xfrm>
            <a:off x="6238875" y="1654175"/>
            <a:ext cx="647700" cy="774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业务数据提取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77" name="圆角矩形 76"/>
          <p:cNvSpPr/>
          <p:nvPr/>
        </p:nvSpPr>
        <p:spPr bwMode="auto">
          <a:xfrm>
            <a:off x="228666" y="1654189"/>
            <a:ext cx="864000" cy="1042286"/>
          </a:xfrm>
          <a:prstGeom prst="roundRect">
            <a:avLst/>
          </a:prstGeom>
          <a:noFill/>
          <a:ln w="1905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81" name="TextBox 77"/>
          <p:cNvSpPr txBox="1"/>
          <p:nvPr/>
        </p:nvSpPr>
        <p:spPr>
          <a:xfrm>
            <a:off x="2546350" y="1654175"/>
            <a:ext cx="431800" cy="1011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告警处理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382" name="TextBox 78"/>
          <p:cNvSpPr txBox="1"/>
          <p:nvPr/>
        </p:nvSpPr>
        <p:spPr>
          <a:xfrm>
            <a:off x="3513138" y="1654175"/>
            <a:ext cx="628650" cy="1039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容量分析与报告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80" name="圆角矩形 79"/>
          <p:cNvSpPr/>
          <p:nvPr/>
        </p:nvSpPr>
        <p:spPr bwMode="auto">
          <a:xfrm>
            <a:off x="1208312" y="1654189"/>
            <a:ext cx="936000" cy="1042286"/>
          </a:xfrm>
          <a:prstGeom prst="roundRect">
            <a:avLst/>
          </a:prstGeom>
          <a:noFill/>
          <a:ln w="1905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" name="圆角矩形 80"/>
          <p:cNvSpPr/>
          <p:nvPr/>
        </p:nvSpPr>
        <p:spPr bwMode="auto">
          <a:xfrm>
            <a:off x="2259404" y="1662995"/>
            <a:ext cx="648000" cy="1042286"/>
          </a:xfrm>
          <a:prstGeom prst="roundRect">
            <a:avLst/>
          </a:prstGeom>
          <a:noFill/>
          <a:ln w="1905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3" name="圆角矩形 82"/>
          <p:cNvSpPr/>
          <p:nvPr/>
        </p:nvSpPr>
        <p:spPr bwMode="auto">
          <a:xfrm>
            <a:off x="3023026" y="1666812"/>
            <a:ext cx="396000" cy="1042286"/>
          </a:xfrm>
          <a:prstGeom prst="roundRect">
            <a:avLst/>
          </a:prstGeom>
          <a:noFill/>
          <a:ln w="1905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4" name="圆角矩形 83"/>
          <p:cNvSpPr/>
          <p:nvPr/>
        </p:nvSpPr>
        <p:spPr bwMode="auto">
          <a:xfrm>
            <a:off x="3530532" y="1654189"/>
            <a:ext cx="504000" cy="1042286"/>
          </a:xfrm>
          <a:prstGeom prst="roundRect">
            <a:avLst/>
          </a:prstGeom>
          <a:noFill/>
          <a:ln w="1905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5" name="圆角矩形 84"/>
          <p:cNvSpPr/>
          <p:nvPr/>
        </p:nvSpPr>
        <p:spPr bwMode="auto">
          <a:xfrm>
            <a:off x="4160640" y="1654189"/>
            <a:ext cx="900000" cy="1042286"/>
          </a:xfrm>
          <a:prstGeom prst="roundRect">
            <a:avLst/>
          </a:prstGeom>
          <a:noFill/>
          <a:ln w="1905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7" name="圆角矩形 86"/>
          <p:cNvSpPr/>
          <p:nvPr/>
        </p:nvSpPr>
        <p:spPr bwMode="auto">
          <a:xfrm>
            <a:off x="5230862" y="1654189"/>
            <a:ext cx="432000" cy="1042286"/>
          </a:xfrm>
          <a:prstGeom prst="roundRect">
            <a:avLst/>
          </a:prstGeom>
          <a:noFill/>
          <a:ln w="1905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9" name="圆角矩形 88"/>
          <p:cNvSpPr/>
          <p:nvPr/>
        </p:nvSpPr>
        <p:spPr bwMode="auto">
          <a:xfrm>
            <a:off x="5806926" y="1652188"/>
            <a:ext cx="1548000" cy="1042286"/>
          </a:xfrm>
          <a:prstGeom prst="roundRect">
            <a:avLst/>
          </a:prstGeom>
          <a:noFill/>
          <a:ln w="1905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404" name="TextBox 90"/>
          <p:cNvSpPr txBox="1"/>
          <p:nvPr/>
        </p:nvSpPr>
        <p:spPr>
          <a:xfrm>
            <a:off x="8604250" y="1641475"/>
            <a:ext cx="431800" cy="1012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安全扫描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405" name="TextBox 91"/>
          <p:cNvSpPr txBox="1"/>
          <p:nvPr/>
        </p:nvSpPr>
        <p:spPr>
          <a:xfrm>
            <a:off x="8316913" y="1641475"/>
            <a:ext cx="431800" cy="1012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安全加固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406" name="TextBox 92"/>
          <p:cNvSpPr txBox="1"/>
          <p:nvPr/>
        </p:nvSpPr>
        <p:spPr>
          <a:xfrm>
            <a:off x="7451725" y="1641475"/>
            <a:ext cx="649288" cy="774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安全工具更新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15407" name="TextBox 93"/>
          <p:cNvSpPr txBox="1"/>
          <p:nvPr/>
        </p:nvSpPr>
        <p:spPr>
          <a:xfrm>
            <a:off x="7885113" y="1641475"/>
            <a:ext cx="647700" cy="774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安全策略制定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99" name="圆角矩形 98"/>
          <p:cNvSpPr/>
          <p:nvPr/>
        </p:nvSpPr>
        <p:spPr bwMode="auto">
          <a:xfrm>
            <a:off x="7452766" y="1640237"/>
            <a:ext cx="1548000" cy="1042286"/>
          </a:xfrm>
          <a:prstGeom prst="roundRect">
            <a:avLst/>
          </a:prstGeom>
          <a:noFill/>
          <a:ln w="1905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06400" y="2462213"/>
            <a:ext cx="406400" cy="1322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C09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配置管理</a:t>
            </a:r>
            <a:endParaRPr kumimoji="0" lang="zh-CN" altLang="en-US" sz="2000" kern="1200" cap="none" spc="0" normalizeH="0" baseline="0" noProof="0" dirty="0">
              <a:solidFill>
                <a:srgbClr val="C09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1371600" y="2446338"/>
            <a:ext cx="54610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C09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变更管理</a:t>
            </a:r>
            <a:endParaRPr kumimoji="0" lang="zh-CN" altLang="en-US" sz="2000" kern="1200" cap="none" spc="0" normalizeH="0" baseline="0" noProof="0" dirty="0">
              <a:solidFill>
                <a:srgbClr val="C09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2349500" y="2446338"/>
            <a:ext cx="649288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C09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事件管理</a:t>
            </a:r>
            <a:endParaRPr kumimoji="0" lang="zh-CN" altLang="en-US" sz="2000" kern="1200" cap="none" spc="0" normalizeH="0" baseline="0" noProof="0" dirty="0">
              <a:solidFill>
                <a:srgbClr val="C09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009900" y="2446338"/>
            <a:ext cx="636588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C09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问题管理</a:t>
            </a:r>
            <a:endParaRPr kumimoji="0" lang="zh-CN" altLang="en-US" sz="2000" kern="1200" cap="none" spc="0" normalizeH="0" baseline="0" noProof="0" dirty="0">
              <a:solidFill>
                <a:srgbClr val="C09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556000" y="2446338"/>
            <a:ext cx="593725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C09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容量管理</a:t>
            </a:r>
            <a:endParaRPr kumimoji="0" lang="zh-CN" altLang="en-US" sz="2000" kern="1200" cap="none" spc="0" normalizeH="0" baseline="0" noProof="0" dirty="0">
              <a:solidFill>
                <a:srgbClr val="C09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381500" y="2157413"/>
            <a:ext cx="488950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C09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持续性管理</a:t>
            </a:r>
            <a:endParaRPr kumimoji="0" lang="zh-CN" altLang="en-US" sz="2000" kern="1200" cap="none" spc="0" normalizeH="0" baseline="0" noProof="0" dirty="0">
              <a:solidFill>
                <a:srgbClr val="C09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5219700" y="2157413"/>
            <a:ext cx="504825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C09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可用性管理</a:t>
            </a:r>
            <a:endParaRPr kumimoji="0" lang="zh-CN" altLang="en-US" sz="2000" kern="1200" cap="none" spc="0" normalizeH="0" baseline="0" noProof="0" dirty="0">
              <a:solidFill>
                <a:srgbClr val="C09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361113" y="2446338"/>
            <a:ext cx="29845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C09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业务支撑</a:t>
            </a:r>
            <a:endParaRPr kumimoji="0" lang="zh-CN" altLang="en-US" sz="2000" kern="1200" cap="none" spc="0" normalizeH="0" baseline="0" noProof="0" dirty="0">
              <a:solidFill>
                <a:srgbClr val="C09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7945438" y="2446338"/>
            <a:ext cx="442913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C09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安全管理</a:t>
            </a:r>
            <a:endParaRPr kumimoji="0" lang="zh-CN" altLang="en-US" sz="2000" kern="1200" cap="none" spc="0" normalizeH="0" baseline="0" noProof="0" dirty="0">
              <a:solidFill>
                <a:srgbClr val="C09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539552" y="3917517"/>
            <a:ext cx="6984603" cy="6340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X </a:t>
            </a:r>
            <a:r>
              <a:rPr kumimoji="0" lang="zh-CN" altLang="en-US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网络、主机、存储、数据、业务</a:t>
            </a:r>
            <a:r>
              <a:rPr kumimoji="0" lang="en-US" altLang="zh-CN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</a:t>
            </a:r>
            <a:r>
              <a:rPr kumimoji="0" lang="zh-CN" altLang="en-US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层</a:t>
            </a:r>
            <a:endParaRPr kumimoji="0" lang="zh-CN" altLang="en-US" sz="3200" b="1" i="0" u="none" strike="noStrike" kern="1200" cap="none" spc="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539552" y="4709606"/>
            <a:ext cx="4305986" cy="6340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X </a:t>
            </a:r>
            <a:r>
              <a:rPr kumimoji="0" lang="zh-CN" altLang="en-US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公司的业务线的数量</a:t>
            </a:r>
            <a:endParaRPr kumimoji="0" lang="zh-CN" altLang="en-US" sz="3200" b="1" i="0" u="none" strike="noStrike" kern="1200" cap="none" spc="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33" name="矩形 132"/>
          <p:cNvSpPr/>
          <p:nvPr/>
        </p:nvSpPr>
        <p:spPr>
          <a:xfrm>
            <a:off x="539552" y="5501694"/>
            <a:ext cx="3894015" cy="63401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= </a:t>
            </a:r>
            <a:r>
              <a:rPr kumimoji="0" lang="zh-CN" altLang="en-US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运维的工作量估算</a:t>
            </a:r>
            <a:endParaRPr kumimoji="0" lang="zh-CN" altLang="en-US" sz="3200" b="1" i="0" u="none" strike="noStrike" kern="1200" cap="none" spc="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179388" y="1341438"/>
            <a:ext cx="8964613" cy="36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600" kern="1200" cap="none" spc="0" normalizeH="0" baseline="0" noProof="0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1  2     3  4  5   6  7    8    9    10 11 12  </a:t>
            </a:r>
            <a:r>
              <a:rPr kumimoji="0" lang="en-US" altLang="zh-CN" sz="800" kern="1200" cap="none" spc="0" normalizeH="0" baseline="0" noProof="0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en-US" altLang="zh-CN" sz="1600" kern="1200" cap="none" spc="0" normalizeH="0" baseline="0" noProof="0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13    14  15  16 17   18  19  20 21</a:t>
            </a:r>
            <a:endParaRPr kumimoji="0" lang="zh-CN" altLang="en-US" sz="1600" kern="1200" cap="none" spc="0" normalizeH="0" baseline="0" noProof="0" dirty="0">
              <a:solidFill>
                <a:schemeClr val="accent2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8" name="图片 47" descr="三维空间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7525" y="4652963"/>
            <a:ext cx="2719388" cy="2062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425" name="TextBox 52"/>
          <p:cNvSpPr txBox="1"/>
          <p:nvPr/>
        </p:nvSpPr>
        <p:spPr>
          <a:xfrm>
            <a:off x="4672013" y="1657350"/>
            <a:ext cx="431800" cy="1041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黑体" panose="02010609060101010101" pitchFamily="49" charset="-122"/>
              </a:rPr>
              <a:t>应急演练</a:t>
            </a:r>
            <a:endParaRPr lang="zh-CN" altLang="en-US" sz="1400" dirty="0">
              <a:latin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103" grpId="0"/>
      <p:bldP spid="106" grpId="0"/>
      <p:bldP spid="107" grpId="0"/>
      <p:bldP spid="108" grpId="0"/>
      <p:bldP spid="109" grpId="0"/>
      <p:bldP spid="112" grpId="0"/>
      <p:bldP spid="113" grpId="0"/>
      <p:bldP spid="1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运维部门的工作内容</a:t>
            </a:r>
            <a:endParaRPr lang="zh-CN" altLang="en-US" dirty="0"/>
          </a:p>
        </p:txBody>
      </p:sp>
      <p:sp>
        <p:nvSpPr>
          <p:cNvPr id="16387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651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运维工作部署演进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grpSp>
        <p:nvGrpSpPr>
          <p:cNvPr id="16388" name="组合 129"/>
          <p:cNvGrpSpPr/>
          <p:nvPr/>
        </p:nvGrpSpPr>
        <p:grpSpPr>
          <a:xfrm>
            <a:off x="395288" y="1917700"/>
            <a:ext cx="8424862" cy="4535488"/>
            <a:chOff x="251520" y="1412776"/>
            <a:chExt cx="8424936" cy="4536504"/>
          </a:xfrm>
        </p:grpSpPr>
        <p:cxnSp>
          <p:nvCxnSpPr>
            <p:cNvPr id="8" name="直接连接符 7"/>
            <p:cNvCxnSpPr/>
            <p:nvPr/>
          </p:nvCxnSpPr>
          <p:spPr bwMode="auto">
            <a:xfrm>
              <a:off x="251520" y="5949280"/>
              <a:ext cx="8424936" cy="0"/>
            </a:xfrm>
            <a:prstGeom prst="line">
              <a:avLst/>
            </a:prstGeom>
            <a:noFill/>
            <a:ln w="22225" cap="flat" cmpd="sng" algn="ctr">
              <a:solidFill>
                <a:schemeClr val="bg1">
                  <a:lumMod val="50000"/>
                </a:schemeClr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" name="直接连接符 8"/>
            <p:cNvCxnSpPr/>
            <p:nvPr/>
          </p:nvCxnSpPr>
          <p:spPr bwMode="auto">
            <a:xfrm rot="5400000" flipH="1" flipV="1">
              <a:off x="863018" y="3681028"/>
              <a:ext cx="4536504" cy="0"/>
            </a:xfrm>
            <a:prstGeom prst="line">
              <a:avLst/>
            </a:prstGeom>
            <a:noFill/>
            <a:ln w="22225" cap="flat" cmpd="sng" algn="ctr">
              <a:solidFill>
                <a:schemeClr val="bg1">
                  <a:lumMod val="50000"/>
                </a:schemeClr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直接连接符 9"/>
            <p:cNvCxnSpPr/>
            <p:nvPr/>
          </p:nvCxnSpPr>
          <p:spPr bwMode="auto">
            <a:xfrm rot="16200000" flipV="1">
              <a:off x="3564173" y="3645310"/>
              <a:ext cx="4536504" cy="71439"/>
            </a:xfrm>
            <a:prstGeom prst="line">
              <a:avLst/>
            </a:prstGeom>
            <a:noFill/>
            <a:ln w="22225" cap="flat" cmpd="sng" algn="ctr">
              <a:solidFill>
                <a:schemeClr val="bg1">
                  <a:lumMod val="50000"/>
                </a:schemeClr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6389" name="组合 190"/>
          <p:cNvGrpSpPr/>
          <p:nvPr/>
        </p:nvGrpSpPr>
        <p:grpSpPr>
          <a:xfrm>
            <a:off x="395288" y="1412875"/>
            <a:ext cx="720725" cy="719138"/>
            <a:chOff x="1589088" y="3470548"/>
            <a:chExt cx="720725" cy="822325"/>
          </a:xfrm>
        </p:grpSpPr>
        <p:grpSp>
          <p:nvGrpSpPr>
            <p:cNvPr id="16418" name="Group 25"/>
            <p:cNvGrpSpPr/>
            <p:nvPr/>
          </p:nvGrpSpPr>
          <p:grpSpPr>
            <a:xfrm>
              <a:off x="1589088" y="3470548"/>
              <a:ext cx="720725" cy="822325"/>
              <a:chOff x="192" y="1917"/>
              <a:chExt cx="1042" cy="1102"/>
            </a:xfrm>
          </p:grpSpPr>
          <p:grpSp>
            <p:nvGrpSpPr>
              <p:cNvPr id="16420" name="Group 26"/>
              <p:cNvGrpSpPr/>
              <p:nvPr/>
            </p:nvGrpSpPr>
            <p:grpSpPr>
              <a:xfrm>
                <a:off x="192" y="1917"/>
                <a:ext cx="1042" cy="1102"/>
                <a:chOff x="192" y="1917"/>
                <a:chExt cx="1042" cy="1102"/>
              </a:xfrm>
            </p:grpSpPr>
            <p:pic>
              <p:nvPicPr>
                <p:cNvPr id="16422" name="Picture 27" descr="light_shadow"/>
                <p:cNvPicPr>
                  <a:picLocks noChangeAspect="1"/>
                </p:cNvPicPr>
                <p:nvPr/>
              </p:nvPicPr>
              <p:blipFill>
                <a:blip r:embed="rId2">
                  <a:lum bright="-78000" contrast="-78000"/>
                </a:blip>
                <a:stretch>
                  <a:fillRect/>
                </a:stretch>
              </p:blipFill>
              <p:spPr>
                <a:xfrm>
                  <a:off x="291" y="2781"/>
                  <a:ext cx="858" cy="23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16423" name="Picture 28" descr="circuler_1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92" y="1917"/>
                  <a:ext cx="1042" cy="101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sp>
              <p:nvSpPr>
                <p:cNvPr id="18" name="Oval 29"/>
                <p:cNvSpPr>
                  <a:spLocks noChangeArrowheads="1"/>
                </p:cNvSpPr>
                <p:nvPr/>
              </p:nvSpPr>
              <p:spPr bwMode="gray">
                <a:xfrm>
                  <a:off x="192" y="1917"/>
                  <a:ext cx="1035" cy="101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E608D">
                        <a:gamma/>
                        <a:shade val="46275"/>
                        <a:invGamma/>
                        <a:alpha val="89999"/>
                      </a:srgbClr>
                    </a:gs>
                    <a:gs pos="50000">
                      <a:srgbClr val="DE608D">
                        <a:alpha val="55000"/>
                      </a:srgbClr>
                    </a:gs>
                    <a:gs pos="100000">
                      <a:srgbClr val="DE608D">
                        <a:gamma/>
                        <a:shade val="46275"/>
                        <a:invGamma/>
                        <a:alpha val="89999"/>
                      </a:srgbClr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华文楷体" panose="02010600040101010101" pitchFamily="2" charset="-122"/>
                    <a:ea typeface="华文楷体" panose="02010600040101010101" pitchFamily="2" charset="-122"/>
                    <a:cs typeface="+mn-cs"/>
                  </a:endParaRPr>
                </a:p>
              </p:txBody>
            </p:sp>
          </p:grpSp>
          <p:pic>
            <p:nvPicPr>
              <p:cNvPr id="16421" name="Picture 30" descr="Picture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96" y="1927"/>
                <a:ext cx="823" cy="36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6419" name="WordArt 31"/>
            <p:cNvSpPr>
              <a:spLocks noTextEdit="1"/>
            </p:cNvSpPr>
            <p:nvPr/>
          </p:nvSpPr>
          <p:spPr>
            <a:xfrm>
              <a:off x="1692275" y="3645173"/>
              <a:ext cx="520700" cy="42068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l"/>
              <a:r>
                <a:rPr lang="zh-CN" altLang="en-US" sz="1400" b="1" i="1">
                  <a:solidFill>
                    <a:srgbClr val="FCFCFC">
                      <a:alpha val="59999"/>
                    </a:srgbClr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第一步</a:t>
              </a:r>
              <a:endParaRPr lang="zh-CN" altLang="en-US" sz="1400" b="1" i="1">
                <a:solidFill>
                  <a:srgbClr val="FCFCFC">
                    <a:alpha val="59999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16390" name="组合 191"/>
          <p:cNvGrpSpPr/>
          <p:nvPr/>
        </p:nvGrpSpPr>
        <p:grpSpPr>
          <a:xfrm>
            <a:off x="3059113" y="1412875"/>
            <a:ext cx="739775" cy="719138"/>
            <a:chOff x="4041775" y="2832373"/>
            <a:chExt cx="739775" cy="822325"/>
          </a:xfrm>
        </p:grpSpPr>
        <p:grpSp>
          <p:nvGrpSpPr>
            <p:cNvPr id="16409" name="Group 34"/>
            <p:cNvGrpSpPr/>
            <p:nvPr/>
          </p:nvGrpSpPr>
          <p:grpSpPr>
            <a:xfrm>
              <a:off x="4041775" y="2832376"/>
              <a:ext cx="739775" cy="822326"/>
              <a:chOff x="2608" y="1076"/>
              <a:chExt cx="466" cy="518"/>
            </a:xfrm>
          </p:grpSpPr>
          <p:grpSp>
            <p:nvGrpSpPr>
              <p:cNvPr id="16411" name="Group 35"/>
              <p:cNvGrpSpPr/>
              <p:nvPr/>
            </p:nvGrpSpPr>
            <p:grpSpPr>
              <a:xfrm>
                <a:off x="2608" y="1076"/>
                <a:ext cx="466" cy="518"/>
                <a:chOff x="2608" y="1076"/>
                <a:chExt cx="466" cy="518"/>
              </a:xfrm>
            </p:grpSpPr>
            <p:pic>
              <p:nvPicPr>
                <p:cNvPr id="16413" name="Picture 36" descr="light_shadow"/>
                <p:cNvPicPr>
                  <a:picLocks noChangeAspect="1"/>
                </p:cNvPicPr>
                <p:nvPr/>
              </p:nvPicPr>
              <p:blipFill>
                <a:blip r:embed="rId5">
                  <a:lum bright="-78000" contrast="-78000"/>
                </a:blip>
                <a:stretch>
                  <a:fillRect/>
                </a:stretch>
              </p:blipFill>
              <p:spPr>
                <a:xfrm>
                  <a:off x="2652" y="1482"/>
                  <a:ext cx="384" cy="11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16414" name="Picture 37" descr="circuler_1"/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608" y="1076"/>
                  <a:ext cx="466" cy="47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sp>
              <p:nvSpPr>
                <p:cNvPr id="26" name="Oval 38"/>
                <p:cNvSpPr>
                  <a:spLocks noChangeArrowheads="1"/>
                </p:cNvSpPr>
                <p:nvPr/>
              </p:nvSpPr>
              <p:spPr bwMode="gray">
                <a:xfrm>
                  <a:off x="2608" y="1076"/>
                  <a:ext cx="46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5ADE3">
                        <a:gamma/>
                        <a:shade val="46275"/>
                        <a:invGamma/>
                        <a:alpha val="89999"/>
                      </a:srgbClr>
                    </a:gs>
                    <a:gs pos="50000">
                      <a:srgbClr val="35ADE3">
                        <a:alpha val="55000"/>
                      </a:srgbClr>
                    </a:gs>
                    <a:gs pos="100000">
                      <a:srgbClr val="35ADE3">
                        <a:gamma/>
                        <a:shade val="46275"/>
                        <a:invGamma/>
                        <a:alpha val="89999"/>
                      </a:srgbClr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华文楷体" panose="02010600040101010101" pitchFamily="2" charset="-122"/>
                    <a:ea typeface="华文楷体" panose="02010600040101010101" pitchFamily="2" charset="-122"/>
                    <a:cs typeface="+mn-cs"/>
                  </a:endParaRPr>
                </a:p>
              </p:txBody>
            </p:sp>
          </p:grpSp>
          <p:pic>
            <p:nvPicPr>
              <p:cNvPr id="16412" name="Picture 39" descr="Picture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65" y="1081"/>
                <a:ext cx="359" cy="1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6410" name="WordArt 40"/>
            <p:cNvSpPr>
              <a:spLocks noTextEdit="1"/>
            </p:cNvSpPr>
            <p:nvPr/>
          </p:nvSpPr>
          <p:spPr>
            <a:xfrm>
              <a:off x="4154488" y="3006998"/>
              <a:ext cx="530225" cy="42068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l"/>
              <a:r>
                <a:rPr lang="zh-CN" altLang="en-US" sz="1400" b="1" i="1">
                  <a:solidFill>
                    <a:srgbClr val="FCFCFC">
                      <a:alpha val="59999"/>
                    </a:srgbClr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第二步</a:t>
              </a:r>
              <a:endParaRPr lang="zh-CN" altLang="en-US" sz="1400" b="1" i="1">
                <a:solidFill>
                  <a:srgbClr val="FCFCFC">
                    <a:alpha val="59999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16391" name="组合 206"/>
          <p:cNvGrpSpPr/>
          <p:nvPr/>
        </p:nvGrpSpPr>
        <p:grpSpPr>
          <a:xfrm>
            <a:off x="5724525" y="1412875"/>
            <a:ext cx="739775" cy="719138"/>
            <a:chOff x="6553200" y="2391048"/>
            <a:chExt cx="739775" cy="822325"/>
          </a:xfrm>
        </p:grpSpPr>
        <p:pic>
          <p:nvPicPr>
            <p:cNvPr id="16401" name="Picture 43" descr="Picture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65913" y="2403748"/>
              <a:ext cx="569912" cy="268287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6402" name="Group 46"/>
            <p:cNvGrpSpPr/>
            <p:nvPr/>
          </p:nvGrpSpPr>
          <p:grpSpPr>
            <a:xfrm>
              <a:off x="6553200" y="2391051"/>
              <a:ext cx="739775" cy="822326"/>
              <a:chOff x="2608" y="1076"/>
              <a:chExt cx="466" cy="518"/>
            </a:xfrm>
          </p:grpSpPr>
          <p:grpSp>
            <p:nvGrpSpPr>
              <p:cNvPr id="16404" name="Group 47"/>
              <p:cNvGrpSpPr/>
              <p:nvPr/>
            </p:nvGrpSpPr>
            <p:grpSpPr>
              <a:xfrm>
                <a:off x="2608" y="1076"/>
                <a:ext cx="466" cy="518"/>
                <a:chOff x="2608" y="1076"/>
                <a:chExt cx="466" cy="518"/>
              </a:xfrm>
            </p:grpSpPr>
            <p:pic>
              <p:nvPicPr>
                <p:cNvPr id="16406" name="Picture 48" descr="light_shadow"/>
                <p:cNvPicPr>
                  <a:picLocks noChangeAspect="1"/>
                </p:cNvPicPr>
                <p:nvPr/>
              </p:nvPicPr>
              <p:blipFill>
                <a:blip r:embed="rId5">
                  <a:lum bright="-78000" contrast="-78000"/>
                </a:blip>
                <a:stretch>
                  <a:fillRect/>
                </a:stretch>
              </p:blipFill>
              <p:spPr>
                <a:xfrm>
                  <a:off x="2652" y="1482"/>
                  <a:ext cx="384" cy="11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16407" name="Picture 49" descr="circuler_1"/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608" y="1076"/>
                  <a:ext cx="466" cy="47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sp>
              <p:nvSpPr>
                <p:cNvPr id="35" name="Oval 50"/>
                <p:cNvSpPr>
                  <a:spLocks noChangeArrowheads="1"/>
                </p:cNvSpPr>
                <p:nvPr/>
              </p:nvSpPr>
              <p:spPr bwMode="gray">
                <a:xfrm>
                  <a:off x="2608" y="1076"/>
                  <a:ext cx="46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B050"/>
                    </a:gs>
                    <a:gs pos="50000">
                      <a:srgbClr val="92D050"/>
                    </a:gs>
                    <a:gs pos="100000">
                      <a:srgbClr val="00B050"/>
                    </a:gs>
                  </a:gsLst>
                  <a:lin ang="5400000" scaled="1"/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华文楷体" panose="02010600040101010101" pitchFamily="2" charset="-122"/>
                    <a:ea typeface="华文楷体" panose="02010600040101010101" pitchFamily="2" charset="-122"/>
                    <a:cs typeface="+mn-cs"/>
                  </a:endParaRPr>
                </a:p>
              </p:txBody>
            </p:sp>
          </p:grpSp>
          <p:pic>
            <p:nvPicPr>
              <p:cNvPr id="16405" name="Picture 51" descr="Picture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65" y="1081"/>
                <a:ext cx="359" cy="1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6403" name="WordArt 52"/>
            <p:cNvSpPr>
              <a:spLocks noTextEdit="1"/>
            </p:cNvSpPr>
            <p:nvPr/>
          </p:nvSpPr>
          <p:spPr>
            <a:xfrm>
              <a:off x="6677025" y="2570435"/>
              <a:ext cx="530225" cy="4206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l"/>
              <a:r>
                <a:rPr lang="zh-CN" altLang="en-US" sz="1400" b="1" i="1">
                  <a:solidFill>
                    <a:srgbClr val="FCFCFC">
                      <a:alpha val="59999"/>
                    </a:srgbClr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第三步</a:t>
              </a:r>
              <a:endParaRPr lang="zh-CN" altLang="en-US" sz="1400" b="1" i="1">
                <a:solidFill>
                  <a:srgbClr val="FCFCFC">
                    <a:alpha val="59999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16392" name="TextBox 155"/>
          <p:cNvSpPr txBox="1"/>
          <p:nvPr/>
        </p:nvSpPr>
        <p:spPr>
          <a:xfrm>
            <a:off x="755650" y="2062163"/>
            <a:ext cx="2447925" cy="14398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运维工作多而杂，通过把复杂的运维工作从项目、系统分层、业务线进行三个维度的切分，使工作内容职责清晰，更易于落地执行；</a:t>
            </a:r>
            <a:endParaRPr lang="zh-CN" altLang="en-US" sz="160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393" name="TextBox 158"/>
          <p:cNvSpPr txBox="1"/>
          <p:nvPr/>
        </p:nvSpPr>
        <p:spPr>
          <a:xfrm>
            <a:off x="3419475" y="2062163"/>
            <a:ext cx="2447925" cy="14398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对细分的工作内容进行梳理，固化工作经验，形成专业的操作手册，对于可以自动化实现的部分，做成运维工具，达到降本增效的目的，降低人为操作的误差；</a:t>
            </a:r>
            <a:endParaRPr lang="zh-CN" altLang="en-US" sz="160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394" name="TextBox 159"/>
          <p:cNvSpPr txBox="1"/>
          <p:nvPr/>
        </p:nvSpPr>
        <p:spPr>
          <a:xfrm>
            <a:off x="6156325" y="2062163"/>
            <a:ext cx="2447925" cy="14398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将细分的专业化的工作模块化，由一线运维团队、二线支撑团队，和临时的虚拟项目组承担，或者考虑成本的要求，在安全性要求较低的工作上购买外包服务</a:t>
            </a:r>
            <a:endParaRPr lang="zh-CN" altLang="en-US" sz="160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6395" name="图片 38" descr="工作分层切分.pn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4213" y="4094163"/>
            <a:ext cx="2519362" cy="223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28988" y="4011613"/>
            <a:ext cx="2592387" cy="23590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6397" name="组合 42"/>
          <p:cNvGrpSpPr/>
          <p:nvPr/>
        </p:nvGrpSpPr>
        <p:grpSpPr>
          <a:xfrm>
            <a:off x="6105525" y="4111625"/>
            <a:ext cx="2592388" cy="2195513"/>
            <a:chOff x="6283037" y="4180110"/>
            <a:chExt cx="2592000" cy="2196000"/>
          </a:xfrm>
        </p:grpSpPr>
        <p:sp>
          <p:nvSpPr>
            <p:cNvPr id="41" name="圆角矩形 40"/>
            <p:cNvSpPr/>
            <p:nvPr/>
          </p:nvSpPr>
          <p:spPr bwMode="auto">
            <a:xfrm>
              <a:off x="6283037" y="4180110"/>
              <a:ext cx="2592000" cy="2196000"/>
            </a:xfrm>
            <a:prstGeom prst="roundRect">
              <a:avLst>
                <a:gd name="adj" fmla="val 3981"/>
              </a:avLst>
            </a:prstGeom>
            <a:gradFill flip="none" rotWithShape="1">
              <a:gsLst>
                <a:gs pos="0">
                  <a:srgbClr val="FF66FF">
                    <a:tint val="66000"/>
                    <a:satMod val="160000"/>
                  </a:srgbClr>
                </a:gs>
                <a:gs pos="50000">
                  <a:srgbClr val="FF66FF">
                    <a:tint val="44500"/>
                    <a:satMod val="160000"/>
                  </a:srgbClr>
                </a:gs>
                <a:gs pos="100000">
                  <a:srgbClr val="FF66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/>
                </a:buClr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graphicFrame>
          <p:nvGraphicFramePr>
            <p:cNvPr id="42" name="内容占位符 3"/>
            <p:cNvGraphicFramePr/>
            <p:nvPr/>
          </p:nvGraphicFramePr>
          <p:xfrm>
            <a:off x="6447611" y="4204991"/>
            <a:ext cx="2307540" cy="212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9" r:lo="rId10" r:qs="rId11" r:cs="rId12"/>
            </a:graphicData>
          </a:graphic>
        </p:graphicFrame>
      </p:grpSp>
      <p:pic>
        <p:nvPicPr>
          <p:cNvPr id="43" name="图片 42" descr="工作演进路线图 - 1.pn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288" y="1268413"/>
            <a:ext cx="8748712" cy="27543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目录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9163"/>
            <a:ext cx="8229600" cy="54006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运维部门的价值与挑战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运维部门的工作内容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运维工作体系建设之流程与制度（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Process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运维工作体系建设之人员（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People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运维工作体系建设之技术（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Technology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运维工作的现状与展望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运维工作体系建设之流程制度</a:t>
            </a:r>
            <a:endParaRPr lang="zh-CN" altLang="en-US" dirty="0"/>
          </a:p>
        </p:txBody>
      </p:sp>
      <p:sp>
        <p:nvSpPr>
          <p:cNvPr id="18435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651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流程制度分类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sp>
        <p:nvSpPr>
          <p:cNvPr id="13" name="AutoShape 74"/>
          <p:cNvSpPr>
            <a:spLocks noChangeArrowheads="1"/>
          </p:cNvSpPr>
          <p:nvPr/>
        </p:nvSpPr>
        <p:spPr bwMode="gray">
          <a:xfrm>
            <a:off x="684213" y="1795463"/>
            <a:ext cx="3754438" cy="4370388"/>
          </a:xfrm>
          <a:prstGeom prst="roundRect">
            <a:avLst>
              <a:gd name="adj" fmla="val 10347"/>
            </a:avLst>
          </a:prstGeom>
          <a:gradFill rotWithShape="1">
            <a:gsLst>
              <a:gs pos="0">
                <a:srgbClr val="CCECFF"/>
              </a:gs>
              <a:gs pos="100000">
                <a:srgbClr val="CCECFF">
                  <a:gamma/>
                  <a:tint val="0"/>
                  <a:invGamma/>
                </a:srgbClr>
              </a:gs>
            </a:gsLst>
            <a:lin ang="18900000" scaled="1"/>
          </a:gradFill>
          <a:ln w="50800">
            <a:solidFill>
              <a:srgbClr val="7099E2"/>
            </a:solidFill>
            <a:round/>
          </a:ln>
          <a:effectLst>
            <a:outerShdw dist="107763" dir="2700000" algn="ctr" rotWithShape="0">
              <a:srgbClr val="C0C0C0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18437" name="Group 75"/>
          <p:cNvGrpSpPr/>
          <p:nvPr/>
        </p:nvGrpSpPr>
        <p:grpSpPr>
          <a:xfrm>
            <a:off x="3584575" y="1196975"/>
            <a:ext cx="885825" cy="1122363"/>
            <a:chOff x="2304" y="1344"/>
            <a:chExt cx="498" cy="1245"/>
          </a:xfrm>
        </p:grpSpPr>
        <p:sp>
          <p:nvSpPr>
            <p:cNvPr id="15" name="Freeform 76"/>
            <p:cNvSpPr/>
            <p:nvPr/>
          </p:nvSpPr>
          <p:spPr bwMode="gray">
            <a:xfrm>
              <a:off x="2425" y="1344"/>
              <a:ext cx="233" cy="254"/>
            </a:xfrm>
            <a:custGeom>
              <a:avLst/>
              <a:gdLst/>
              <a:ahLst/>
              <a:cxnLst>
                <a:cxn ang="0">
                  <a:pos x="133" y="0"/>
                </a:cxn>
                <a:cxn ang="0">
                  <a:pos x="161" y="3"/>
                </a:cxn>
                <a:cxn ang="0">
                  <a:pos x="186" y="12"/>
                </a:cxn>
                <a:cxn ang="0">
                  <a:pos x="209" y="25"/>
                </a:cxn>
                <a:cxn ang="0">
                  <a:pos x="228" y="42"/>
                </a:cxn>
                <a:cxn ang="0">
                  <a:pos x="245" y="64"/>
                </a:cxn>
                <a:cxn ang="0">
                  <a:pos x="257" y="88"/>
                </a:cxn>
                <a:cxn ang="0">
                  <a:pos x="265" y="116"/>
                </a:cxn>
                <a:cxn ang="0">
                  <a:pos x="267" y="146"/>
                </a:cxn>
                <a:cxn ang="0">
                  <a:pos x="265" y="175"/>
                </a:cxn>
                <a:cxn ang="0">
                  <a:pos x="257" y="203"/>
                </a:cxn>
                <a:cxn ang="0">
                  <a:pos x="245" y="227"/>
                </a:cxn>
                <a:cxn ang="0">
                  <a:pos x="228" y="249"/>
                </a:cxn>
                <a:cxn ang="0">
                  <a:pos x="209" y="267"/>
                </a:cxn>
                <a:cxn ang="0">
                  <a:pos x="186" y="281"/>
                </a:cxn>
                <a:cxn ang="0">
                  <a:pos x="161" y="289"/>
                </a:cxn>
                <a:cxn ang="0">
                  <a:pos x="133" y="292"/>
                </a:cxn>
                <a:cxn ang="0">
                  <a:pos x="103" y="288"/>
                </a:cxn>
                <a:cxn ang="0">
                  <a:pos x="75" y="277"/>
                </a:cxn>
                <a:cxn ang="0">
                  <a:pos x="51" y="260"/>
                </a:cxn>
                <a:cxn ang="0">
                  <a:pos x="29" y="237"/>
                </a:cxn>
                <a:cxn ang="0">
                  <a:pos x="13" y="210"/>
                </a:cxn>
                <a:cxn ang="0">
                  <a:pos x="4" y="178"/>
                </a:cxn>
                <a:cxn ang="0">
                  <a:pos x="0" y="146"/>
                </a:cxn>
                <a:cxn ang="0">
                  <a:pos x="4" y="113"/>
                </a:cxn>
                <a:cxn ang="0">
                  <a:pos x="13" y="81"/>
                </a:cxn>
                <a:cxn ang="0">
                  <a:pos x="29" y="54"/>
                </a:cxn>
                <a:cxn ang="0">
                  <a:pos x="51" y="32"/>
                </a:cxn>
                <a:cxn ang="0">
                  <a:pos x="75" y="14"/>
                </a:cxn>
                <a:cxn ang="0">
                  <a:pos x="103" y="3"/>
                </a:cxn>
                <a:cxn ang="0">
                  <a:pos x="133" y="0"/>
                </a:cxn>
              </a:cxnLst>
              <a:rect l="0" t="0" r="r" b="b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7099E2"/>
            </a:solidFill>
            <a:ln w="0">
              <a:noFill/>
              <a:prstDash val="solid"/>
              <a:round/>
            </a:ln>
            <a:effectLst>
              <a:outerShdw dist="91581" dir="3378596" algn="ctr" rotWithShape="0">
                <a:srgbClr val="C0C0C0">
                  <a:alpha val="50000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6" name="Freeform 77"/>
            <p:cNvSpPr/>
            <p:nvPr/>
          </p:nvSpPr>
          <p:spPr bwMode="gray">
            <a:xfrm>
              <a:off x="2304" y="1626"/>
              <a:ext cx="498" cy="963"/>
            </a:xfrm>
            <a:custGeom>
              <a:avLst/>
              <a:gdLst/>
              <a:ahLst/>
              <a:cxnLst>
                <a:cxn ang="0">
                  <a:pos x="72" y="5"/>
                </a:cxn>
                <a:cxn ang="0">
                  <a:pos x="30" y="32"/>
                </a:cxn>
                <a:cxn ang="0">
                  <a:pos x="4" y="75"/>
                </a:cxn>
                <a:cxn ang="0">
                  <a:pos x="0" y="509"/>
                </a:cxn>
                <a:cxn ang="0">
                  <a:pos x="1" y="516"/>
                </a:cxn>
                <a:cxn ang="0">
                  <a:pos x="9" y="533"/>
                </a:cxn>
                <a:cxn ang="0">
                  <a:pos x="26" y="550"/>
                </a:cxn>
                <a:cxn ang="0">
                  <a:pos x="56" y="557"/>
                </a:cxn>
                <a:cxn ang="0">
                  <a:pos x="84" y="551"/>
                </a:cxn>
                <a:cxn ang="0">
                  <a:pos x="100" y="534"/>
                </a:cxn>
                <a:cxn ang="0">
                  <a:pos x="106" y="516"/>
                </a:cxn>
                <a:cxn ang="0">
                  <a:pos x="108" y="503"/>
                </a:cxn>
                <a:cxn ang="0">
                  <a:pos x="108" y="166"/>
                </a:cxn>
                <a:cxn ang="0">
                  <a:pos x="135" y="1066"/>
                </a:cxn>
                <a:cxn ang="0">
                  <a:pos x="138" y="1073"/>
                </a:cxn>
                <a:cxn ang="0">
                  <a:pos x="151" y="1089"/>
                </a:cxn>
                <a:cxn ang="0">
                  <a:pos x="174" y="1105"/>
                </a:cxn>
                <a:cxn ang="0">
                  <a:pos x="199" y="1111"/>
                </a:cxn>
                <a:cxn ang="0">
                  <a:pos x="227" y="1110"/>
                </a:cxn>
                <a:cxn ang="0">
                  <a:pos x="255" y="1097"/>
                </a:cxn>
                <a:cxn ang="0">
                  <a:pos x="272" y="1080"/>
                </a:cxn>
                <a:cxn ang="0">
                  <a:pos x="278" y="1068"/>
                </a:cxn>
                <a:cxn ang="0">
                  <a:pos x="279" y="499"/>
                </a:cxn>
                <a:cxn ang="0">
                  <a:pos x="302" y="503"/>
                </a:cxn>
                <a:cxn ang="0">
                  <a:pos x="302" y="534"/>
                </a:cxn>
                <a:cxn ang="0">
                  <a:pos x="304" y="590"/>
                </a:cxn>
                <a:cxn ang="0">
                  <a:pos x="304" y="664"/>
                </a:cxn>
                <a:cxn ang="0">
                  <a:pos x="304" y="750"/>
                </a:cxn>
                <a:cxn ang="0">
                  <a:pos x="304" y="838"/>
                </a:cxn>
                <a:cxn ang="0">
                  <a:pos x="305" y="926"/>
                </a:cxn>
                <a:cxn ang="0">
                  <a:pos x="305" y="1004"/>
                </a:cxn>
                <a:cxn ang="0">
                  <a:pos x="305" y="1066"/>
                </a:cxn>
                <a:cxn ang="0">
                  <a:pos x="306" y="1073"/>
                </a:cxn>
                <a:cxn ang="0">
                  <a:pos x="315" y="1088"/>
                </a:cxn>
                <a:cxn ang="0">
                  <a:pos x="335" y="1103"/>
                </a:cxn>
                <a:cxn ang="0">
                  <a:pos x="372" y="1111"/>
                </a:cxn>
                <a:cxn ang="0">
                  <a:pos x="408" y="1103"/>
                </a:cxn>
                <a:cxn ang="0">
                  <a:pos x="429" y="1089"/>
                </a:cxn>
                <a:cxn ang="0">
                  <a:pos x="437" y="1073"/>
                </a:cxn>
                <a:cxn ang="0">
                  <a:pos x="438" y="1067"/>
                </a:cxn>
                <a:cxn ang="0">
                  <a:pos x="466" y="166"/>
                </a:cxn>
                <a:cxn ang="0">
                  <a:pos x="468" y="503"/>
                </a:cxn>
                <a:cxn ang="0">
                  <a:pos x="472" y="517"/>
                </a:cxn>
                <a:cxn ang="0">
                  <a:pos x="483" y="537"/>
                </a:cxn>
                <a:cxn ang="0">
                  <a:pos x="505" y="551"/>
                </a:cxn>
                <a:cxn ang="0">
                  <a:pos x="536" y="551"/>
                </a:cxn>
                <a:cxn ang="0">
                  <a:pos x="557" y="537"/>
                </a:cxn>
                <a:cxn ang="0">
                  <a:pos x="570" y="517"/>
                </a:cxn>
                <a:cxn ang="0">
                  <a:pos x="573" y="508"/>
                </a:cxn>
                <a:cxn ang="0">
                  <a:pos x="572" y="68"/>
                </a:cxn>
                <a:cxn ang="0">
                  <a:pos x="546" y="28"/>
                </a:cxn>
                <a:cxn ang="0">
                  <a:pos x="506" y="4"/>
                </a:cxn>
                <a:cxn ang="0">
                  <a:pos x="94" y="0"/>
                </a:cxn>
              </a:cxnLst>
              <a:rect l="0" t="0" r="r" b="b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7099E2"/>
            </a:solidFill>
            <a:ln w="0">
              <a:noFill/>
              <a:prstDash val="solid"/>
              <a:round/>
            </a:ln>
            <a:effectLst>
              <a:outerShdw dist="91581" dir="3378596" algn="ctr" rotWithShape="0">
                <a:srgbClr val="C0C0C0">
                  <a:alpha val="50000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6" name="Text Box 78"/>
          <p:cNvSpPr txBox="1">
            <a:spLocks noChangeArrowheads="1"/>
          </p:cNvSpPr>
          <p:nvPr/>
        </p:nvSpPr>
        <p:spPr bwMode="gray">
          <a:xfrm>
            <a:off x="939800" y="1958975"/>
            <a:ext cx="2730500" cy="3968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部门内部的流程制度</a:t>
            </a:r>
            <a:endParaRPr kumimoji="0" lang="en-US" altLang="zh-CN" sz="180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AutoShape 80"/>
          <p:cNvSpPr>
            <a:spLocks noChangeArrowheads="1"/>
          </p:cNvSpPr>
          <p:nvPr/>
        </p:nvSpPr>
        <p:spPr bwMode="gray">
          <a:xfrm>
            <a:off x="4633913" y="1795463"/>
            <a:ext cx="3754438" cy="4370388"/>
          </a:xfrm>
          <a:prstGeom prst="roundRect">
            <a:avLst>
              <a:gd name="adj" fmla="val 10347"/>
            </a:avLst>
          </a:prstGeom>
          <a:gradFill rotWithShape="1">
            <a:gsLst>
              <a:gs pos="0">
                <a:srgbClr val="D8F4BE">
                  <a:gamma/>
                  <a:tint val="0"/>
                  <a:invGamma/>
                </a:srgbClr>
              </a:gs>
              <a:gs pos="100000">
                <a:srgbClr val="D8F4BE"/>
              </a:gs>
            </a:gsLst>
            <a:lin ang="2700000" scaled="1"/>
          </a:gradFill>
          <a:ln w="50800">
            <a:solidFill>
              <a:srgbClr val="44988C"/>
            </a:solidFill>
            <a:round/>
          </a:ln>
          <a:effectLst>
            <a:outerShdw dist="107763" dir="2700000" algn="ctr" rotWithShape="0">
              <a:srgbClr val="C0C0C0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Text Box 81"/>
          <p:cNvSpPr txBox="1">
            <a:spLocks noChangeArrowheads="1"/>
          </p:cNvSpPr>
          <p:nvPr/>
        </p:nvSpPr>
        <p:spPr bwMode="gray">
          <a:xfrm>
            <a:off x="5462588" y="1958975"/>
            <a:ext cx="2708275" cy="36036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部门与外部的流程制度</a:t>
            </a:r>
            <a:endParaRPr kumimoji="0" lang="en-US" altLang="zh-CN" sz="180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18441" name="Group 82"/>
          <p:cNvGrpSpPr/>
          <p:nvPr/>
        </p:nvGrpSpPr>
        <p:grpSpPr>
          <a:xfrm>
            <a:off x="4608513" y="1196975"/>
            <a:ext cx="885825" cy="1122363"/>
            <a:chOff x="2880" y="1344"/>
            <a:chExt cx="498" cy="1245"/>
          </a:xfrm>
        </p:grpSpPr>
        <p:sp>
          <p:nvSpPr>
            <p:cNvPr id="11" name="Freeform 83"/>
            <p:cNvSpPr/>
            <p:nvPr/>
          </p:nvSpPr>
          <p:spPr bwMode="gray">
            <a:xfrm>
              <a:off x="3001" y="1344"/>
              <a:ext cx="233" cy="254"/>
            </a:xfrm>
            <a:custGeom>
              <a:avLst/>
              <a:gdLst/>
              <a:ahLst/>
              <a:cxnLst>
                <a:cxn ang="0">
                  <a:pos x="133" y="0"/>
                </a:cxn>
                <a:cxn ang="0">
                  <a:pos x="161" y="3"/>
                </a:cxn>
                <a:cxn ang="0">
                  <a:pos x="186" y="12"/>
                </a:cxn>
                <a:cxn ang="0">
                  <a:pos x="209" y="25"/>
                </a:cxn>
                <a:cxn ang="0">
                  <a:pos x="228" y="42"/>
                </a:cxn>
                <a:cxn ang="0">
                  <a:pos x="245" y="64"/>
                </a:cxn>
                <a:cxn ang="0">
                  <a:pos x="257" y="88"/>
                </a:cxn>
                <a:cxn ang="0">
                  <a:pos x="265" y="116"/>
                </a:cxn>
                <a:cxn ang="0">
                  <a:pos x="267" y="146"/>
                </a:cxn>
                <a:cxn ang="0">
                  <a:pos x="265" y="175"/>
                </a:cxn>
                <a:cxn ang="0">
                  <a:pos x="257" y="203"/>
                </a:cxn>
                <a:cxn ang="0">
                  <a:pos x="245" y="227"/>
                </a:cxn>
                <a:cxn ang="0">
                  <a:pos x="228" y="249"/>
                </a:cxn>
                <a:cxn ang="0">
                  <a:pos x="209" y="267"/>
                </a:cxn>
                <a:cxn ang="0">
                  <a:pos x="186" y="281"/>
                </a:cxn>
                <a:cxn ang="0">
                  <a:pos x="161" y="289"/>
                </a:cxn>
                <a:cxn ang="0">
                  <a:pos x="133" y="292"/>
                </a:cxn>
                <a:cxn ang="0">
                  <a:pos x="103" y="288"/>
                </a:cxn>
                <a:cxn ang="0">
                  <a:pos x="75" y="277"/>
                </a:cxn>
                <a:cxn ang="0">
                  <a:pos x="51" y="260"/>
                </a:cxn>
                <a:cxn ang="0">
                  <a:pos x="29" y="237"/>
                </a:cxn>
                <a:cxn ang="0">
                  <a:pos x="13" y="210"/>
                </a:cxn>
                <a:cxn ang="0">
                  <a:pos x="4" y="178"/>
                </a:cxn>
                <a:cxn ang="0">
                  <a:pos x="0" y="146"/>
                </a:cxn>
                <a:cxn ang="0">
                  <a:pos x="4" y="113"/>
                </a:cxn>
                <a:cxn ang="0">
                  <a:pos x="13" y="81"/>
                </a:cxn>
                <a:cxn ang="0">
                  <a:pos x="29" y="54"/>
                </a:cxn>
                <a:cxn ang="0">
                  <a:pos x="51" y="32"/>
                </a:cxn>
                <a:cxn ang="0">
                  <a:pos x="75" y="14"/>
                </a:cxn>
                <a:cxn ang="0">
                  <a:pos x="103" y="3"/>
                </a:cxn>
                <a:cxn ang="0">
                  <a:pos x="133" y="0"/>
                </a:cxn>
              </a:cxnLst>
              <a:rect l="0" t="0" r="r" b="b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44988C"/>
            </a:solidFill>
            <a:ln w="0">
              <a:noFill/>
              <a:prstDash val="solid"/>
              <a:round/>
            </a:ln>
            <a:effectLst>
              <a:outerShdw dist="91581" dir="3378596" algn="ctr" rotWithShape="0">
                <a:srgbClr val="C0C0C0">
                  <a:alpha val="50000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Freeform 84"/>
            <p:cNvSpPr/>
            <p:nvPr/>
          </p:nvSpPr>
          <p:spPr bwMode="gray">
            <a:xfrm>
              <a:off x="2880" y="1626"/>
              <a:ext cx="498" cy="963"/>
            </a:xfrm>
            <a:custGeom>
              <a:avLst/>
              <a:gdLst/>
              <a:ahLst/>
              <a:cxnLst>
                <a:cxn ang="0">
                  <a:pos x="72" y="5"/>
                </a:cxn>
                <a:cxn ang="0">
                  <a:pos x="30" y="32"/>
                </a:cxn>
                <a:cxn ang="0">
                  <a:pos x="4" y="75"/>
                </a:cxn>
                <a:cxn ang="0">
                  <a:pos x="0" y="509"/>
                </a:cxn>
                <a:cxn ang="0">
                  <a:pos x="1" y="516"/>
                </a:cxn>
                <a:cxn ang="0">
                  <a:pos x="9" y="533"/>
                </a:cxn>
                <a:cxn ang="0">
                  <a:pos x="26" y="550"/>
                </a:cxn>
                <a:cxn ang="0">
                  <a:pos x="56" y="557"/>
                </a:cxn>
                <a:cxn ang="0">
                  <a:pos x="84" y="551"/>
                </a:cxn>
                <a:cxn ang="0">
                  <a:pos x="100" y="534"/>
                </a:cxn>
                <a:cxn ang="0">
                  <a:pos x="106" y="516"/>
                </a:cxn>
                <a:cxn ang="0">
                  <a:pos x="108" y="503"/>
                </a:cxn>
                <a:cxn ang="0">
                  <a:pos x="108" y="166"/>
                </a:cxn>
                <a:cxn ang="0">
                  <a:pos x="135" y="1066"/>
                </a:cxn>
                <a:cxn ang="0">
                  <a:pos x="138" y="1073"/>
                </a:cxn>
                <a:cxn ang="0">
                  <a:pos x="151" y="1089"/>
                </a:cxn>
                <a:cxn ang="0">
                  <a:pos x="174" y="1105"/>
                </a:cxn>
                <a:cxn ang="0">
                  <a:pos x="199" y="1111"/>
                </a:cxn>
                <a:cxn ang="0">
                  <a:pos x="227" y="1110"/>
                </a:cxn>
                <a:cxn ang="0">
                  <a:pos x="255" y="1097"/>
                </a:cxn>
                <a:cxn ang="0">
                  <a:pos x="272" y="1080"/>
                </a:cxn>
                <a:cxn ang="0">
                  <a:pos x="278" y="1068"/>
                </a:cxn>
                <a:cxn ang="0">
                  <a:pos x="279" y="499"/>
                </a:cxn>
                <a:cxn ang="0">
                  <a:pos x="302" y="503"/>
                </a:cxn>
                <a:cxn ang="0">
                  <a:pos x="302" y="534"/>
                </a:cxn>
                <a:cxn ang="0">
                  <a:pos x="304" y="590"/>
                </a:cxn>
                <a:cxn ang="0">
                  <a:pos x="304" y="664"/>
                </a:cxn>
                <a:cxn ang="0">
                  <a:pos x="304" y="750"/>
                </a:cxn>
                <a:cxn ang="0">
                  <a:pos x="304" y="838"/>
                </a:cxn>
                <a:cxn ang="0">
                  <a:pos x="305" y="926"/>
                </a:cxn>
                <a:cxn ang="0">
                  <a:pos x="305" y="1004"/>
                </a:cxn>
                <a:cxn ang="0">
                  <a:pos x="305" y="1066"/>
                </a:cxn>
                <a:cxn ang="0">
                  <a:pos x="306" y="1073"/>
                </a:cxn>
                <a:cxn ang="0">
                  <a:pos x="315" y="1088"/>
                </a:cxn>
                <a:cxn ang="0">
                  <a:pos x="335" y="1103"/>
                </a:cxn>
                <a:cxn ang="0">
                  <a:pos x="372" y="1111"/>
                </a:cxn>
                <a:cxn ang="0">
                  <a:pos x="408" y="1103"/>
                </a:cxn>
                <a:cxn ang="0">
                  <a:pos x="429" y="1089"/>
                </a:cxn>
                <a:cxn ang="0">
                  <a:pos x="437" y="1073"/>
                </a:cxn>
                <a:cxn ang="0">
                  <a:pos x="438" y="1067"/>
                </a:cxn>
                <a:cxn ang="0">
                  <a:pos x="466" y="166"/>
                </a:cxn>
                <a:cxn ang="0">
                  <a:pos x="468" y="503"/>
                </a:cxn>
                <a:cxn ang="0">
                  <a:pos x="472" y="517"/>
                </a:cxn>
                <a:cxn ang="0">
                  <a:pos x="483" y="537"/>
                </a:cxn>
                <a:cxn ang="0">
                  <a:pos x="505" y="551"/>
                </a:cxn>
                <a:cxn ang="0">
                  <a:pos x="536" y="551"/>
                </a:cxn>
                <a:cxn ang="0">
                  <a:pos x="557" y="537"/>
                </a:cxn>
                <a:cxn ang="0">
                  <a:pos x="570" y="517"/>
                </a:cxn>
                <a:cxn ang="0">
                  <a:pos x="573" y="508"/>
                </a:cxn>
                <a:cxn ang="0">
                  <a:pos x="572" y="68"/>
                </a:cxn>
                <a:cxn ang="0">
                  <a:pos x="546" y="28"/>
                </a:cxn>
                <a:cxn ang="0">
                  <a:pos x="506" y="4"/>
                </a:cxn>
                <a:cxn ang="0">
                  <a:pos x="94" y="0"/>
                </a:cxn>
              </a:cxnLst>
              <a:rect l="0" t="0" r="r" b="b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44988C"/>
            </a:solidFill>
            <a:ln w="0">
              <a:noFill/>
              <a:prstDash val="solid"/>
              <a:round/>
            </a:ln>
            <a:effectLst>
              <a:outerShdw dist="91581" dir="3378596" algn="ctr" rotWithShape="0">
                <a:srgbClr val="C0C0C0">
                  <a:alpha val="50000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auto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7" name="Text Box 78"/>
          <p:cNvSpPr txBox="1">
            <a:spLocks noChangeArrowheads="1"/>
          </p:cNvSpPr>
          <p:nvPr/>
        </p:nvSpPr>
        <p:spPr bwMode="gray">
          <a:xfrm>
            <a:off x="933450" y="2384425"/>
            <a:ext cx="3281363" cy="36131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①部门内各团队间的工作流程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4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一线、二线团队之间的工作流程；</a:t>
            </a:r>
            <a:endParaRPr kumimoji="0" lang="en-US" altLang="zh-CN" sz="14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4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虚拟团队的工作流程；</a:t>
            </a:r>
            <a:endParaRPr kumimoji="0" lang="en-US" altLang="zh-CN" sz="14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4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服务产品外包的工作流程；</a:t>
            </a:r>
            <a:endParaRPr kumimoji="0" lang="en-US" altLang="zh-CN" sz="14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②</a:t>
            </a: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部门内的操作规范、安全制度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4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银联的安全规范、制度</a:t>
            </a:r>
            <a:endParaRPr kumimoji="0" lang="en-US" altLang="zh-CN" sz="14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4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移动的安全规范、制度</a:t>
            </a:r>
            <a:endParaRPr kumimoji="0" lang="en-US" altLang="zh-CN" sz="14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4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公司的安全基线规范</a:t>
            </a:r>
            <a:endParaRPr kumimoji="0" lang="en-US" altLang="zh-CN" sz="14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Ø"/>
              <a:defRPr/>
            </a:pPr>
            <a:endParaRPr kumimoji="0" lang="en-US" altLang="zh-CN" sz="14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4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</a:t>
            </a:r>
            <a:r>
              <a:rPr kumimoji="0" lang="zh-CN" altLang="en-US" sz="14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运维相关的编码的安全规范</a:t>
            </a:r>
            <a:endParaRPr kumimoji="0" lang="en-US" altLang="zh-CN" sz="14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8443" name="图片 17" descr="人员分层小图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14500" y="3429000"/>
            <a:ext cx="1309688" cy="10715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8444" name="Group 105"/>
          <p:cNvGrpSpPr/>
          <p:nvPr/>
        </p:nvGrpSpPr>
        <p:grpSpPr>
          <a:xfrm>
            <a:off x="3328988" y="4808538"/>
            <a:ext cx="719137" cy="820737"/>
            <a:chOff x="720" y="1024"/>
            <a:chExt cx="616" cy="986"/>
          </a:xfrm>
        </p:grpSpPr>
        <p:grpSp>
          <p:nvGrpSpPr>
            <p:cNvPr id="18449" name="Group 96"/>
            <p:cNvGrpSpPr/>
            <p:nvPr/>
          </p:nvGrpSpPr>
          <p:grpSpPr>
            <a:xfrm>
              <a:off x="720" y="1161"/>
              <a:ext cx="453" cy="849"/>
              <a:chOff x="720" y="1161"/>
              <a:chExt cx="453" cy="849"/>
            </a:xfrm>
          </p:grpSpPr>
          <p:sp>
            <p:nvSpPr>
              <p:cNvPr id="18458" name="Freeform 80"/>
              <p:cNvSpPr/>
              <p:nvPr/>
            </p:nvSpPr>
            <p:spPr>
              <a:xfrm>
                <a:off x="720" y="1161"/>
                <a:ext cx="453" cy="849"/>
              </a:xfrm>
              <a:custGeom>
                <a:avLst/>
                <a:gdLst>
                  <a:gd name="txL" fmla="*/ 0 w 453"/>
                  <a:gd name="txT" fmla="*/ 0 h 849"/>
                  <a:gd name="txR" fmla="*/ 453 w 453"/>
                  <a:gd name="txB" fmla="*/ 849 h 849"/>
                </a:gdLst>
                <a:ahLst/>
                <a:cxnLst>
                  <a:cxn ang="0">
                    <a:pos x="452" y="726"/>
                  </a:cxn>
                  <a:cxn ang="0">
                    <a:pos x="452" y="0"/>
                  </a:cxn>
                  <a:cxn ang="0">
                    <a:pos x="0" y="121"/>
                  </a:cxn>
                  <a:cxn ang="0">
                    <a:pos x="0" y="848"/>
                  </a:cxn>
                  <a:cxn ang="0">
                    <a:pos x="452" y="726"/>
                  </a:cxn>
                </a:cxnLst>
                <a:rect l="txL" t="txT" r="txR" b="txB"/>
                <a:pathLst>
                  <a:path w="453" h="849">
                    <a:moveTo>
                      <a:pt x="452" y="726"/>
                    </a:moveTo>
                    <a:lnTo>
                      <a:pt x="452" y="0"/>
                    </a:lnTo>
                    <a:lnTo>
                      <a:pt x="0" y="121"/>
                    </a:lnTo>
                    <a:lnTo>
                      <a:pt x="0" y="848"/>
                    </a:lnTo>
                    <a:lnTo>
                      <a:pt x="452" y="726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59" name="Freeform 81"/>
              <p:cNvSpPr/>
              <p:nvPr/>
            </p:nvSpPr>
            <p:spPr>
              <a:xfrm>
                <a:off x="747" y="1195"/>
                <a:ext cx="400" cy="781"/>
              </a:xfrm>
              <a:custGeom>
                <a:avLst/>
                <a:gdLst>
                  <a:gd name="txL" fmla="*/ 0 w 400"/>
                  <a:gd name="txT" fmla="*/ 0 h 781"/>
                  <a:gd name="txR" fmla="*/ 400 w 400"/>
                  <a:gd name="txB" fmla="*/ 781 h 781"/>
                </a:gdLst>
                <a:ahLst/>
                <a:cxnLst>
                  <a:cxn ang="0">
                    <a:pos x="399" y="676"/>
                  </a:cxn>
                  <a:cxn ang="0">
                    <a:pos x="399" y="0"/>
                  </a:cxn>
                  <a:cxn ang="0">
                    <a:pos x="0" y="103"/>
                  </a:cxn>
                  <a:cxn ang="0">
                    <a:pos x="0" y="780"/>
                  </a:cxn>
                  <a:cxn ang="0">
                    <a:pos x="399" y="676"/>
                  </a:cxn>
                </a:cxnLst>
                <a:rect l="txL" t="txT" r="txR" b="txB"/>
                <a:pathLst>
                  <a:path w="400" h="781">
                    <a:moveTo>
                      <a:pt x="399" y="676"/>
                    </a:moveTo>
                    <a:lnTo>
                      <a:pt x="399" y="0"/>
                    </a:lnTo>
                    <a:lnTo>
                      <a:pt x="0" y="103"/>
                    </a:lnTo>
                    <a:lnTo>
                      <a:pt x="0" y="780"/>
                    </a:lnTo>
                    <a:lnTo>
                      <a:pt x="399" y="676"/>
                    </a:lnTo>
                  </a:path>
                </a:pathLst>
              </a:custGeom>
              <a:solidFill>
                <a:srgbClr val="EAEAEA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0" name="Freeform 82"/>
              <p:cNvSpPr/>
              <p:nvPr/>
            </p:nvSpPr>
            <p:spPr>
              <a:xfrm>
                <a:off x="783" y="1320"/>
                <a:ext cx="135" cy="71"/>
              </a:xfrm>
              <a:custGeom>
                <a:avLst/>
                <a:gdLst>
                  <a:gd name="txL" fmla="*/ 0 w 135"/>
                  <a:gd name="txT" fmla="*/ 0 h 71"/>
                  <a:gd name="txR" fmla="*/ 135 w 135"/>
                  <a:gd name="txB" fmla="*/ 71 h 71"/>
                </a:gdLst>
                <a:ahLst/>
                <a:cxnLst>
                  <a:cxn ang="0">
                    <a:pos x="134" y="34"/>
                  </a:cxn>
                  <a:cxn ang="0">
                    <a:pos x="134" y="0"/>
                  </a:cxn>
                  <a:cxn ang="0">
                    <a:pos x="0" y="36"/>
                  </a:cxn>
                  <a:cxn ang="0">
                    <a:pos x="0" y="70"/>
                  </a:cxn>
                  <a:cxn ang="0">
                    <a:pos x="134" y="34"/>
                  </a:cxn>
                </a:cxnLst>
                <a:rect l="txL" t="txT" r="txR" b="txB"/>
                <a:pathLst>
                  <a:path w="135" h="71">
                    <a:moveTo>
                      <a:pt x="134" y="34"/>
                    </a:moveTo>
                    <a:lnTo>
                      <a:pt x="134" y="0"/>
                    </a:lnTo>
                    <a:lnTo>
                      <a:pt x="0" y="36"/>
                    </a:lnTo>
                    <a:lnTo>
                      <a:pt x="0" y="70"/>
                    </a:lnTo>
                    <a:lnTo>
                      <a:pt x="134" y="34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1" name="Freeform 83"/>
              <p:cNvSpPr/>
              <p:nvPr/>
            </p:nvSpPr>
            <p:spPr>
              <a:xfrm>
                <a:off x="783" y="1407"/>
                <a:ext cx="135" cy="70"/>
              </a:xfrm>
              <a:custGeom>
                <a:avLst/>
                <a:gdLst>
                  <a:gd name="txL" fmla="*/ 0 w 135"/>
                  <a:gd name="txT" fmla="*/ 0 h 70"/>
                  <a:gd name="txR" fmla="*/ 135 w 135"/>
                  <a:gd name="txB" fmla="*/ 70 h 70"/>
                </a:gdLst>
                <a:ahLst/>
                <a:cxnLst>
                  <a:cxn ang="0">
                    <a:pos x="134" y="34"/>
                  </a:cxn>
                  <a:cxn ang="0">
                    <a:pos x="134" y="0"/>
                  </a:cxn>
                  <a:cxn ang="0">
                    <a:pos x="0" y="35"/>
                  </a:cxn>
                  <a:cxn ang="0">
                    <a:pos x="0" y="69"/>
                  </a:cxn>
                  <a:cxn ang="0">
                    <a:pos x="134" y="34"/>
                  </a:cxn>
                </a:cxnLst>
                <a:rect l="txL" t="txT" r="txR" b="txB"/>
                <a:pathLst>
                  <a:path w="135" h="70">
                    <a:moveTo>
                      <a:pt x="134" y="34"/>
                    </a:moveTo>
                    <a:lnTo>
                      <a:pt x="134" y="0"/>
                    </a:lnTo>
                    <a:lnTo>
                      <a:pt x="0" y="35"/>
                    </a:lnTo>
                    <a:lnTo>
                      <a:pt x="0" y="69"/>
                    </a:lnTo>
                    <a:lnTo>
                      <a:pt x="134" y="34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2" name="Freeform 84"/>
              <p:cNvSpPr/>
              <p:nvPr/>
            </p:nvSpPr>
            <p:spPr>
              <a:xfrm>
                <a:off x="783" y="1494"/>
                <a:ext cx="135" cy="69"/>
              </a:xfrm>
              <a:custGeom>
                <a:avLst/>
                <a:gdLst>
                  <a:gd name="txL" fmla="*/ 0 w 135"/>
                  <a:gd name="txT" fmla="*/ 0 h 69"/>
                  <a:gd name="txR" fmla="*/ 135 w 135"/>
                  <a:gd name="txB" fmla="*/ 69 h 69"/>
                </a:gdLst>
                <a:ahLst/>
                <a:cxnLst>
                  <a:cxn ang="0">
                    <a:pos x="134" y="33"/>
                  </a:cxn>
                  <a:cxn ang="0">
                    <a:pos x="134" y="0"/>
                  </a:cxn>
                  <a:cxn ang="0">
                    <a:pos x="0" y="34"/>
                  </a:cxn>
                  <a:cxn ang="0">
                    <a:pos x="0" y="68"/>
                  </a:cxn>
                  <a:cxn ang="0">
                    <a:pos x="134" y="33"/>
                  </a:cxn>
                </a:cxnLst>
                <a:rect l="txL" t="txT" r="txR" b="txB"/>
                <a:pathLst>
                  <a:path w="135" h="69">
                    <a:moveTo>
                      <a:pt x="134" y="33"/>
                    </a:moveTo>
                    <a:lnTo>
                      <a:pt x="134" y="0"/>
                    </a:lnTo>
                    <a:lnTo>
                      <a:pt x="0" y="34"/>
                    </a:lnTo>
                    <a:lnTo>
                      <a:pt x="0" y="68"/>
                    </a:lnTo>
                    <a:lnTo>
                      <a:pt x="134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3" name="Freeform 85"/>
              <p:cNvSpPr/>
              <p:nvPr/>
            </p:nvSpPr>
            <p:spPr>
              <a:xfrm>
                <a:off x="783" y="1580"/>
                <a:ext cx="135" cy="70"/>
              </a:xfrm>
              <a:custGeom>
                <a:avLst/>
                <a:gdLst>
                  <a:gd name="txL" fmla="*/ 0 w 135"/>
                  <a:gd name="txT" fmla="*/ 0 h 70"/>
                  <a:gd name="txR" fmla="*/ 135 w 135"/>
                  <a:gd name="txB" fmla="*/ 70 h 70"/>
                </a:gdLst>
                <a:ahLst/>
                <a:cxnLst>
                  <a:cxn ang="0">
                    <a:pos x="134" y="33"/>
                  </a:cxn>
                  <a:cxn ang="0">
                    <a:pos x="134" y="0"/>
                  </a:cxn>
                  <a:cxn ang="0">
                    <a:pos x="0" y="34"/>
                  </a:cxn>
                  <a:cxn ang="0">
                    <a:pos x="0" y="69"/>
                  </a:cxn>
                  <a:cxn ang="0">
                    <a:pos x="134" y="33"/>
                  </a:cxn>
                </a:cxnLst>
                <a:rect l="txL" t="txT" r="txR" b="txB"/>
                <a:pathLst>
                  <a:path w="135" h="70">
                    <a:moveTo>
                      <a:pt x="134" y="33"/>
                    </a:moveTo>
                    <a:lnTo>
                      <a:pt x="134" y="0"/>
                    </a:lnTo>
                    <a:lnTo>
                      <a:pt x="0" y="34"/>
                    </a:lnTo>
                    <a:lnTo>
                      <a:pt x="0" y="69"/>
                    </a:lnTo>
                    <a:lnTo>
                      <a:pt x="134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4" name="Freeform 86"/>
              <p:cNvSpPr/>
              <p:nvPr/>
            </p:nvSpPr>
            <p:spPr>
              <a:xfrm>
                <a:off x="783" y="1666"/>
                <a:ext cx="135" cy="70"/>
              </a:xfrm>
              <a:custGeom>
                <a:avLst/>
                <a:gdLst>
                  <a:gd name="txL" fmla="*/ 0 w 135"/>
                  <a:gd name="txT" fmla="*/ 0 h 70"/>
                  <a:gd name="txR" fmla="*/ 135 w 135"/>
                  <a:gd name="txB" fmla="*/ 70 h 70"/>
                </a:gdLst>
                <a:ahLst/>
                <a:cxnLst>
                  <a:cxn ang="0">
                    <a:pos x="134" y="33"/>
                  </a:cxn>
                  <a:cxn ang="0">
                    <a:pos x="134" y="0"/>
                  </a:cxn>
                  <a:cxn ang="0">
                    <a:pos x="0" y="34"/>
                  </a:cxn>
                  <a:cxn ang="0">
                    <a:pos x="0" y="69"/>
                  </a:cxn>
                  <a:cxn ang="0">
                    <a:pos x="134" y="33"/>
                  </a:cxn>
                </a:cxnLst>
                <a:rect l="txL" t="txT" r="txR" b="txB"/>
                <a:pathLst>
                  <a:path w="135" h="70">
                    <a:moveTo>
                      <a:pt x="134" y="33"/>
                    </a:moveTo>
                    <a:lnTo>
                      <a:pt x="134" y="0"/>
                    </a:lnTo>
                    <a:lnTo>
                      <a:pt x="0" y="34"/>
                    </a:lnTo>
                    <a:lnTo>
                      <a:pt x="0" y="69"/>
                    </a:lnTo>
                    <a:lnTo>
                      <a:pt x="134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5" name="Freeform 87"/>
              <p:cNvSpPr/>
              <p:nvPr/>
            </p:nvSpPr>
            <p:spPr>
              <a:xfrm>
                <a:off x="783" y="1752"/>
                <a:ext cx="135" cy="71"/>
              </a:xfrm>
              <a:custGeom>
                <a:avLst/>
                <a:gdLst>
                  <a:gd name="txL" fmla="*/ 0 w 135"/>
                  <a:gd name="txT" fmla="*/ 0 h 71"/>
                  <a:gd name="txR" fmla="*/ 135 w 135"/>
                  <a:gd name="txB" fmla="*/ 71 h 71"/>
                </a:gdLst>
                <a:ahLst/>
                <a:cxnLst>
                  <a:cxn ang="0">
                    <a:pos x="134" y="33"/>
                  </a:cxn>
                  <a:cxn ang="0">
                    <a:pos x="134" y="0"/>
                  </a:cxn>
                  <a:cxn ang="0">
                    <a:pos x="0" y="36"/>
                  </a:cxn>
                  <a:cxn ang="0">
                    <a:pos x="0" y="70"/>
                  </a:cxn>
                  <a:cxn ang="0">
                    <a:pos x="134" y="33"/>
                  </a:cxn>
                </a:cxnLst>
                <a:rect l="txL" t="txT" r="txR" b="txB"/>
                <a:pathLst>
                  <a:path w="135" h="71">
                    <a:moveTo>
                      <a:pt x="134" y="33"/>
                    </a:moveTo>
                    <a:lnTo>
                      <a:pt x="134" y="0"/>
                    </a:lnTo>
                    <a:lnTo>
                      <a:pt x="0" y="36"/>
                    </a:lnTo>
                    <a:lnTo>
                      <a:pt x="0" y="70"/>
                    </a:lnTo>
                    <a:lnTo>
                      <a:pt x="134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6" name="Freeform 88"/>
              <p:cNvSpPr/>
              <p:nvPr/>
            </p:nvSpPr>
            <p:spPr>
              <a:xfrm>
                <a:off x="973" y="1266"/>
                <a:ext cx="134" cy="71"/>
              </a:xfrm>
              <a:custGeom>
                <a:avLst/>
                <a:gdLst>
                  <a:gd name="txL" fmla="*/ 0 w 134"/>
                  <a:gd name="txT" fmla="*/ 0 h 71"/>
                  <a:gd name="txR" fmla="*/ 134 w 134"/>
                  <a:gd name="txB" fmla="*/ 71 h 71"/>
                </a:gdLst>
                <a:ahLst/>
                <a:cxnLst>
                  <a:cxn ang="0">
                    <a:pos x="133" y="33"/>
                  </a:cxn>
                  <a:cxn ang="0">
                    <a:pos x="133" y="0"/>
                  </a:cxn>
                  <a:cxn ang="0">
                    <a:pos x="0" y="35"/>
                  </a:cxn>
                  <a:cxn ang="0">
                    <a:pos x="0" y="70"/>
                  </a:cxn>
                  <a:cxn ang="0">
                    <a:pos x="133" y="33"/>
                  </a:cxn>
                </a:cxnLst>
                <a:rect l="txL" t="txT" r="txR" b="txB"/>
                <a:pathLst>
                  <a:path w="134" h="71">
                    <a:moveTo>
                      <a:pt x="133" y="33"/>
                    </a:moveTo>
                    <a:lnTo>
                      <a:pt x="133" y="0"/>
                    </a:lnTo>
                    <a:lnTo>
                      <a:pt x="0" y="35"/>
                    </a:lnTo>
                    <a:lnTo>
                      <a:pt x="0" y="70"/>
                    </a:lnTo>
                    <a:lnTo>
                      <a:pt x="133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7" name="Freeform 89"/>
              <p:cNvSpPr/>
              <p:nvPr/>
            </p:nvSpPr>
            <p:spPr>
              <a:xfrm>
                <a:off x="973" y="1352"/>
                <a:ext cx="134" cy="71"/>
              </a:xfrm>
              <a:custGeom>
                <a:avLst/>
                <a:gdLst>
                  <a:gd name="txL" fmla="*/ 0 w 134"/>
                  <a:gd name="txT" fmla="*/ 0 h 71"/>
                  <a:gd name="txR" fmla="*/ 134 w 134"/>
                  <a:gd name="txB" fmla="*/ 71 h 71"/>
                </a:gdLst>
                <a:ahLst/>
                <a:cxnLst>
                  <a:cxn ang="0">
                    <a:pos x="133" y="33"/>
                  </a:cxn>
                  <a:cxn ang="0">
                    <a:pos x="133" y="0"/>
                  </a:cxn>
                  <a:cxn ang="0">
                    <a:pos x="0" y="35"/>
                  </a:cxn>
                  <a:cxn ang="0">
                    <a:pos x="0" y="70"/>
                  </a:cxn>
                  <a:cxn ang="0">
                    <a:pos x="133" y="33"/>
                  </a:cxn>
                </a:cxnLst>
                <a:rect l="txL" t="txT" r="txR" b="txB"/>
                <a:pathLst>
                  <a:path w="134" h="71">
                    <a:moveTo>
                      <a:pt x="133" y="33"/>
                    </a:moveTo>
                    <a:lnTo>
                      <a:pt x="133" y="0"/>
                    </a:lnTo>
                    <a:lnTo>
                      <a:pt x="0" y="35"/>
                    </a:lnTo>
                    <a:lnTo>
                      <a:pt x="0" y="70"/>
                    </a:lnTo>
                    <a:lnTo>
                      <a:pt x="133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8" name="Freeform 90"/>
              <p:cNvSpPr/>
              <p:nvPr/>
            </p:nvSpPr>
            <p:spPr>
              <a:xfrm>
                <a:off x="973" y="1438"/>
                <a:ext cx="134" cy="71"/>
              </a:xfrm>
              <a:custGeom>
                <a:avLst/>
                <a:gdLst>
                  <a:gd name="txL" fmla="*/ 0 w 134"/>
                  <a:gd name="txT" fmla="*/ 0 h 71"/>
                  <a:gd name="txR" fmla="*/ 134 w 134"/>
                  <a:gd name="txB" fmla="*/ 71 h 71"/>
                </a:gdLst>
                <a:ahLst/>
                <a:cxnLst>
                  <a:cxn ang="0">
                    <a:pos x="133" y="33"/>
                  </a:cxn>
                  <a:cxn ang="0">
                    <a:pos x="133" y="0"/>
                  </a:cxn>
                  <a:cxn ang="0">
                    <a:pos x="0" y="36"/>
                  </a:cxn>
                  <a:cxn ang="0">
                    <a:pos x="0" y="70"/>
                  </a:cxn>
                  <a:cxn ang="0">
                    <a:pos x="133" y="33"/>
                  </a:cxn>
                </a:cxnLst>
                <a:rect l="txL" t="txT" r="txR" b="txB"/>
                <a:pathLst>
                  <a:path w="134" h="71">
                    <a:moveTo>
                      <a:pt x="133" y="33"/>
                    </a:moveTo>
                    <a:lnTo>
                      <a:pt x="133" y="0"/>
                    </a:lnTo>
                    <a:lnTo>
                      <a:pt x="0" y="36"/>
                    </a:lnTo>
                    <a:lnTo>
                      <a:pt x="0" y="70"/>
                    </a:lnTo>
                    <a:lnTo>
                      <a:pt x="133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9" name="Freeform 91"/>
              <p:cNvSpPr/>
              <p:nvPr/>
            </p:nvSpPr>
            <p:spPr>
              <a:xfrm>
                <a:off x="973" y="1524"/>
                <a:ext cx="134" cy="71"/>
              </a:xfrm>
              <a:custGeom>
                <a:avLst/>
                <a:gdLst>
                  <a:gd name="txL" fmla="*/ 0 w 134"/>
                  <a:gd name="txT" fmla="*/ 0 h 71"/>
                  <a:gd name="txR" fmla="*/ 134 w 134"/>
                  <a:gd name="txB" fmla="*/ 71 h 71"/>
                </a:gdLst>
                <a:ahLst/>
                <a:cxnLst>
                  <a:cxn ang="0">
                    <a:pos x="133" y="33"/>
                  </a:cxn>
                  <a:cxn ang="0">
                    <a:pos x="133" y="0"/>
                  </a:cxn>
                  <a:cxn ang="0">
                    <a:pos x="0" y="36"/>
                  </a:cxn>
                  <a:cxn ang="0">
                    <a:pos x="0" y="70"/>
                  </a:cxn>
                  <a:cxn ang="0">
                    <a:pos x="133" y="33"/>
                  </a:cxn>
                </a:cxnLst>
                <a:rect l="txL" t="txT" r="txR" b="txB"/>
                <a:pathLst>
                  <a:path w="134" h="71">
                    <a:moveTo>
                      <a:pt x="133" y="33"/>
                    </a:moveTo>
                    <a:lnTo>
                      <a:pt x="133" y="0"/>
                    </a:lnTo>
                    <a:lnTo>
                      <a:pt x="0" y="36"/>
                    </a:lnTo>
                    <a:lnTo>
                      <a:pt x="0" y="70"/>
                    </a:lnTo>
                    <a:lnTo>
                      <a:pt x="133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70" name="Freeform 92"/>
              <p:cNvSpPr/>
              <p:nvPr/>
            </p:nvSpPr>
            <p:spPr>
              <a:xfrm>
                <a:off x="973" y="1610"/>
                <a:ext cx="134" cy="71"/>
              </a:xfrm>
              <a:custGeom>
                <a:avLst/>
                <a:gdLst>
                  <a:gd name="txL" fmla="*/ 0 w 134"/>
                  <a:gd name="txT" fmla="*/ 0 h 71"/>
                  <a:gd name="txR" fmla="*/ 134 w 134"/>
                  <a:gd name="txB" fmla="*/ 71 h 71"/>
                </a:gdLst>
                <a:ahLst/>
                <a:cxnLst>
                  <a:cxn ang="0">
                    <a:pos x="133" y="33"/>
                  </a:cxn>
                  <a:cxn ang="0">
                    <a:pos x="133" y="0"/>
                  </a:cxn>
                  <a:cxn ang="0">
                    <a:pos x="0" y="36"/>
                  </a:cxn>
                  <a:cxn ang="0">
                    <a:pos x="0" y="70"/>
                  </a:cxn>
                  <a:cxn ang="0">
                    <a:pos x="133" y="33"/>
                  </a:cxn>
                </a:cxnLst>
                <a:rect l="txL" t="txT" r="txR" b="txB"/>
                <a:pathLst>
                  <a:path w="134" h="71">
                    <a:moveTo>
                      <a:pt x="133" y="33"/>
                    </a:moveTo>
                    <a:lnTo>
                      <a:pt x="133" y="0"/>
                    </a:lnTo>
                    <a:lnTo>
                      <a:pt x="0" y="36"/>
                    </a:lnTo>
                    <a:lnTo>
                      <a:pt x="0" y="70"/>
                    </a:lnTo>
                    <a:lnTo>
                      <a:pt x="133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71" name="Freeform 93"/>
              <p:cNvSpPr/>
              <p:nvPr/>
            </p:nvSpPr>
            <p:spPr>
              <a:xfrm>
                <a:off x="973" y="1696"/>
                <a:ext cx="134" cy="71"/>
              </a:xfrm>
              <a:custGeom>
                <a:avLst/>
                <a:gdLst>
                  <a:gd name="txL" fmla="*/ 0 w 134"/>
                  <a:gd name="txT" fmla="*/ 0 h 71"/>
                  <a:gd name="txR" fmla="*/ 134 w 134"/>
                  <a:gd name="txB" fmla="*/ 71 h 71"/>
                </a:gdLst>
                <a:ahLst/>
                <a:cxnLst>
                  <a:cxn ang="0">
                    <a:pos x="133" y="34"/>
                  </a:cxn>
                  <a:cxn ang="0">
                    <a:pos x="133" y="0"/>
                  </a:cxn>
                  <a:cxn ang="0">
                    <a:pos x="0" y="36"/>
                  </a:cxn>
                  <a:cxn ang="0">
                    <a:pos x="0" y="70"/>
                  </a:cxn>
                  <a:cxn ang="0">
                    <a:pos x="133" y="34"/>
                  </a:cxn>
                </a:cxnLst>
                <a:rect l="txL" t="txT" r="txR" b="txB"/>
                <a:pathLst>
                  <a:path w="134" h="71">
                    <a:moveTo>
                      <a:pt x="133" y="34"/>
                    </a:moveTo>
                    <a:lnTo>
                      <a:pt x="133" y="0"/>
                    </a:lnTo>
                    <a:lnTo>
                      <a:pt x="0" y="36"/>
                    </a:lnTo>
                    <a:lnTo>
                      <a:pt x="0" y="70"/>
                    </a:lnTo>
                    <a:lnTo>
                      <a:pt x="133" y="34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72" name="Freeform 94"/>
              <p:cNvSpPr/>
              <p:nvPr/>
            </p:nvSpPr>
            <p:spPr>
              <a:xfrm>
                <a:off x="973" y="1782"/>
                <a:ext cx="134" cy="71"/>
              </a:xfrm>
              <a:custGeom>
                <a:avLst/>
                <a:gdLst>
                  <a:gd name="txL" fmla="*/ 0 w 134"/>
                  <a:gd name="txT" fmla="*/ 0 h 71"/>
                  <a:gd name="txR" fmla="*/ 134 w 134"/>
                  <a:gd name="txB" fmla="*/ 71 h 71"/>
                </a:gdLst>
                <a:ahLst/>
                <a:cxnLst>
                  <a:cxn ang="0">
                    <a:pos x="133" y="34"/>
                  </a:cxn>
                  <a:cxn ang="0">
                    <a:pos x="133" y="0"/>
                  </a:cxn>
                  <a:cxn ang="0">
                    <a:pos x="0" y="36"/>
                  </a:cxn>
                  <a:cxn ang="0">
                    <a:pos x="0" y="70"/>
                  </a:cxn>
                  <a:cxn ang="0">
                    <a:pos x="133" y="34"/>
                  </a:cxn>
                </a:cxnLst>
                <a:rect l="txL" t="txT" r="txR" b="txB"/>
                <a:pathLst>
                  <a:path w="134" h="71">
                    <a:moveTo>
                      <a:pt x="133" y="34"/>
                    </a:moveTo>
                    <a:lnTo>
                      <a:pt x="133" y="0"/>
                    </a:lnTo>
                    <a:lnTo>
                      <a:pt x="0" y="36"/>
                    </a:lnTo>
                    <a:lnTo>
                      <a:pt x="0" y="70"/>
                    </a:lnTo>
                    <a:lnTo>
                      <a:pt x="133" y="34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73" name="Freeform 95"/>
              <p:cNvSpPr/>
              <p:nvPr/>
            </p:nvSpPr>
            <p:spPr>
              <a:xfrm>
                <a:off x="783" y="1832"/>
                <a:ext cx="135" cy="71"/>
              </a:xfrm>
              <a:custGeom>
                <a:avLst/>
                <a:gdLst>
                  <a:gd name="txL" fmla="*/ 0 w 135"/>
                  <a:gd name="txT" fmla="*/ 0 h 71"/>
                  <a:gd name="txR" fmla="*/ 135 w 135"/>
                  <a:gd name="txB" fmla="*/ 71 h 71"/>
                </a:gdLst>
                <a:ahLst/>
                <a:cxnLst>
                  <a:cxn ang="0">
                    <a:pos x="134" y="33"/>
                  </a:cxn>
                  <a:cxn ang="0">
                    <a:pos x="134" y="0"/>
                  </a:cxn>
                  <a:cxn ang="0">
                    <a:pos x="0" y="36"/>
                  </a:cxn>
                  <a:cxn ang="0">
                    <a:pos x="0" y="70"/>
                  </a:cxn>
                  <a:cxn ang="0">
                    <a:pos x="134" y="33"/>
                  </a:cxn>
                </a:cxnLst>
                <a:rect l="txL" t="txT" r="txR" b="txB"/>
                <a:pathLst>
                  <a:path w="135" h="71">
                    <a:moveTo>
                      <a:pt x="134" y="33"/>
                    </a:moveTo>
                    <a:lnTo>
                      <a:pt x="134" y="0"/>
                    </a:lnTo>
                    <a:lnTo>
                      <a:pt x="0" y="36"/>
                    </a:lnTo>
                    <a:lnTo>
                      <a:pt x="0" y="70"/>
                    </a:lnTo>
                    <a:lnTo>
                      <a:pt x="134" y="33"/>
                    </a:lnTo>
                  </a:path>
                </a:pathLst>
              </a:custGeom>
              <a:solidFill>
                <a:srgbClr val="B2B2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8450" name="Group 104"/>
            <p:cNvGrpSpPr/>
            <p:nvPr/>
          </p:nvGrpSpPr>
          <p:grpSpPr>
            <a:xfrm>
              <a:off x="911" y="1024"/>
              <a:ext cx="425" cy="297"/>
              <a:chOff x="911" y="1024"/>
              <a:chExt cx="425" cy="297"/>
            </a:xfrm>
          </p:grpSpPr>
          <p:sp>
            <p:nvSpPr>
              <p:cNvPr id="18451" name="Freeform 97"/>
              <p:cNvSpPr/>
              <p:nvPr/>
            </p:nvSpPr>
            <p:spPr>
              <a:xfrm>
                <a:off x="911" y="1211"/>
                <a:ext cx="176" cy="89"/>
              </a:xfrm>
              <a:custGeom>
                <a:avLst/>
                <a:gdLst>
                  <a:gd name="txL" fmla="*/ 0 w 176"/>
                  <a:gd name="txT" fmla="*/ 0 h 89"/>
                  <a:gd name="txR" fmla="*/ 176 w 176"/>
                  <a:gd name="txB" fmla="*/ 89 h 89"/>
                </a:gdLst>
                <a:ahLst/>
                <a:cxnLst>
                  <a:cxn ang="0">
                    <a:pos x="133" y="0"/>
                  </a:cxn>
                  <a:cxn ang="0">
                    <a:pos x="0" y="79"/>
                  </a:cxn>
                  <a:cxn ang="0">
                    <a:pos x="10" y="88"/>
                  </a:cxn>
                  <a:cxn ang="0">
                    <a:pos x="175" y="44"/>
                  </a:cxn>
                  <a:cxn ang="0">
                    <a:pos x="133" y="0"/>
                  </a:cxn>
                </a:cxnLst>
                <a:rect l="txL" t="txT" r="txR" b="txB"/>
                <a:pathLst>
                  <a:path w="176" h="89">
                    <a:moveTo>
                      <a:pt x="133" y="0"/>
                    </a:moveTo>
                    <a:lnTo>
                      <a:pt x="0" y="79"/>
                    </a:lnTo>
                    <a:lnTo>
                      <a:pt x="10" y="88"/>
                    </a:lnTo>
                    <a:lnTo>
                      <a:pt x="175" y="44"/>
                    </a:lnTo>
                    <a:lnTo>
                      <a:pt x="133" y="0"/>
                    </a:lnTo>
                  </a:path>
                </a:pathLst>
              </a:custGeom>
              <a:solidFill>
                <a:srgbClr val="666666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52" name="Freeform 98"/>
              <p:cNvSpPr/>
              <p:nvPr/>
            </p:nvSpPr>
            <p:spPr>
              <a:xfrm>
                <a:off x="983" y="1137"/>
                <a:ext cx="139" cy="184"/>
              </a:xfrm>
              <a:custGeom>
                <a:avLst/>
                <a:gdLst>
                  <a:gd name="txL" fmla="*/ 0 w 139"/>
                  <a:gd name="txT" fmla="*/ 0 h 184"/>
                  <a:gd name="txR" fmla="*/ 139 w 139"/>
                  <a:gd name="txB" fmla="*/ 184 h 184"/>
                </a:gdLst>
                <a:ahLst/>
                <a:cxnLst>
                  <a:cxn ang="0">
                    <a:pos x="15" y="118"/>
                  </a:cxn>
                  <a:cxn ang="0">
                    <a:pos x="25" y="135"/>
                  </a:cxn>
                  <a:cxn ang="0">
                    <a:pos x="37" y="149"/>
                  </a:cxn>
                  <a:cxn ang="0">
                    <a:pos x="49" y="162"/>
                  </a:cxn>
                  <a:cxn ang="0">
                    <a:pos x="62" y="172"/>
                  </a:cxn>
                  <a:cxn ang="0">
                    <a:pos x="75" y="179"/>
                  </a:cxn>
                  <a:cxn ang="0">
                    <a:pos x="89" y="182"/>
                  </a:cxn>
                  <a:cxn ang="0">
                    <a:pos x="101" y="183"/>
                  </a:cxn>
                  <a:cxn ang="0">
                    <a:pos x="113" y="179"/>
                  </a:cxn>
                  <a:cxn ang="0">
                    <a:pos x="123" y="171"/>
                  </a:cxn>
                  <a:cxn ang="0">
                    <a:pos x="130" y="162"/>
                  </a:cxn>
                  <a:cxn ang="0">
                    <a:pos x="136" y="148"/>
                  </a:cxn>
                  <a:cxn ang="0">
                    <a:pos x="138" y="134"/>
                  </a:cxn>
                  <a:cxn ang="0">
                    <a:pos x="138" y="118"/>
                  </a:cxn>
                  <a:cxn ang="0">
                    <a:pos x="135" y="101"/>
                  </a:cxn>
                  <a:cxn ang="0">
                    <a:pos x="130" y="82"/>
                  </a:cxn>
                  <a:cxn ang="0">
                    <a:pos x="122" y="64"/>
                  </a:cxn>
                  <a:cxn ang="0">
                    <a:pos x="112" y="47"/>
                  </a:cxn>
                  <a:cxn ang="0">
                    <a:pos x="101" y="32"/>
                  </a:cxn>
                  <a:cxn ang="0">
                    <a:pos x="89" y="20"/>
                  </a:cxn>
                  <a:cxn ang="0">
                    <a:pos x="75" y="10"/>
                  </a:cxn>
                  <a:cxn ang="0">
                    <a:pos x="62" y="3"/>
                  </a:cxn>
                  <a:cxn ang="0">
                    <a:pos x="48" y="0"/>
                  </a:cxn>
                  <a:cxn ang="0">
                    <a:pos x="36" y="0"/>
                  </a:cxn>
                  <a:cxn ang="0">
                    <a:pos x="24" y="3"/>
                  </a:cxn>
                  <a:cxn ang="0">
                    <a:pos x="15" y="11"/>
                  </a:cxn>
                  <a:cxn ang="0">
                    <a:pos x="7" y="20"/>
                  </a:cxn>
                  <a:cxn ang="0">
                    <a:pos x="2" y="33"/>
                  </a:cxn>
                  <a:cxn ang="0">
                    <a:pos x="0" y="48"/>
                  </a:cxn>
                  <a:cxn ang="0">
                    <a:pos x="0" y="64"/>
                  </a:cxn>
                  <a:cxn ang="0">
                    <a:pos x="2" y="81"/>
                  </a:cxn>
                  <a:cxn ang="0">
                    <a:pos x="7" y="100"/>
                  </a:cxn>
                  <a:cxn ang="0">
                    <a:pos x="15" y="118"/>
                  </a:cxn>
                </a:cxnLst>
                <a:rect l="txL" t="txT" r="txR" b="txB"/>
                <a:pathLst>
                  <a:path w="139" h="184">
                    <a:moveTo>
                      <a:pt x="15" y="118"/>
                    </a:moveTo>
                    <a:lnTo>
                      <a:pt x="25" y="135"/>
                    </a:lnTo>
                    <a:lnTo>
                      <a:pt x="37" y="149"/>
                    </a:lnTo>
                    <a:lnTo>
                      <a:pt x="49" y="162"/>
                    </a:lnTo>
                    <a:lnTo>
                      <a:pt x="62" y="172"/>
                    </a:lnTo>
                    <a:lnTo>
                      <a:pt x="75" y="179"/>
                    </a:lnTo>
                    <a:lnTo>
                      <a:pt x="89" y="182"/>
                    </a:lnTo>
                    <a:lnTo>
                      <a:pt x="101" y="183"/>
                    </a:lnTo>
                    <a:lnTo>
                      <a:pt x="113" y="179"/>
                    </a:lnTo>
                    <a:lnTo>
                      <a:pt x="123" y="171"/>
                    </a:lnTo>
                    <a:lnTo>
                      <a:pt x="130" y="162"/>
                    </a:lnTo>
                    <a:lnTo>
                      <a:pt x="136" y="148"/>
                    </a:lnTo>
                    <a:lnTo>
                      <a:pt x="138" y="134"/>
                    </a:lnTo>
                    <a:lnTo>
                      <a:pt x="138" y="118"/>
                    </a:lnTo>
                    <a:lnTo>
                      <a:pt x="135" y="101"/>
                    </a:lnTo>
                    <a:lnTo>
                      <a:pt x="130" y="82"/>
                    </a:lnTo>
                    <a:lnTo>
                      <a:pt x="122" y="64"/>
                    </a:lnTo>
                    <a:lnTo>
                      <a:pt x="112" y="47"/>
                    </a:lnTo>
                    <a:lnTo>
                      <a:pt x="101" y="32"/>
                    </a:lnTo>
                    <a:lnTo>
                      <a:pt x="89" y="20"/>
                    </a:lnTo>
                    <a:lnTo>
                      <a:pt x="75" y="10"/>
                    </a:lnTo>
                    <a:lnTo>
                      <a:pt x="62" y="3"/>
                    </a:lnTo>
                    <a:lnTo>
                      <a:pt x="48" y="0"/>
                    </a:lnTo>
                    <a:lnTo>
                      <a:pt x="36" y="0"/>
                    </a:lnTo>
                    <a:lnTo>
                      <a:pt x="24" y="3"/>
                    </a:lnTo>
                    <a:lnTo>
                      <a:pt x="15" y="11"/>
                    </a:lnTo>
                    <a:lnTo>
                      <a:pt x="7" y="20"/>
                    </a:lnTo>
                    <a:lnTo>
                      <a:pt x="2" y="33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2" y="81"/>
                    </a:lnTo>
                    <a:lnTo>
                      <a:pt x="7" y="100"/>
                    </a:lnTo>
                    <a:lnTo>
                      <a:pt x="15" y="118"/>
                    </a:lnTo>
                  </a:path>
                </a:pathLst>
              </a:custGeom>
              <a:solidFill>
                <a:srgbClr val="339933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53" name="Freeform 99"/>
              <p:cNvSpPr/>
              <p:nvPr/>
            </p:nvSpPr>
            <p:spPr>
              <a:xfrm>
                <a:off x="1003" y="1132"/>
                <a:ext cx="139" cy="184"/>
              </a:xfrm>
              <a:custGeom>
                <a:avLst/>
                <a:gdLst>
                  <a:gd name="txL" fmla="*/ 0 w 139"/>
                  <a:gd name="txT" fmla="*/ 0 h 184"/>
                  <a:gd name="txR" fmla="*/ 139 w 139"/>
                  <a:gd name="txB" fmla="*/ 184 h 184"/>
                </a:gdLst>
                <a:ahLst/>
                <a:cxnLst>
                  <a:cxn ang="0">
                    <a:pos x="15" y="118"/>
                  </a:cxn>
                  <a:cxn ang="0">
                    <a:pos x="25" y="136"/>
                  </a:cxn>
                  <a:cxn ang="0">
                    <a:pos x="36" y="150"/>
                  </a:cxn>
                  <a:cxn ang="0">
                    <a:pos x="48" y="162"/>
                  </a:cxn>
                  <a:cxn ang="0">
                    <a:pos x="62" y="173"/>
                  </a:cxn>
                  <a:cxn ang="0">
                    <a:pos x="75" y="180"/>
                  </a:cxn>
                  <a:cxn ang="0">
                    <a:pos x="89" y="183"/>
                  </a:cxn>
                  <a:cxn ang="0">
                    <a:pos x="101" y="183"/>
                  </a:cxn>
                  <a:cxn ang="0">
                    <a:pos x="113" y="180"/>
                  </a:cxn>
                  <a:cxn ang="0">
                    <a:pos x="122" y="172"/>
                  </a:cxn>
                  <a:cxn ang="0">
                    <a:pos x="130" y="162"/>
                  </a:cxn>
                  <a:cxn ang="0">
                    <a:pos x="135" y="149"/>
                  </a:cxn>
                  <a:cxn ang="0">
                    <a:pos x="138" y="135"/>
                  </a:cxn>
                  <a:cxn ang="0">
                    <a:pos x="138" y="118"/>
                  </a:cxn>
                  <a:cxn ang="0">
                    <a:pos x="135" y="101"/>
                  </a:cxn>
                  <a:cxn ang="0">
                    <a:pos x="130" y="83"/>
                  </a:cxn>
                  <a:cxn ang="0">
                    <a:pos x="122" y="65"/>
                  </a:cxn>
                  <a:cxn ang="0">
                    <a:pos x="112" y="47"/>
                  </a:cxn>
                  <a:cxn ang="0">
                    <a:pos x="100" y="32"/>
                  </a:cxn>
                  <a:cxn ang="0">
                    <a:pos x="88" y="20"/>
                  </a:cxn>
                  <a:cxn ang="0">
                    <a:pos x="75" y="10"/>
                  </a:cxn>
                  <a:cxn ang="0">
                    <a:pos x="62" y="3"/>
                  </a:cxn>
                  <a:cxn ang="0">
                    <a:pos x="48" y="0"/>
                  </a:cxn>
                  <a:cxn ang="0">
                    <a:pos x="36" y="0"/>
                  </a:cxn>
                  <a:cxn ang="0">
                    <a:pos x="24" y="3"/>
                  </a:cxn>
                  <a:cxn ang="0">
                    <a:pos x="14" y="10"/>
                  </a:cxn>
                  <a:cxn ang="0">
                    <a:pos x="7" y="21"/>
                  </a:cxn>
                  <a:cxn ang="0">
                    <a:pos x="1" y="33"/>
                  </a:cxn>
                  <a:cxn ang="0">
                    <a:pos x="0" y="48"/>
                  </a:cxn>
                  <a:cxn ang="0">
                    <a:pos x="0" y="65"/>
                  </a:cxn>
                  <a:cxn ang="0">
                    <a:pos x="2" y="82"/>
                  </a:cxn>
                  <a:cxn ang="0">
                    <a:pos x="7" y="100"/>
                  </a:cxn>
                  <a:cxn ang="0">
                    <a:pos x="15" y="118"/>
                  </a:cxn>
                </a:cxnLst>
                <a:rect l="txL" t="txT" r="txR" b="txB"/>
                <a:pathLst>
                  <a:path w="139" h="184">
                    <a:moveTo>
                      <a:pt x="15" y="118"/>
                    </a:moveTo>
                    <a:lnTo>
                      <a:pt x="25" y="136"/>
                    </a:lnTo>
                    <a:lnTo>
                      <a:pt x="36" y="150"/>
                    </a:lnTo>
                    <a:lnTo>
                      <a:pt x="48" y="162"/>
                    </a:lnTo>
                    <a:lnTo>
                      <a:pt x="62" y="173"/>
                    </a:lnTo>
                    <a:lnTo>
                      <a:pt x="75" y="180"/>
                    </a:lnTo>
                    <a:lnTo>
                      <a:pt x="89" y="183"/>
                    </a:lnTo>
                    <a:lnTo>
                      <a:pt x="101" y="183"/>
                    </a:lnTo>
                    <a:lnTo>
                      <a:pt x="113" y="180"/>
                    </a:lnTo>
                    <a:lnTo>
                      <a:pt x="122" y="172"/>
                    </a:lnTo>
                    <a:lnTo>
                      <a:pt x="130" y="162"/>
                    </a:lnTo>
                    <a:lnTo>
                      <a:pt x="135" y="149"/>
                    </a:lnTo>
                    <a:lnTo>
                      <a:pt x="138" y="135"/>
                    </a:lnTo>
                    <a:lnTo>
                      <a:pt x="138" y="118"/>
                    </a:lnTo>
                    <a:lnTo>
                      <a:pt x="135" y="101"/>
                    </a:lnTo>
                    <a:lnTo>
                      <a:pt x="130" y="83"/>
                    </a:lnTo>
                    <a:lnTo>
                      <a:pt x="122" y="65"/>
                    </a:lnTo>
                    <a:lnTo>
                      <a:pt x="112" y="47"/>
                    </a:lnTo>
                    <a:lnTo>
                      <a:pt x="100" y="32"/>
                    </a:lnTo>
                    <a:lnTo>
                      <a:pt x="88" y="20"/>
                    </a:lnTo>
                    <a:lnTo>
                      <a:pt x="75" y="10"/>
                    </a:lnTo>
                    <a:lnTo>
                      <a:pt x="62" y="3"/>
                    </a:lnTo>
                    <a:lnTo>
                      <a:pt x="48" y="0"/>
                    </a:lnTo>
                    <a:lnTo>
                      <a:pt x="36" y="0"/>
                    </a:lnTo>
                    <a:lnTo>
                      <a:pt x="24" y="3"/>
                    </a:lnTo>
                    <a:lnTo>
                      <a:pt x="14" y="10"/>
                    </a:lnTo>
                    <a:lnTo>
                      <a:pt x="7" y="21"/>
                    </a:lnTo>
                    <a:lnTo>
                      <a:pt x="1" y="33"/>
                    </a:lnTo>
                    <a:lnTo>
                      <a:pt x="0" y="48"/>
                    </a:lnTo>
                    <a:lnTo>
                      <a:pt x="0" y="65"/>
                    </a:lnTo>
                    <a:lnTo>
                      <a:pt x="2" y="82"/>
                    </a:lnTo>
                    <a:lnTo>
                      <a:pt x="7" y="100"/>
                    </a:lnTo>
                    <a:lnTo>
                      <a:pt x="15" y="118"/>
                    </a:lnTo>
                  </a:path>
                </a:pathLst>
              </a:custGeom>
              <a:solidFill>
                <a:srgbClr val="99FF99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54" name="Freeform 100"/>
              <p:cNvSpPr/>
              <p:nvPr/>
            </p:nvSpPr>
            <p:spPr>
              <a:xfrm>
                <a:off x="1035" y="1158"/>
                <a:ext cx="85" cy="119"/>
              </a:xfrm>
              <a:custGeom>
                <a:avLst/>
                <a:gdLst>
                  <a:gd name="txL" fmla="*/ 0 w 85"/>
                  <a:gd name="txT" fmla="*/ 0 h 119"/>
                  <a:gd name="txR" fmla="*/ 85 w 85"/>
                  <a:gd name="txB" fmla="*/ 119 h 119"/>
                </a:gdLst>
                <a:ahLst/>
                <a:cxnLst>
                  <a:cxn ang="0">
                    <a:pos x="13" y="74"/>
                  </a:cxn>
                  <a:cxn ang="0">
                    <a:pos x="20" y="85"/>
                  </a:cxn>
                  <a:cxn ang="0">
                    <a:pos x="27" y="95"/>
                  </a:cxn>
                  <a:cxn ang="0">
                    <a:pos x="35" y="103"/>
                  </a:cxn>
                  <a:cxn ang="0">
                    <a:pos x="42" y="110"/>
                  </a:cxn>
                  <a:cxn ang="0">
                    <a:pos x="51" y="114"/>
                  </a:cxn>
                  <a:cxn ang="0">
                    <a:pos x="59" y="117"/>
                  </a:cxn>
                  <a:cxn ang="0">
                    <a:pos x="65" y="118"/>
                  </a:cxn>
                  <a:cxn ang="0">
                    <a:pos x="72" y="116"/>
                  </a:cxn>
                  <a:cxn ang="0">
                    <a:pos x="77" y="111"/>
                  </a:cxn>
                  <a:cxn ang="0">
                    <a:pos x="81" y="105"/>
                  </a:cxn>
                  <a:cxn ang="0">
                    <a:pos x="83" y="97"/>
                  </a:cxn>
                  <a:cxn ang="0">
                    <a:pos x="84" y="88"/>
                  </a:cxn>
                  <a:cxn ang="0">
                    <a:pos x="82" y="78"/>
                  </a:cxn>
                  <a:cxn ang="0">
                    <a:pos x="80" y="66"/>
                  </a:cxn>
                  <a:cxn ang="0">
                    <a:pos x="75" y="55"/>
                  </a:cxn>
                  <a:cxn ang="0">
                    <a:pos x="70" y="43"/>
                  </a:cxn>
                  <a:cxn ang="0">
                    <a:pos x="63" y="32"/>
                  </a:cxn>
                  <a:cxn ang="0">
                    <a:pos x="56" y="22"/>
                  </a:cxn>
                  <a:cxn ang="0">
                    <a:pos x="47" y="14"/>
                  </a:cxn>
                  <a:cxn ang="0">
                    <a:pos x="40" y="7"/>
                  </a:cxn>
                  <a:cxn ang="0">
                    <a:pos x="32" y="2"/>
                  </a:cxn>
                  <a:cxn ang="0">
                    <a:pos x="24" y="0"/>
                  </a:cxn>
                  <a:cxn ang="0">
                    <a:pos x="17" y="0"/>
                  </a:cxn>
                  <a:cxn ang="0">
                    <a:pos x="10" y="1"/>
                  </a:cxn>
                  <a:cxn ang="0">
                    <a:pos x="5" y="6"/>
                  </a:cxn>
                  <a:cxn ang="0">
                    <a:pos x="1" y="12"/>
                  </a:cxn>
                  <a:cxn ang="0">
                    <a:pos x="0" y="19"/>
                  </a:cxn>
                  <a:cxn ang="0">
                    <a:pos x="0" y="29"/>
                  </a:cxn>
                  <a:cxn ang="0">
                    <a:pos x="0" y="39"/>
                  </a:cxn>
                  <a:cxn ang="0">
                    <a:pos x="3" y="51"/>
                  </a:cxn>
                  <a:cxn ang="0">
                    <a:pos x="7" y="62"/>
                  </a:cxn>
                  <a:cxn ang="0">
                    <a:pos x="13" y="74"/>
                  </a:cxn>
                </a:cxnLst>
                <a:rect l="txL" t="txT" r="txR" b="txB"/>
                <a:pathLst>
                  <a:path w="85" h="119">
                    <a:moveTo>
                      <a:pt x="13" y="74"/>
                    </a:moveTo>
                    <a:lnTo>
                      <a:pt x="20" y="85"/>
                    </a:lnTo>
                    <a:lnTo>
                      <a:pt x="27" y="95"/>
                    </a:lnTo>
                    <a:lnTo>
                      <a:pt x="35" y="103"/>
                    </a:lnTo>
                    <a:lnTo>
                      <a:pt x="42" y="110"/>
                    </a:lnTo>
                    <a:lnTo>
                      <a:pt x="51" y="114"/>
                    </a:lnTo>
                    <a:lnTo>
                      <a:pt x="59" y="117"/>
                    </a:lnTo>
                    <a:lnTo>
                      <a:pt x="65" y="118"/>
                    </a:lnTo>
                    <a:lnTo>
                      <a:pt x="72" y="116"/>
                    </a:lnTo>
                    <a:lnTo>
                      <a:pt x="77" y="111"/>
                    </a:lnTo>
                    <a:lnTo>
                      <a:pt x="81" y="105"/>
                    </a:lnTo>
                    <a:lnTo>
                      <a:pt x="83" y="97"/>
                    </a:lnTo>
                    <a:lnTo>
                      <a:pt x="84" y="88"/>
                    </a:lnTo>
                    <a:lnTo>
                      <a:pt x="82" y="78"/>
                    </a:lnTo>
                    <a:lnTo>
                      <a:pt x="80" y="66"/>
                    </a:lnTo>
                    <a:lnTo>
                      <a:pt x="75" y="55"/>
                    </a:lnTo>
                    <a:lnTo>
                      <a:pt x="70" y="43"/>
                    </a:lnTo>
                    <a:lnTo>
                      <a:pt x="63" y="32"/>
                    </a:lnTo>
                    <a:lnTo>
                      <a:pt x="56" y="22"/>
                    </a:lnTo>
                    <a:lnTo>
                      <a:pt x="47" y="14"/>
                    </a:lnTo>
                    <a:lnTo>
                      <a:pt x="40" y="7"/>
                    </a:lnTo>
                    <a:lnTo>
                      <a:pt x="32" y="2"/>
                    </a:lnTo>
                    <a:lnTo>
                      <a:pt x="24" y="0"/>
                    </a:lnTo>
                    <a:lnTo>
                      <a:pt x="17" y="0"/>
                    </a:lnTo>
                    <a:lnTo>
                      <a:pt x="10" y="1"/>
                    </a:lnTo>
                    <a:lnTo>
                      <a:pt x="5" y="6"/>
                    </a:lnTo>
                    <a:lnTo>
                      <a:pt x="1" y="12"/>
                    </a:lnTo>
                    <a:lnTo>
                      <a:pt x="0" y="19"/>
                    </a:lnTo>
                    <a:lnTo>
                      <a:pt x="0" y="29"/>
                    </a:lnTo>
                    <a:lnTo>
                      <a:pt x="0" y="39"/>
                    </a:lnTo>
                    <a:lnTo>
                      <a:pt x="3" y="51"/>
                    </a:lnTo>
                    <a:lnTo>
                      <a:pt x="7" y="62"/>
                    </a:lnTo>
                    <a:lnTo>
                      <a:pt x="13" y="74"/>
                    </a:lnTo>
                  </a:path>
                </a:pathLst>
              </a:custGeom>
              <a:solidFill>
                <a:srgbClr val="33CC33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55" name="Freeform 101"/>
              <p:cNvSpPr/>
              <p:nvPr/>
            </p:nvSpPr>
            <p:spPr>
              <a:xfrm>
                <a:off x="1045" y="1072"/>
                <a:ext cx="226" cy="203"/>
              </a:xfrm>
              <a:custGeom>
                <a:avLst/>
                <a:gdLst>
                  <a:gd name="txL" fmla="*/ 0 w 226"/>
                  <a:gd name="txT" fmla="*/ 0 h 203"/>
                  <a:gd name="txR" fmla="*/ 226 w 226"/>
                  <a:gd name="txB" fmla="*/ 203 h 203"/>
                </a:gdLst>
                <a:ahLst/>
                <a:cxnLst>
                  <a:cxn ang="0">
                    <a:pos x="225" y="113"/>
                  </a:cxn>
                  <a:cxn ang="0">
                    <a:pos x="62" y="202"/>
                  </a:cxn>
                  <a:cxn ang="0">
                    <a:pos x="0" y="88"/>
                  </a:cxn>
                  <a:cxn ang="0">
                    <a:pos x="162" y="0"/>
                  </a:cxn>
                  <a:cxn ang="0">
                    <a:pos x="225" y="113"/>
                  </a:cxn>
                </a:cxnLst>
                <a:rect l="txL" t="txT" r="txR" b="txB"/>
                <a:pathLst>
                  <a:path w="226" h="203">
                    <a:moveTo>
                      <a:pt x="225" y="113"/>
                    </a:moveTo>
                    <a:lnTo>
                      <a:pt x="62" y="202"/>
                    </a:lnTo>
                    <a:lnTo>
                      <a:pt x="0" y="88"/>
                    </a:lnTo>
                    <a:lnTo>
                      <a:pt x="162" y="0"/>
                    </a:lnTo>
                    <a:lnTo>
                      <a:pt x="225" y="113"/>
                    </a:lnTo>
                  </a:path>
                </a:pathLst>
              </a:custGeom>
              <a:solidFill>
                <a:srgbClr val="33CC33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56" name="Freeform 102"/>
              <p:cNvSpPr/>
              <p:nvPr/>
            </p:nvSpPr>
            <p:spPr>
              <a:xfrm>
                <a:off x="1177" y="1029"/>
                <a:ext cx="139" cy="184"/>
              </a:xfrm>
              <a:custGeom>
                <a:avLst/>
                <a:gdLst>
                  <a:gd name="txL" fmla="*/ 0 w 139"/>
                  <a:gd name="txT" fmla="*/ 0 h 184"/>
                  <a:gd name="txR" fmla="*/ 139 w 139"/>
                  <a:gd name="txB" fmla="*/ 184 h 184"/>
                </a:gdLst>
                <a:ahLst/>
                <a:cxnLst>
                  <a:cxn ang="0">
                    <a:pos x="15" y="118"/>
                  </a:cxn>
                  <a:cxn ang="0">
                    <a:pos x="25" y="135"/>
                  </a:cxn>
                  <a:cxn ang="0">
                    <a:pos x="37" y="150"/>
                  </a:cxn>
                  <a:cxn ang="0">
                    <a:pos x="49" y="162"/>
                  </a:cxn>
                  <a:cxn ang="0">
                    <a:pos x="62" y="172"/>
                  </a:cxn>
                  <a:cxn ang="0">
                    <a:pos x="75" y="179"/>
                  </a:cxn>
                  <a:cxn ang="0">
                    <a:pos x="89" y="183"/>
                  </a:cxn>
                  <a:cxn ang="0">
                    <a:pos x="101" y="183"/>
                  </a:cxn>
                  <a:cxn ang="0">
                    <a:pos x="113" y="179"/>
                  </a:cxn>
                  <a:cxn ang="0">
                    <a:pos x="122" y="171"/>
                  </a:cxn>
                  <a:cxn ang="0">
                    <a:pos x="130" y="162"/>
                  </a:cxn>
                  <a:cxn ang="0">
                    <a:pos x="136" y="149"/>
                  </a:cxn>
                  <a:cxn ang="0">
                    <a:pos x="138" y="134"/>
                  </a:cxn>
                  <a:cxn ang="0">
                    <a:pos x="138" y="118"/>
                  </a:cxn>
                  <a:cxn ang="0">
                    <a:pos x="135" y="101"/>
                  </a:cxn>
                  <a:cxn ang="0">
                    <a:pos x="130" y="82"/>
                  </a:cxn>
                  <a:cxn ang="0">
                    <a:pos x="122" y="64"/>
                  </a:cxn>
                  <a:cxn ang="0">
                    <a:pos x="112" y="47"/>
                  </a:cxn>
                  <a:cxn ang="0">
                    <a:pos x="101" y="32"/>
                  </a:cxn>
                  <a:cxn ang="0">
                    <a:pos x="89" y="20"/>
                  </a:cxn>
                  <a:cxn ang="0">
                    <a:pos x="75" y="10"/>
                  </a:cxn>
                  <a:cxn ang="0">
                    <a:pos x="62" y="3"/>
                  </a:cxn>
                  <a:cxn ang="0">
                    <a:pos x="48" y="0"/>
                  </a:cxn>
                  <a:cxn ang="0">
                    <a:pos x="36" y="0"/>
                  </a:cxn>
                  <a:cxn ang="0">
                    <a:pos x="24" y="3"/>
                  </a:cxn>
                  <a:cxn ang="0">
                    <a:pos x="15" y="11"/>
                  </a:cxn>
                  <a:cxn ang="0">
                    <a:pos x="7" y="20"/>
                  </a:cxn>
                  <a:cxn ang="0">
                    <a:pos x="2" y="34"/>
                  </a:cxn>
                  <a:cxn ang="0">
                    <a:pos x="0" y="48"/>
                  </a:cxn>
                  <a:cxn ang="0">
                    <a:pos x="0" y="64"/>
                  </a:cxn>
                  <a:cxn ang="0">
                    <a:pos x="2" y="81"/>
                  </a:cxn>
                  <a:cxn ang="0">
                    <a:pos x="7" y="100"/>
                  </a:cxn>
                  <a:cxn ang="0">
                    <a:pos x="15" y="118"/>
                  </a:cxn>
                </a:cxnLst>
                <a:rect l="txL" t="txT" r="txR" b="txB"/>
                <a:pathLst>
                  <a:path w="139" h="184">
                    <a:moveTo>
                      <a:pt x="15" y="118"/>
                    </a:moveTo>
                    <a:lnTo>
                      <a:pt x="25" y="135"/>
                    </a:lnTo>
                    <a:lnTo>
                      <a:pt x="37" y="150"/>
                    </a:lnTo>
                    <a:lnTo>
                      <a:pt x="49" y="162"/>
                    </a:lnTo>
                    <a:lnTo>
                      <a:pt x="62" y="172"/>
                    </a:lnTo>
                    <a:lnTo>
                      <a:pt x="75" y="179"/>
                    </a:lnTo>
                    <a:lnTo>
                      <a:pt x="89" y="183"/>
                    </a:lnTo>
                    <a:lnTo>
                      <a:pt x="101" y="183"/>
                    </a:lnTo>
                    <a:lnTo>
                      <a:pt x="113" y="179"/>
                    </a:lnTo>
                    <a:lnTo>
                      <a:pt x="122" y="171"/>
                    </a:lnTo>
                    <a:lnTo>
                      <a:pt x="130" y="162"/>
                    </a:lnTo>
                    <a:lnTo>
                      <a:pt x="136" y="149"/>
                    </a:lnTo>
                    <a:lnTo>
                      <a:pt x="138" y="134"/>
                    </a:lnTo>
                    <a:lnTo>
                      <a:pt x="138" y="118"/>
                    </a:lnTo>
                    <a:lnTo>
                      <a:pt x="135" y="101"/>
                    </a:lnTo>
                    <a:lnTo>
                      <a:pt x="130" y="82"/>
                    </a:lnTo>
                    <a:lnTo>
                      <a:pt x="122" y="64"/>
                    </a:lnTo>
                    <a:lnTo>
                      <a:pt x="112" y="47"/>
                    </a:lnTo>
                    <a:lnTo>
                      <a:pt x="101" y="32"/>
                    </a:lnTo>
                    <a:lnTo>
                      <a:pt x="89" y="20"/>
                    </a:lnTo>
                    <a:lnTo>
                      <a:pt x="75" y="10"/>
                    </a:lnTo>
                    <a:lnTo>
                      <a:pt x="62" y="3"/>
                    </a:lnTo>
                    <a:lnTo>
                      <a:pt x="48" y="0"/>
                    </a:lnTo>
                    <a:lnTo>
                      <a:pt x="36" y="0"/>
                    </a:lnTo>
                    <a:lnTo>
                      <a:pt x="24" y="3"/>
                    </a:lnTo>
                    <a:lnTo>
                      <a:pt x="15" y="11"/>
                    </a:lnTo>
                    <a:lnTo>
                      <a:pt x="7" y="20"/>
                    </a:lnTo>
                    <a:lnTo>
                      <a:pt x="2" y="34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2" y="81"/>
                    </a:lnTo>
                    <a:lnTo>
                      <a:pt x="7" y="100"/>
                    </a:lnTo>
                    <a:lnTo>
                      <a:pt x="15" y="118"/>
                    </a:lnTo>
                  </a:path>
                </a:pathLst>
              </a:custGeom>
              <a:solidFill>
                <a:srgbClr val="339933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57" name="Freeform 103"/>
              <p:cNvSpPr/>
              <p:nvPr/>
            </p:nvSpPr>
            <p:spPr>
              <a:xfrm>
                <a:off x="1197" y="1024"/>
                <a:ext cx="139" cy="185"/>
              </a:xfrm>
              <a:custGeom>
                <a:avLst/>
                <a:gdLst>
                  <a:gd name="txL" fmla="*/ 0 w 139"/>
                  <a:gd name="txT" fmla="*/ 0 h 185"/>
                  <a:gd name="txR" fmla="*/ 139 w 139"/>
                  <a:gd name="txB" fmla="*/ 185 h 185"/>
                </a:gdLst>
                <a:ahLst/>
                <a:cxnLst>
                  <a:cxn ang="0">
                    <a:pos x="15" y="118"/>
                  </a:cxn>
                  <a:cxn ang="0">
                    <a:pos x="24" y="136"/>
                  </a:cxn>
                  <a:cxn ang="0">
                    <a:pos x="36" y="150"/>
                  </a:cxn>
                  <a:cxn ang="0">
                    <a:pos x="48" y="162"/>
                  </a:cxn>
                  <a:cxn ang="0">
                    <a:pos x="62" y="173"/>
                  </a:cxn>
                  <a:cxn ang="0">
                    <a:pos x="75" y="180"/>
                  </a:cxn>
                  <a:cxn ang="0">
                    <a:pos x="89" y="183"/>
                  </a:cxn>
                  <a:cxn ang="0">
                    <a:pos x="101" y="184"/>
                  </a:cxn>
                  <a:cxn ang="0">
                    <a:pos x="113" y="180"/>
                  </a:cxn>
                  <a:cxn ang="0">
                    <a:pos x="122" y="172"/>
                  </a:cxn>
                  <a:cxn ang="0">
                    <a:pos x="130" y="162"/>
                  </a:cxn>
                  <a:cxn ang="0">
                    <a:pos x="135" y="149"/>
                  </a:cxn>
                  <a:cxn ang="0">
                    <a:pos x="138" y="135"/>
                  </a:cxn>
                  <a:cxn ang="0">
                    <a:pos x="138" y="118"/>
                  </a:cxn>
                  <a:cxn ang="0">
                    <a:pos x="135" y="101"/>
                  </a:cxn>
                  <a:cxn ang="0">
                    <a:pos x="130" y="83"/>
                  </a:cxn>
                  <a:cxn ang="0">
                    <a:pos x="122" y="65"/>
                  </a:cxn>
                  <a:cxn ang="0">
                    <a:pos x="112" y="47"/>
                  </a:cxn>
                  <a:cxn ang="0">
                    <a:pos x="100" y="32"/>
                  </a:cxn>
                  <a:cxn ang="0">
                    <a:pos x="88" y="20"/>
                  </a:cxn>
                  <a:cxn ang="0">
                    <a:pos x="75" y="10"/>
                  </a:cxn>
                  <a:cxn ang="0">
                    <a:pos x="62" y="3"/>
                  </a:cxn>
                  <a:cxn ang="0">
                    <a:pos x="48" y="0"/>
                  </a:cxn>
                  <a:cxn ang="0">
                    <a:pos x="36" y="0"/>
                  </a:cxn>
                  <a:cxn ang="0">
                    <a:pos x="24" y="3"/>
                  </a:cxn>
                  <a:cxn ang="0">
                    <a:pos x="14" y="10"/>
                  </a:cxn>
                  <a:cxn ang="0">
                    <a:pos x="7" y="21"/>
                  </a:cxn>
                  <a:cxn ang="0">
                    <a:pos x="1" y="33"/>
                  </a:cxn>
                  <a:cxn ang="0">
                    <a:pos x="0" y="48"/>
                  </a:cxn>
                  <a:cxn ang="0">
                    <a:pos x="0" y="65"/>
                  </a:cxn>
                  <a:cxn ang="0">
                    <a:pos x="2" y="82"/>
                  </a:cxn>
                  <a:cxn ang="0">
                    <a:pos x="7" y="100"/>
                  </a:cxn>
                  <a:cxn ang="0">
                    <a:pos x="15" y="118"/>
                  </a:cxn>
                </a:cxnLst>
                <a:rect l="txL" t="txT" r="txR" b="txB"/>
                <a:pathLst>
                  <a:path w="139" h="185">
                    <a:moveTo>
                      <a:pt x="15" y="118"/>
                    </a:moveTo>
                    <a:lnTo>
                      <a:pt x="24" y="136"/>
                    </a:lnTo>
                    <a:lnTo>
                      <a:pt x="36" y="150"/>
                    </a:lnTo>
                    <a:lnTo>
                      <a:pt x="48" y="162"/>
                    </a:lnTo>
                    <a:lnTo>
                      <a:pt x="62" y="173"/>
                    </a:lnTo>
                    <a:lnTo>
                      <a:pt x="75" y="180"/>
                    </a:lnTo>
                    <a:lnTo>
                      <a:pt x="89" y="183"/>
                    </a:lnTo>
                    <a:lnTo>
                      <a:pt x="101" y="184"/>
                    </a:lnTo>
                    <a:lnTo>
                      <a:pt x="113" y="180"/>
                    </a:lnTo>
                    <a:lnTo>
                      <a:pt x="122" y="172"/>
                    </a:lnTo>
                    <a:lnTo>
                      <a:pt x="130" y="162"/>
                    </a:lnTo>
                    <a:lnTo>
                      <a:pt x="135" y="149"/>
                    </a:lnTo>
                    <a:lnTo>
                      <a:pt x="138" y="135"/>
                    </a:lnTo>
                    <a:lnTo>
                      <a:pt x="138" y="118"/>
                    </a:lnTo>
                    <a:lnTo>
                      <a:pt x="135" y="101"/>
                    </a:lnTo>
                    <a:lnTo>
                      <a:pt x="130" y="83"/>
                    </a:lnTo>
                    <a:lnTo>
                      <a:pt x="122" y="65"/>
                    </a:lnTo>
                    <a:lnTo>
                      <a:pt x="112" y="47"/>
                    </a:lnTo>
                    <a:lnTo>
                      <a:pt x="100" y="32"/>
                    </a:lnTo>
                    <a:lnTo>
                      <a:pt x="88" y="20"/>
                    </a:lnTo>
                    <a:lnTo>
                      <a:pt x="75" y="10"/>
                    </a:lnTo>
                    <a:lnTo>
                      <a:pt x="62" y="3"/>
                    </a:lnTo>
                    <a:lnTo>
                      <a:pt x="48" y="0"/>
                    </a:lnTo>
                    <a:lnTo>
                      <a:pt x="36" y="0"/>
                    </a:lnTo>
                    <a:lnTo>
                      <a:pt x="24" y="3"/>
                    </a:lnTo>
                    <a:lnTo>
                      <a:pt x="14" y="10"/>
                    </a:lnTo>
                    <a:lnTo>
                      <a:pt x="7" y="21"/>
                    </a:lnTo>
                    <a:lnTo>
                      <a:pt x="1" y="33"/>
                    </a:lnTo>
                    <a:lnTo>
                      <a:pt x="0" y="48"/>
                    </a:lnTo>
                    <a:lnTo>
                      <a:pt x="0" y="65"/>
                    </a:lnTo>
                    <a:lnTo>
                      <a:pt x="2" y="82"/>
                    </a:lnTo>
                    <a:lnTo>
                      <a:pt x="7" y="100"/>
                    </a:lnTo>
                    <a:lnTo>
                      <a:pt x="15" y="118"/>
                    </a:lnTo>
                  </a:path>
                </a:pathLst>
              </a:custGeom>
              <a:solidFill>
                <a:srgbClr val="99FF99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45" name="Text Box 78"/>
          <p:cNvSpPr txBox="1">
            <a:spLocks noChangeArrowheads="1"/>
          </p:cNvSpPr>
          <p:nvPr/>
        </p:nvSpPr>
        <p:spPr bwMode="gray">
          <a:xfrm>
            <a:off x="4786313" y="2371725"/>
            <a:ext cx="3281363" cy="24955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342900" marR="0" indent="-34290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+mj-ea"/>
              <a:buAutoNum type="circleNumDbPlain"/>
              <a:defRPr/>
            </a:pP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售前技术支撑流程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+mj-ea"/>
              <a:buAutoNum type="circleNumDbPlain"/>
              <a:defRPr/>
            </a:pP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上线流程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+mj-ea"/>
              <a:buAutoNum type="circleNumDbPlain"/>
              <a:defRPr/>
            </a:pP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投诉处理流程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+mj-ea"/>
              <a:buAutoNum type="circleNumDbPlain"/>
              <a:defRPr/>
            </a:pP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事件管理流程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+mj-ea"/>
              <a:buAutoNum type="circleNumDbPlain"/>
              <a:defRPr/>
            </a:pP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问题管理流程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+mj-ea"/>
              <a:buAutoNum type="circleNumDbPlain"/>
              <a:defRPr/>
            </a:pP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敏感数据提取流程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+mj-ea"/>
              <a:buAutoNum type="circleNumDbPlain"/>
              <a:defRPr/>
            </a:pP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业务推广活动支撑流程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+mj-ea"/>
              <a:buAutoNum type="circleNumDbPlain"/>
              <a:defRPr/>
            </a:pPr>
            <a:r>
              <a:rPr kumimoji="0" lang="zh-CN" altLang="en-US" sz="1600" b="0" kern="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商户接入流程</a:t>
            </a:r>
            <a:endParaRPr kumimoji="0" lang="en-US" altLang="zh-CN" sz="16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endParaRPr kumimoji="0" lang="en-US" altLang="zh-CN" sz="1400" b="0" kern="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10" name="组合 48"/>
          <p:cNvGrpSpPr/>
          <p:nvPr/>
        </p:nvGrpSpPr>
        <p:grpSpPr>
          <a:xfrm>
            <a:off x="5462588" y="4826000"/>
            <a:ext cx="2395537" cy="1031875"/>
            <a:chOff x="5462588" y="4826022"/>
            <a:chExt cx="2395560" cy="1031870"/>
          </a:xfrm>
        </p:grpSpPr>
        <p:graphicFrame>
          <p:nvGraphicFramePr>
            <p:cNvPr id="18447" name="Object 15"/>
            <p:cNvGraphicFramePr>
              <a:graphicFrameLocks noChangeAspect="1"/>
            </p:cNvGraphicFramePr>
            <p:nvPr/>
          </p:nvGraphicFramePr>
          <p:xfrm>
            <a:off x="5462588" y="4826022"/>
            <a:ext cx="2395560" cy="10318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3" imgW="2354580" imgH="3397250" progId="MS_ClipArt_Gallery.2">
                    <p:embed/>
                  </p:oleObj>
                </mc:Choice>
                <mc:Fallback>
                  <p:oleObj name="" r:id="rId3" imgW="2354580" imgH="3397250" progId="MS_ClipArt_Gallery.2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462588" y="4826022"/>
                          <a:ext cx="2395560" cy="103187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" name="矩形 47"/>
            <p:cNvSpPr/>
            <p:nvPr/>
          </p:nvSpPr>
          <p:spPr>
            <a:xfrm>
              <a:off x="5725329" y="5147168"/>
              <a:ext cx="1832553" cy="567848"/>
            </a:xfrm>
            <a:prstGeom prst="rect">
              <a:avLst/>
            </a:prstGeom>
            <a:solidFill>
              <a:schemeClr val="bg1"/>
            </a:solidFill>
          </p:spPr>
          <p:txBody>
            <a:bodyPr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服务目录</a:t>
              </a:r>
              <a:endParaRPr kumimoji="0" lang="zh-CN" altLang="en-US" sz="32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运维工作体系建设之流程制度</a:t>
            </a:r>
            <a:endParaRPr lang="zh-CN" altLang="en-US" dirty="0"/>
          </a:p>
        </p:txBody>
      </p:sp>
      <p:sp>
        <p:nvSpPr>
          <p:cNvPr id="19459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651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流程制度举例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46" name="图片 45" descr="安全管理细则V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84313"/>
            <a:ext cx="8435975" cy="2952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9461" name="TextBox 46"/>
          <p:cNvSpPr txBox="1"/>
          <p:nvPr/>
        </p:nvSpPr>
        <p:spPr>
          <a:xfrm>
            <a:off x="2617788" y="4581525"/>
            <a:ext cx="34671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黑体" panose="02010609060101010101" pitchFamily="49" charset="-122"/>
              </a:rPr>
              <a:t>北京移动安全管理实施细则 </a:t>
            </a:r>
            <a:r>
              <a:rPr lang="en-US" altLang="zh-CN" sz="1800" dirty="0">
                <a:latin typeface="黑体" panose="02010609060101010101" pitchFamily="49" charset="-122"/>
              </a:rPr>
              <a:t>V5</a:t>
            </a:r>
            <a:endParaRPr lang="zh-CN" altLang="en-US" sz="1800" dirty="0">
              <a:latin typeface="黑体" panose="02010609060101010101" pitchFamily="49" charset="-122"/>
            </a:endParaRPr>
          </a:p>
        </p:txBody>
      </p:sp>
      <p:sp>
        <p:nvSpPr>
          <p:cNvPr id="19462" name="TextBox 5"/>
          <p:cNvSpPr txBox="1"/>
          <p:nvPr/>
        </p:nvSpPr>
        <p:spPr>
          <a:xfrm>
            <a:off x="457200" y="4968875"/>
            <a:ext cx="8229600" cy="1300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457200"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为了防止客户信息泄露等事故再次发生，重铸公司的品牌和信誉，北京移动公司网络部牵头，历时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年，各个部门均有参与，参与编写人员近百名，完成了公司内部的安全管理实施细则，共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35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个分类，全面梳理了公司内部各重要的流程中人因因素的部分，制定了操作和审计制度。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43808" y="2661726"/>
            <a:ext cx="3456384" cy="981011"/>
          </a:xfrm>
          <a:prstGeom prst="rect">
            <a:avLst/>
          </a:prstGeom>
          <a:solidFill>
            <a:schemeClr val="bg1"/>
          </a:solidFill>
          <a:ln w="50800">
            <a:solidFill>
              <a:srgbClr val="FF0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108000" bIns="108000" anchor="ctr">
            <a:spAutoFit/>
          </a:bodyPr>
          <a:lstStyle/>
          <a:p>
            <a:pPr marR="0" algn="ctr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系统的安全制度体系方面我们公司比较缺失</a:t>
            </a:r>
            <a:endParaRPr kumimoji="0" lang="zh-CN" altLang="en-US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运维工作体系建设之流程制度</a:t>
            </a:r>
            <a:endParaRPr lang="zh-CN" altLang="en-US" dirty="0"/>
          </a:p>
        </p:txBody>
      </p:sp>
      <p:sp>
        <p:nvSpPr>
          <p:cNvPr id="20483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129540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部门间服务接口</a:t>
            </a:r>
            <a:r>
              <a:rPr lang="en-US" altLang="zh-CN" dirty="0">
                <a:latin typeface="+mn-lt"/>
                <a:ea typeface="+mn-ea"/>
                <a:cs typeface="+mn-cs"/>
              </a:rPr>
              <a:t>--</a:t>
            </a:r>
            <a:r>
              <a:rPr lang="zh-CN" altLang="en-US" dirty="0">
                <a:latin typeface="+mn-lt"/>
                <a:ea typeface="+mn-ea"/>
                <a:cs typeface="+mn-cs"/>
              </a:rPr>
              <a:t>服务目录</a:t>
            </a:r>
            <a:endParaRPr lang="en-US" altLang="zh-CN" dirty="0">
              <a:latin typeface="+mn-lt"/>
              <a:ea typeface="+mn-ea"/>
              <a:cs typeface="+mn-cs"/>
            </a:endParaRPr>
          </a:p>
          <a:p>
            <a:pPr lvl="1"/>
            <a:r>
              <a:rPr lang="zh-CN" altLang="en-US" dirty="0"/>
              <a:t>概念：服务目录是管理内外部客户期望，使服务产品化、提升服务交付质量的重要工具</a:t>
            </a:r>
            <a:endParaRPr lang="en-US" altLang="zh-CN" dirty="0"/>
          </a:p>
        </p:txBody>
      </p:sp>
      <p:graphicFrame>
        <p:nvGraphicFramePr>
          <p:cNvPr id="4" name="Group 125"/>
          <p:cNvGraphicFramePr>
            <a:graphicFrameLocks noGrp="1"/>
          </p:cNvGraphicFramePr>
          <p:nvPr/>
        </p:nvGraphicFramePr>
        <p:xfrm>
          <a:off x="542925" y="2214563"/>
          <a:ext cx="8172450" cy="3949700"/>
        </p:xfrm>
        <a:graphic>
          <a:graphicData uri="http://schemas.openxmlformats.org/drawingml/2006/table">
            <a:tbl>
              <a:tblPr/>
              <a:tblGrid>
                <a:gridCol w="471488"/>
                <a:gridCol w="1285875"/>
                <a:gridCol w="1285875"/>
                <a:gridCol w="1285875"/>
                <a:gridCol w="1285875"/>
                <a:gridCol w="1285875"/>
                <a:gridCol w="1271587"/>
              </a:tblGrid>
              <a:tr h="800100">
                <a:tc gridSpan="2"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服务的内容和范围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服务运行的前提条件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服务的水平要求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服务的沟通界面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服务的评价方法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售前技术支撑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上线服务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投诉处理服务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事件处理通报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问题处理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数据提取服务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</a:tr>
              <a:tr h="39370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业务推广支撑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</a:tr>
              <a:tr h="393700">
                <a:tc gridSpan="7"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… …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</a:tbl>
          </a:graphicData>
        </a:graphic>
      </p:graphicFrame>
      <p:grpSp>
        <p:nvGrpSpPr>
          <p:cNvPr id="2" name="组合 6"/>
          <p:cNvGrpSpPr/>
          <p:nvPr/>
        </p:nvGrpSpPr>
        <p:grpSpPr>
          <a:xfrm>
            <a:off x="4000500" y="3357563"/>
            <a:ext cx="3214688" cy="2209800"/>
            <a:chOff x="4000496" y="3357562"/>
            <a:chExt cx="3214710" cy="2209946"/>
          </a:xfrm>
        </p:grpSpPr>
        <p:sp>
          <p:nvSpPr>
            <p:cNvPr id="20563" name="圆角矩形标注 4"/>
            <p:cNvSpPr/>
            <p:nvPr/>
          </p:nvSpPr>
          <p:spPr>
            <a:xfrm>
              <a:off x="4000496" y="3357562"/>
              <a:ext cx="3214710" cy="2143140"/>
            </a:xfrm>
            <a:prstGeom prst="wedgeRoundRectCallout">
              <a:avLst>
                <a:gd name="adj1" fmla="val -69144"/>
                <a:gd name="adj2" fmla="val 58435"/>
                <a:gd name="adj3" fmla="val 16667"/>
              </a:avLst>
            </a:prstGeom>
            <a:solidFill>
              <a:srgbClr val="CCFFFF"/>
            </a:solidFill>
            <a:ln w="9525" cap="flat" cmpd="sng">
              <a:solidFill>
                <a:srgbClr val="0033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>
              <a:spAutoFit/>
            </a:bodyPr>
            <a:p>
              <a:pPr algn="ctr" eaLnBrk="1" hangingPunct="1">
                <a:spcBef>
                  <a:spcPct val="50000"/>
                </a:spcBef>
                <a:buClrTx/>
                <a:buFontTx/>
              </a:pPr>
              <a:endParaRPr lang="zh-CN" altLang="en-US" sz="18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564" name="TextBox 5"/>
            <p:cNvSpPr txBox="1"/>
            <p:nvPr/>
          </p:nvSpPr>
          <p:spPr>
            <a:xfrm>
              <a:off x="4143372" y="3443850"/>
              <a:ext cx="2928958" cy="21236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我们会按照和各业务线梳理和签订的服务目录，制定人力资源计划和各团队及各人的</a:t>
              </a:r>
              <a:r>
                <a:rPr lang="en-US" altLang="zh-CN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KPI</a:t>
              </a:r>
              <a:endPara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sp>
        <p:nvSpPr>
          <p:cNvPr id="20560" name="TextBox 12"/>
          <p:cNvSpPr txBox="1"/>
          <p:nvPr/>
        </p:nvSpPr>
        <p:spPr>
          <a:xfrm>
            <a:off x="542925" y="2636838"/>
            <a:ext cx="1076325" cy="4064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600" dirty="0">
                <a:latin typeface="黑体" panose="02010609060101010101" pitchFamily="49" charset="-122"/>
              </a:rPr>
              <a:t>服务项目</a:t>
            </a:r>
            <a:endParaRPr lang="zh-CN" altLang="en-US" sz="1600" dirty="0">
              <a:latin typeface="黑体" panose="02010609060101010101" pitchFamily="49" charset="-122"/>
            </a:endParaRPr>
          </a:p>
        </p:txBody>
      </p:sp>
      <p:sp>
        <p:nvSpPr>
          <p:cNvPr id="20561" name="TextBox 13"/>
          <p:cNvSpPr txBox="1"/>
          <p:nvPr/>
        </p:nvSpPr>
        <p:spPr>
          <a:xfrm>
            <a:off x="1333500" y="2222500"/>
            <a:ext cx="1077913" cy="414338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600" dirty="0">
                <a:latin typeface="黑体" panose="02010609060101010101" pitchFamily="49" charset="-122"/>
              </a:rPr>
              <a:t>服务内容</a:t>
            </a:r>
            <a:endParaRPr lang="zh-CN" altLang="en-US" sz="1600" dirty="0">
              <a:latin typeface="黑体" panose="02010609060101010101" pitchFamily="49" charset="-122"/>
            </a:endParaRPr>
          </a:p>
        </p:txBody>
      </p:sp>
      <p:cxnSp>
        <p:nvCxnSpPr>
          <p:cNvPr id="20562" name="直接连接符 15"/>
          <p:cNvCxnSpPr/>
          <p:nvPr/>
        </p:nvCxnSpPr>
        <p:spPr>
          <a:xfrm>
            <a:off x="755650" y="2276475"/>
            <a:ext cx="1365250" cy="7207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运维工作体系建设之流程制度</a:t>
            </a:r>
            <a:endParaRPr lang="zh-CN" altLang="en-US" dirty="0"/>
          </a:p>
        </p:txBody>
      </p:sp>
      <p:sp>
        <p:nvSpPr>
          <p:cNvPr id="22531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651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服务目录举例</a:t>
            </a:r>
            <a:r>
              <a:rPr lang="en-US" altLang="zh-CN" dirty="0">
                <a:latin typeface="+mn-lt"/>
                <a:ea typeface="+mn-ea"/>
                <a:cs typeface="+mn-cs"/>
              </a:rPr>
              <a:t>—</a:t>
            </a:r>
            <a:r>
              <a:rPr lang="zh-CN" altLang="en-US" dirty="0">
                <a:latin typeface="+mn-lt"/>
                <a:ea typeface="+mn-ea"/>
                <a:cs typeface="+mn-cs"/>
              </a:rPr>
              <a:t>上线服务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Group 125"/>
          <p:cNvGraphicFramePr>
            <a:graphicFrameLocks noGrp="1"/>
          </p:cNvGraphicFramePr>
          <p:nvPr/>
        </p:nvGraphicFramePr>
        <p:xfrm>
          <a:off x="250825" y="1484313"/>
          <a:ext cx="8640763" cy="4376738"/>
        </p:xfrm>
        <a:graphic>
          <a:graphicData uri="http://schemas.openxmlformats.org/drawingml/2006/table">
            <a:tbl>
              <a:tblPr/>
              <a:tblGrid>
                <a:gridCol w="498475"/>
                <a:gridCol w="1230313"/>
                <a:gridCol w="1489075"/>
                <a:gridCol w="1358900"/>
                <a:gridCol w="1360487"/>
                <a:gridCol w="1358900"/>
                <a:gridCol w="1344613"/>
              </a:tblGrid>
              <a:tr h="858838">
                <a:tc gridSpan="2"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服务的内容和范围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服务运行的前提条件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服务的水平要求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服务的沟通界面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服务的评价方法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2275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售前技术支撑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49803"/>
                      </a:srgbClr>
                    </a:solidFill>
                  </a:tcPr>
                </a:tc>
              </a:tr>
              <a:tr h="2535238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2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上线服务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按次分配，内容和范围写在上线工单中：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1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、网络需求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2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、应用需求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、主机需求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T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1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、上线前提交资料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2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、大型上线需要有评审会</a:t>
                      </a:r>
                      <a:endParaRPr kumimoji="0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T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1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、不影响已有业务功能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2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、新上线功能正常使用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、在业务规定时间内上线</a:t>
                      </a:r>
                      <a:endParaRPr kumimoji="0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T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1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OA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工单流程（两个铁律）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2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、电话、邮件</a:t>
                      </a:r>
                      <a:endParaRPr kumimoji="0" lang="en-US" altLang="zh-CN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、会议</a:t>
                      </a:r>
                      <a:endParaRPr kumimoji="0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T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已做成上线打分表，对前端的上线的完备性做评价</a:t>
                      </a:r>
                      <a:endParaRPr kumimoji="0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T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>
                        <a:alpha val="50195"/>
                      </a:srgbClr>
                    </a:solidFill>
                  </a:tcPr>
                </a:tc>
              </a:tr>
              <a:tr h="422275">
                <a:tc gridSpan="7"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0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1400">
                          <a:solidFill>
                            <a:srgbClr val="000000"/>
                          </a:solidFill>
                          <a:latin typeface="楷体_GB2312" pitchFamily="49" charset="-122"/>
                          <a:ea typeface="楷体_GB2312" pitchFamily="49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00CC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… …</a:t>
                      </a: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>
                        <a:alpha val="50195"/>
                      </a:srgbClr>
                    </a:solidFill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</a:tbl>
          </a:graphicData>
        </a:graphic>
      </p:graphicFrame>
      <p:grpSp>
        <p:nvGrpSpPr>
          <p:cNvPr id="22573" name="组合 7"/>
          <p:cNvGrpSpPr/>
          <p:nvPr/>
        </p:nvGrpSpPr>
        <p:grpSpPr>
          <a:xfrm>
            <a:off x="255588" y="1484313"/>
            <a:ext cx="1868487" cy="820737"/>
            <a:chOff x="542925" y="1636713"/>
            <a:chExt cx="1868488" cy="820737"/>
          </a:xfrm>
        </p:grpSpPr>
        <p:sp>
          <p:nvSpPr>
            <p:cNvPr id="22575" name="TextBox 12"/>
            <p:cNvSpPr txBox="1"/>
            <p:nvPr/>
          </p:nvSpPr>
          <p:spPr>
            <a:xfrm>
              <a:off x="542925" y="2051050"/>
              <a:ext cx="1076325" cy="406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b" anchorCtr="0"/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400" dirty="0">
                  <a:latin typeface="黑体" panose="02010609060101010101" pitchFamily="49" charset="-122"/>
                </a:rPr>
                <a:t>服务项目</a:t>
              </a:r>
              <a:endParaRPr lang="zh-CN" altLang="en-US" sz="1400" dirty="0">
                <a:latin typeface="黑体" panose="02010609060101010101" pitchFamily="49" charset="-122"/>
              </a:endParaRPr>
            </a:p>
          </p:txBody>
        </p:sp>
        <p:sp>
          <p:nvSpPr>
            <p:cNvPr id="22576" name="TextBox 13"/>
            <p:cNvSpPr txBox="1"/>
            <p:nvPr/>
          </p:nvSpPr>
          <p:spPr>
            <a:xfrm>
              <a:off x="1333500" y="1636713"/>
              <a:ext cx="1077913" cy="4143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b" anchorCtr="0"/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400" dirty="0">
                  <a:latin typeface="黑体" panose="02010609060101010101" pitchFamily="49" charset="-122"/>
                </a:rPr>
                <a:t>服务内容</a:t>
              </a:r>
              <a:endParaRPr lang="zh-CN" altLang="en-US" sz="1400" dirty="0">
                <a:latin typeface="黑体" panose="02010609060101010101" pitchFamily="49" charset="-122"/>
              </a:endParaRPr>
            </a:p>
          </p:txBody>
        </p:sp>
        <p:cxnSp>
          <p:nvCxnSpPr>
            <p:cNvPr id="22577" name="直接连接符 15"/>
            <p:cNvCxnSpPr/>
            <p:nvPr/>
          </p:nvCxnSpPr>
          <p:spPr>
            <a:xfrm>
              <a:off x="755650" y="1690688"/>
              <a:ext cx="1365250" cy="72072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</p:grpSp>
      <p:graphicFrame>
        <p:nvGraphicFramePr>
          <p:cNvPr id="22574" name="Object 52"/>
          <p:cNvGraphicFramePr>
            <a:graphicFrameLocks noChangeAspect="1"/>
          </p:cNvGraphicFramePr>
          <p:nvPr/>
        </p:nvGraphicFramePr>
        <p:xfrm>
          <a:off x="7596188" y="4437063"/>
          <a:ext cx="1296987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showAsIcon="1" r:id="rId2" imgW="914400" imgH="828675" progId="Excel.Sheet.12">
                  <p:embed/>
                </p:oleObj>
              </mc:Choice>
              <mc:Fallback>
                <p:oleObj name="" showAsIcon="1" r:id="rId2" imgW="914400" imgH="828675" progId="Excel.Sheet.12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596188" y="4437063"/>
                        <a:ext cx="1296987" cy="1174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目录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9163"/>
            <a:ext cx="8229600" cy="54006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运维部门的价值与挑战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运维部门的工作内容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运维工作体系建设之流程与制度（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Process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运维工作体系建设之人员（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People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运维工作体系建设之技术（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Technology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运维工作的现状与展望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运维工作体系建设之人员</a:t>
            </a:r>
            <a:endParaRPr lang="zh-CN" altLang="en-US" dirty="0"/>
          </a:p>
        </p:txBody>
      </p:sp>
      <p:sp>
        <p:nvSpPr>
          <p:cNvPr id="25603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938212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研发团队和运维团队的关系举例：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80"/>
          <p:cNvGrpSpPr/>
          <p:nvPr/>
        </p:nvGrpSpPr>
        <p:grpSpPr>
          <a:xfrm>
            <a:off x="-36512" y="1441450"/>
            <a:ext cx="4519612" cy="2514600"/>
            <a:chOff x="-36513" y="1441450"/>
            <a:chExt cx="4519613" cy="2514600"/>
          </a:xfrm>
        </p:grpSpPr>
        <p:sp>
          <p:nvSpPr>
            <p:cNvPr id="25661" name="AutoShape 33"/>
            <p:cNvSpPr/>
            <p:nvPr/>
          </p:nvSpPr>
          <p:spPr>
            <a:xfrm>
              <a:off x="160338" y="1441450"/>
              <a:ext cx="4322762" cy="2514600"/>
            </a:xfrm>
            <a:prstGeom prst="roundRect">
              <a:avLst>
                <a:gd name="adj" fmla="val 16667"/>
              </a:avLst>
            </a:prstGeom>
            <a:solidFill>
              <a:srgbClr val="CC3399">
                <a:alpha val="39999"/>
              </a:srgbClr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spcBef>
                  <a:spcPct val="50000"/>
                </a:spcBef>
              </a:pPr>
              <a:endParaRPr lang="zh-CN" altLang="en-US" dirty="0">
                <a:latin typeface="黑体" panose="02010609060101010101" pitchFamily="49" charset="-122"/>
              </a:endParaRPr>
            </a:p>
          </p:txBody>
        </p:sp>
        <p:grpSp>
          <p:nvGrpSpPr>
            <p:cNvPr id="25662" name="组合 111"/>
            <p:cNvGrpSpPr/>
            <p:nvPr/>
          </p:nvGrpSpPr>
          <p:grpSpPr>
            <a:xfrm>
              <a:off x="-36513" y="1798638"/>
              <a:ext cx="4232276" cy="1508125"/>
              <a:chOff x="-142908" y="1906420"/>
              <a:chExt cx="4232264" cy="1508066"/>
            </a:xfrm>
          </p:grpSpPr>
          <p:grpSp>
            <p:nvGrpSpPr>
              <p:cNvPr id="25665" name="组合 89"/>
              <p:cNvGrpSpPr/>
              <p:nvPr/>
            </p:nvGrpSpPr>
            <p:grpSpPr>
              <a:xfrm>
                <a:off x="-142908" y="1906420"/>
                <a:ext cx="4232264" cy="1022514"/>
                <a:chOff x="2571736" y="1801572"/>
                <a:chExt cx="4232264" cy="1022514"/>
              </a:xfrm>
            </p:grpSpPr>
            <p:sp>
              <p:nvSpPr>
                <p:cNvPr id="25669" name="矩形 26"/>
                <p:cNvSpPr/>
                <p:nvPr/>
              </p:nvSpPr>
              <p:spPr>
                <a:xfrm>
                  <a:off x="3204000" y="2173275"/>
                  <a:ext cx="3600000" cy="540000"/>
                </a:xfrm>
                <a:prstGeom prst="rect">
                  <a:avLst/>
                </a:prstGeom>
                <a:solidFill>
                  <a:srgbClr val="CCFFFF"/>
                </a:solidFill>
                <a:ln w="9525" cap="flat" cmpd="sng">
                  <a:solidFill>
                    <a:srgbClr val="00336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ctr" anchorCtr="0">
                  <a:spAutoFit/>
                </a:bodyPr>
                <a:p>
                  <a:pPr algn="ctr" eaLnBrk="1" hangingPunct="1">
                    <a:spcBef>
                      <a:spcPct val="50000"/>
                    </a:spcBef>
                    <a:buClrTx/>
                    <a:buFontTx/>
                  </a:pPr>
                  <a:endParaRPr lang="zh-CN" altLang="en-US" sz="1400" b="0" dirty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" name="TextBox 31"/>
                <p:cNvSpPr txBox="1"/>
                <p:nvPr/>
              </p:nvSpPr>
              <p:spPr>
                <a:xfrm>
                  <a:off x="2571736" y="2180969"/>
                  <a:ext cx="642936" cy="533379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 marR="0" algn="r" defTabSz="914400">
                    <a:lnSpc>
                      <a:spcPts val="1300"/>
                    </a:lnSpc>
                    <a:spcBef>
                      <a:spcPct val="50000"/>
                    </a:spcBef>
                    <a:buSzTx/>
                    <a:buFont typeface="Wingdings" panose="05000000000000000000" pitchFamily="2" charset="2"/>
                    <a:buNone/>
                    <a:defRPr/>
                  </a:pPr>
                  <a:r>
                    <a:rPr kumimoji="0" lang="en-US" altLang="zh-CN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rPr>
                    <a:t>A</a:t>
                  </a:r>
                  <a:r>
                    <a:rPr kumimoji="0" lang="zh-CN" altLang="en-US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rPr>
                    <a:t>组</a:t>
                  </a:r>
                  <a:endParaRPr kumimoji="0" lang="en-US" altLang="zh-CN" sz="1400" kern="1200" cap="none" spc="0" normalizeH="0" baseline="0" noProof="0" dirty="0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endParaRPr>
                </a:p>
                <a:p>
                  <a:pPr marR="0" algn="r" defTabSz="914400">
                    <a:lnSpc>
                      <a:spcPts val="1300"/>
                    </a:lnSpc>
                    <a:spcBef>
                      <a:spcPct val="50000"/>
                    </a:spcBef>
                    <a:buSzTx/>
                    <a:buFont typeface="Wingdings" panose="05000000000000000000" pitchFamily="2" charset="2"/>
                    <a:buNone/>
                    <a:defRPr/>
                  </a:pPr>
                  <a:r>
                    <a:rPr kumimoji="0" lang="en-US" altLang="zh-CN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rPr>
                    <a:t>B</a:t>
                  </a:r>
                  <a:r>
                    <a:rPr kumimoji="0" lang="zh-CN" altLang="en-US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rPr>
                    <a:t>组</a:t>
                  </a:r>
                  <a:endParaRPr kumimoji="0" lang="zh-CN" altLang="en-US" sz="1400" kern="1200" cap="none" spc="0" normalizeH="0" baseline="0" noProof="0" dirty="0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endParaRPr>
                </a:p>
              </p:txBody>
            </p:sp>
            <p:grpSp>
              <p:nvGrpSpPr>
                <p:cNvPr id="25671" name="组合 33"/>
                <p:cNvGrpSpPr/>
                <p:nvPr/>
              </p:nvGrpSpPr>
              <p:grpSpPr>
                <a:xfrm>
                  <a:off x="3284984" y="1802256"/>
                  <a:ext cx="930160" cy="1008000"/>
                  <a:chOff x="1684320" y="1986410"/>
                  <a:chExt cx="930160" cy="1008000"/>
                </a:xfrm>
              </p:grpSpPr>
              <p:sp>
                <p:nvSpPr>
                  <p:cNvPr id="25681" name="圆角矩形 29"/>
                  <p:cNvSpPr/>
                  <p:nvPr/>
                </p:nvSpPr>
                <p:spPr>
                  <a:xfrm>
                    <a:off x="1714480" y="1986410"/>
                    <a:ext cx="792000" cy="10080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FFCC99"/>
                  </a:solidFill>
                  <a:ln w="9525" cap="flat" cmpd="sng">
                    <a:solidFill>
                      <a:srgbClr val="003366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 wrap="none" anchor="ctr" anchorCtr="0">
                    <a:spAutoFit/>
                  </a:bodyPr>
                  <a:p>
                    <a:pPr algn="ctr" eaLnBrk="1" hangingPunct="1">
                      <a:spcBef>
                        <a:spcPct val="50000"/>
                      </a:spcBef>
                      <a:buClrTx/>
                      <a:buFontTx/>
                    </a:pPr>
                    <a:endParaRPr lang="zh-CN" altLang="en-US" sz="1400" b="0" dirty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5682" name="TextBox 30"/>
                  <p:cNvSpPr txBox="1"/>
                  <p:nvPr/>
                </p:nvSpPr>
                <p:spPr>
                  <a:xfrm>
                    <a:off x="1714480" y="1996384"/>
                    <a:ext cx="900000" cy="33201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 algn="ctr">
                      <a:lnSpc>
                        <a:spcPct val="110000"/>
                      </a:lnSpc>
                      <a:spcBef>
                        <a:spcPct val="50000"/>
                      </a:spcBef>
                    </a:pPr>
                    <a:r>
                      <a:rPr lang="zh-CN" altLang="en-US" sz="1400" dirty="0">
                        <a:latin typeface="黑体" panose="02010609060101010101" pitchFamily="49" charset="-122"/>
                      </a:rPr>
                      <a:t>项目</a:t>
                    </a:r>
                    <a:r>
                      <a:rPr lang="en-US" altLang="zh-CN" sz="1400" dirty="0">
                        <a:latin typeface="黑体" panose="02010609060101010101" pitchFamily="49" charset="-122"/>
                      </a:rPr>
                      <a:t>1</a:t>
                    </a:r>
                    <a:endParaRPr lang="zh-CN" altLang="en-US" sz="1400" dirty="0">
                      <a:latin typeface="黑体" panose="02010609060101010101" pitchFamily="49" charset="-122"/>
                    </a:endParaRPr>
                  </a:p>
                </p:txBody>
              </p:sp>
              <p:sp>
                <p:nvSpPr>
                  <p:cNvPr id="33" name="TextBox 32"/>
                  <p:cNvSpPr txBox="1"/>
                  <p:nvPr/>
                </p:nvSpPr>
                <p:spPr>
                  <a:xfrm>
                    <a:off x="1683858" y="2398460"/>
                    <a:ext cx="857247" cy="507980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marR="0" defTabSz="914400">
                      <a:lnSpc>
                        <a:spcPts val="1200"/>
                      </a:lnSpc>
                      <a:spcBef>
                        <a:spcPct val="50000"/>
                      </a:spcBef>
                      <a:buSzTx/>
                      <a:buFont typeface="Wingdings" panose="05000000000000000000" pitchFamily="2" charset="2"/>
                      <a:buNone/>
                      <a:defRPr/>
                    </a:pPr>
                    <a:r>
                      <a:rPr kumimoji="0" lang="en-US" altLang="zh-CN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A</a:t>
                    </a:r>
                    <a:r>
                      <a: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组研发</a:t>
                    </a:r>
                    <a:endParaRPr kumimoji="0" lang="en-US" altLang="zh-CN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endParaRPr>
                  </a:p>
                  <a:p>
                    <a:pPr marR="0" defTabSz="914400">
                      <a:lnSpc>
                        <a:spcPts val="1200"/>
                      </a:lnSpc>
                      <a:spcBef>
                        <a:spcPct val="50000"/>
                      </a:spcBef>
                      <a:buSzTx/>
                      <a:buFont typeface="Wingdings" panose="05000000000000000000" pitchFamily="2" charset="2"/>
                      <a:buNone/>
                      <a:defRPr/>
                    </a:pPr>
                    <a:r>
                      <a:rPr kumimoji="0" lang="en-US" altLang="zh-CN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B</a:t>
                    </a:r>
                    <a:r>
                      <a: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组运维</a:t>
                    </a:r>
                    <a:endParaRPr kumimoji="0" lang="zh-CN" altLang="en-US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25672" name="TextBox 42"/>
                <p:cNvSpPr txBox="1"/>
                <p:nvPr/>
              </p:nvSpPr>
              <p:spPr>
                <a:xfrm>
                  <a:off x="4949422" y="2287124"/>
                  <a:ext cx="928694" cy="32932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lnSpc>
                      <a:spcPct val="110000"/>
                    </a:lnSpc>
                    <a:spcBef>
                      <a:spcPct val="50000"/>
                    </a:spcBef>
                  </a:pPr>
                  <a:r>
                    <a:rPr lang="en-US" altLang="zh-CN" sz="1400" dirty="0">
                      <a:latin typeface="黑体" panose="02010609060101010101" pitchFamily="49" charset="-122"/>
                    </a:rPr>
                    <a:t>……</a:t>
                  </a:r>
                  <a:endParaRPr lang="zh-CN" altLang="en-US" sz="1400" dirty="0">
                    <a:latin typeface="黑体" panose="02010609060101010101" pitchFamily="49" charset="-122"/>
                  </a:endParaRPr>
                </a:p>
              </p:txBody>
            </p:sp>
            <p:grpSp>
              <p:nvGrpSpPr>
                <p:cNvPr id="25673" name="组合 66"/>
                <p:cNvGrpSpPr/>
                <p:nvPr/>
              </p:nvGrpSpPr>
              <p:grpSpPr>
                <a:xfrm>
                  <a:off x="4178118" y="1816086"/>
                  <a:ext cx="1000132" cy="1008000"/>
                  <a:chOff x="3249424" y="1957830"/>
                  <a:chExt cx="1000132" cy="1008000"/>
                </a:xfrm>
              </p:grpSpPr>
              <p:sp>
                <p:nvSpPr>
                  <p:cNvPr id="25678" name="圆角矩形 63"/>
                  <p:cNvSpPr/>
                  <p:nvPr/>
                </p:nvSpPr>
                <p:spPr>
                  <a:xfrm>
                    <a:off x="3279250" y="1957830"/>
                    <a:ext cx="792000" cy="10080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FFCC99"/>
                  </a:solidFill>
                  <a:ln w="9525" cap="flat" cmpd="sng">
                    <a:solidFill>
                      <a:srgbClr val="003366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 wrap="none" anchor="ctr" anchorCtr="0">
                    <a:spAutoFit/>
                  </a:bodyPr>
                  <a:p>
                    <a:pPr algn="ctr" eaLnBrk="1" hangingPunct="1">
                      <a:spcBef>
                        <a:spcPct val="50000"/>
                      </a:spcBef>
                      <a:buClrTx/>
                      <a:buFontTx/>
                    </a:pPr>
                    <a:endParaRPr lang="zh-CN" altLang="en-US" sz="1400" b="0" dirty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5679" name="TextBox 64"/>
                  <p:cNvSpPr txBox="1"/>
                  <p:nvPr/>
                </p:nvSpPr>
                <p:spPr>
                  <a:xfrm>
                    <a:off x="3279250" y="1967804"/>
                    <a:ext cx="900000" cy="300403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 algn="ctr">
                      <a:lnSpc>
                        <a:spcPct val="110000"/>
                      </a:lnSpc>
                      <a:spcBef>
                        <a:spcPct val="50000"/>
                      </a:spcBef>
                    </a:pPr>
                    <a:r>
                      <a:rPr lang="zh-CN" altLang="en-US" sz="1400" dirty="0">
                        <a:latin typeface="黑体" panose="02010609060101010101" pitchFamily="49" charset="-122"/>
                      </a:rPr>
                      <a:t>项目</a:t>
                    </a:r>
                    <a:r>
                      <a:rPr lang="en-US" altLang="zh-CN" sz="1400" dirty="0">
                        <a:latin typeface="黑体" panose="02010609060101010101" pitchFamily="49" charset="-122"/>
                      </a:rPr>
                      <a:t>2</a:t>
                    </a:r>
                    <a:endParaRPr lang="zh-CN" altLang="en-US" sz="1400" dirty="0">
                      <a:latin typeface="黑体" panose="02010609060101010101" pitchFamily="49" charset="-122"/>
                    </a:endParaRPr>
                  </a:p>
                </p:txBody>
              </p:sp>
              <p:sp>
                <p:nvSpPr>
                  <p:cNvPr id="38" name="TextBox 37"/>
                  <p:cNvSpPr txBox="1"/>
                  <p:nvPr/>
                </p:nvSpPr>
                <p:spPr>
                  <a:xfrm>
                    <a:off x="3249588" y="2357637"/>
                    <a:ext cx="1000122" cy="507980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marR="0" defTabSz="914400">
                      <a:lnSpc>
                        <a:spcPts val="1200"/>
                      </a:lnSpc>
                      <a:spcBef>
                        <a:spcPct val="50000"/>
                      </a:spcBef>
                      <a:buSzTx/>
                      <a:buFont typeface="Wingdings" panose="05000000000000000000" pitchFamily="2" charset="2"/>
                      <a:buNone/>
                      <a:defRPr/>
                    </a:pPr>
                    <a:r>
                      <a:rPr kumimoji="0" lang="en-US" altLang="zh-CN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B</a:t>
                    </a:r>
                    <a:r>
                      <a: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组研发</a:t>
                    </a:r>
                    <a:endParaRPr kumimoji="0" lang="en-US" altLang="zh-CN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endParaRPr>
                  </a:p>
                  <a:p>
                    <a:pPr marR="0" defTabSz="914400">
                      <a:lnSpc>
                        <a:spcPts val="1200"/>
                      </a:lnSpc>
                      <a:spcBef>
                        <a:spcPct val="50000"/>
                      </a:spcBef>
                      <a:buSzTx/>
                      <a:buFont typeface="Wingdings" panose="05000000000000000000" pitchFamily="2" charset="2"/>
                      <a:buNone/>
                      <a:defRPr/>
                    </a:pPr>
                    <a:r>
                      <a:rPr kumimoji="0" lang="en-US" altLang="zh-CN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A</a:t>
                    </a:r>
                    <a:r>
                      <a: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组运维</a:t>
                    </a:r>
                    <a:endParaRPr kumimoji="0" lang="zh-CN" altLang="en-US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25674" name="组合 69"/>
                <p:cNvGrpSpPr/>
                <p:nvPr/>
              </p:nvGrpSpPr>
              <p:grpSpPr>
                <a:xfrm>
                  <a:off x="5449488" y="1801572"/>
                  <a:ext cx="1304340" cy="1008000"/>
                  <a:chOff x="5137852" y="1943316"/>
                  <a:chExt cx="1304340" cy="1008000"/>
                </a:xfrm>
              </p:grpSpPr>
              <p:sp>
                <p:nvSpPr>
                  <p:cNvPr id="25675" name="圆角矩形 67"/>
                  <p:cNvSpPr/>
                  <p:nvPr/>
                </p:nvSpPr>
                <p:spPr>
                  <a:xfrm>
                    <a:off x="5182192" y="1943316"/>
                    <a:ext cx="1152000" cy="100800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FFCC99"/>
                  </a:solidFill>
                  <a:ln w="9525" cap="flat" cmpd="sng">
                    <a:solidFill>
                      <a:srgbClr val="003366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 wrap="none" anchor="ctr" anchorCtr="0">
                    <a:spAutoFit/>
                  </a:bodyPr>
                  <a:p>
                    <a:pPr algn="ctr" eaLnBrk="1" hangingPunct="1">
                      <a:spcBef>
                        <a:spcPct val="50000"/>
                      </a:spcBef>
                      <a:buClrTx/>
                      <a:buFontTx/>
                    </a:pPr>
                    <a:endParaRPr lang="zh-CN" altLang="en-US" sz="1400" b="0" dirty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5676" name="TextBox 68"/>
                  <p:cNvSpPr txBox="1"/>
                  <p:nvPr/>
                </p:nvSpPr>
                <p:spPr>
                  <a:xfrm>
                    <a:off x="5182192" y="1953290"/>
                    <a:ext cx="1260000" cy="32932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 algn="ctr">
                      <a:lnSpc>
                        <a:spcPct val="110000"/>
                      </a:lnSpc>
                      <a:spcBef>
                        <a:spcPct val="50000"/>
                      </a:spcBef>
                    </a:pPr>
                    <a:r>
                      <a:rPr lang="zh-CN" altLang="en-US" sz="1400" dirty="0">
                        <a:latin typeface="黑体" panose="02010609060101010101" pitchFamily="49" charset="-122"/>
                      </a:rPr>
                      <a:t>保守期</a:t>
                    </a:r>
                    <a:endParaRPr lang="zh-CN" altLang="en-US" sz="1400" dirty="0">
                      <a:latin typeface="黑体" panose="02010609060101010101" pitchFamily="49" charset="-122"/>
                    </a:endParaRPr>
                  </a:p>
                </p:txBody>
              </p:sp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5138230" y="2335413"/>
                    <a:ext cx="1258884" cy="507980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marR="0" algn="ctr" defTabSz="914400">
                      <a:lnSpc>
                        <a:spcPts val="1200"/>
                      </a:lnSpc>
                      <a:spcBef>
                        <a:spcPct val="50000"/>
                      </a:spcBef>
                      <a:buSzTx/>
                      <a:buFont typeface="Wingdings" panose="05000000000000000000" pitchFamily="2" charset="2"/>
                      <a:buNone/>
                      <a:defRPr/>
                    </a:pPr>
                    <a:r>
                      <a: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运维人员由</a:t>
                    </a:r>
                    <a:endParaRPr kumimoji="0" lang="en-US" altLang="zh-CN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endParaRPr>
                  </a:p>
                  <a:p>
                    <a:pPr marR="0" algn="ctr" defTabSz="914400">
                      <a:lnSpc>
                        <a:spcPts val="1200"/>
                      </a:lnSpc>
                      <a:spcBef>
                        <a:spcPct val="50000"/>
                      </a:spcBef>
                      <a:buSzTx/>
                      <a:buFont typeface="Wingdings" panose="05000000000000000000" pitchFamily="2" charset="2"/>
                      <a:buNone/>
                      <a:defRPr/>
                    </a:pPr>
                    <a:r>
                      <a: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研发人员轮岗</a:t>
                    </a:r>
                    <a:endParaRPr kumimoji="0" lang="zh-CN" altLang="en-US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25666" name="组合 110"/>
              <p:cNvGrpSpPr/>
              <p:nvPr/>
            </p:nvGrpSpPr>
            <p:grpSpPr>
              <a:xfrm>
                <a:off x="500034" y="2914420"/>
                <a:ext cx="3564000" cy="500066"/>
                <a:chOff x="500034" y="3071810"/>
                <a:chExt cx="3564000" cy="500066"/>
              </a:xfrm>
            </p:grpSpPr>
            <p:sp>
              <p:nvSpPr>
                <p:cNvPr id="25667" name="左大括号 108"/>
                <p:cNvSpPr/>
                <p:nvPr/>
              </p:nvSpPr>
              <p:spPr>
                <a:xfrm rot="-5400000">
                  <a:off x="2032001" y="1539843"/>
                  <a:ext cx="500066" cy="3564000"/>
                </a:xfrm>
                <a:prstGeom prst="leftBrace">
                  <a:avLst>
                    <a:gd name="adj1" fmla="val 8347"/>
                    <a:gd name="adj2" fmla="val 50000"/>
                  </a:avLst>
                </a:prstGeom>
                <a:noFill/>
                <a:ln w="9525" cap="flat" cmpd="sng">
                  <a:solidFill>
                    <a:srgbClr val="003366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 anchorCtr="0">
                  <a:spAutoFit/>
                </a:bodyPr>
                <a:p>
                  <a:pPr algn="ctr" eaLnBrk="1" hangingPunct="1">
                    <a:spcBef>
                      <a:spcPct val="50000"/>
                    </a:spcBef>
                    <a:buClrTx/>
                    <a:buFontTx/>
                  </a:pPr>
                  <a:endParaRPr lang="zh-CN" altLang="en-US" sz="1800" b="0" dirty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>
                  <a:off x="1619213" y="3235339"/>
                  <a:ext cx="1357308" cy="328599"/>
                </a:xfrm>
                <a:prstGeom prst="rect">
                  <a:avLst/>
                </a:prstGeom>
                <a:solidFill>
                  <a:srgbClr val="CCFFFF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>
                  <a:spAutoFit/>
                </a:bodyPr>
                <a:lstStyle/>
                <a:p>
                  <a:pPr marR="0" defTabSz="914400">
                    <a:lnSpc>
                      <a:spcPct val="110000"/>
                    </a:lnSpc>
                    <a:spcBef>
                      <a:spcPct val="50000"/>
                    </a:spcBef>
                    <a:buSzTx/>
                    <a:buFont typeface="Wingdings" panose="05000000000000000000" pitchFamily="2" charset="2"/>
                    <a:buNone/>
                    <a:defRPr/>
                  </a:pPr>
                  <a:r>
                    <a:rPr kumimoji="0" lang="en-US" altLang="zh-CN" sz="1400" kern="1200" cap="none" spc="0" normalizeH="0" baseline="0" noProof="0" dirty="0">
                      <a:solidFill>
                        <a:srgbClr val="000000"/>
                      </a:solidFill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rPr>
                    <a:t>X</a:t>
                  </a:r>
                  <a:r>
                    <a:rPr kumimoji="0" lang="zh-CN" altLang="en-US" sz="1400" kern="1200" cap="none" spc="0" normalizeH="0" baseline="0" noProof="0" dirty="0">
                      <a:solidFill>
                        <a:srgbClr val="000000"/>
                      </a:solidFill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rPr>
                    <a:t>产品生命周期</a:t>
                  </a:r>
                  <a:endParaRPr kumimoji="0" lang="zh-CN" altLang="en-US" sz="1400" kern="1200" cap="none" spc="0" normalizeH="0" baseline="0" noProof="0" dirty="0">
                    <a:solidFill>
                      <a:srgbClr val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endParaRPr>
                </a:p>
              </p:txBody>
            </p:sp>
          </p:grpSp>
        </p:grpSp>
        <p:sp>
          <p:nvSpPr>
            <p:cNvPr id="25663" name="TextBox 152"/>
            <p:cNvSpPr txBox="1"/>
            <p:nvPr/>
          </p:nvSpPr>
          <p:spPr>
            <a:xfrm>
              <a:off x="1558925" y="1484313"/>
              <a:ext cx="1196975" cy="3302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400" dirty="0">
                  <a:latin typeface="黑体" panose="02010609060101010101" pitchFamily="49" charset="-122"/>
                </a:rPr>
                <a:t>例一：</a:t>
              </a:r>
              <a:r>
                <a:rPr lang="en-US" altLang="zh-CN" sz="1400" dirty="0">
                  <a:latin typeface="黑体" panose="02010609060101010101" pitchFamily="49" charset="-122"/>
                </a:rPr>
                <a:t>NEC</a:t>
              </a:r>
              <a:endParaRPr lang="zh-CN" altLang="en-US" sz="1400" dirty="0">
                <a:latin typeface="黑体" panose="02010609060101010101" pitchFamily="49" charset="-122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1027412" y="3430161"/>
              <a:ext cx="2507418" cy="430887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prstDash val="solid"/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强耦合，研发即运维</a:t>
              </a:r>
              <a:endParaRPr kumimoji="0" lang="zh-CN" altLang="en-US" sz="2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grpSp>
        <p:nvGrpSpPr>
          <p:cNvPr id="9" name="组合 81"/>
          <p:cNvGrpSpPr/>
          <p:nvPr/>
        </p:nvGrpSpPr>
        <p:grpSpPr>
          <a:xfrm>
            <a:off x="4483100" y="1441450"/>
            <a:ext cx="4478338" cy="2514600"/>
            <a:chOff x="4483100" y="1441450"/>
            <a:chExt cx="4478338" cy="2514600"/>
          </a:xfrm>
        </p:grpSpPr>
        <p:grpSp>
          <p:nvGrpSpPr>
            <p:cNvPr id="25637" name="组合 72"/>
            <p:cNvGrpSpPr/>
            <p:nvPr/>
          </p:nvGrpSpPr>
          <p:grpSpPr>
            <a:xfrm>
              <a:off x="4483100" y="1441450"/>
              <a:ext cx="4478338" cy="2514600"/>
              <a:chOff x="4644008" y="1441804"/>
              <a:chExt cx="4477880" cy="2514404"/>
            </a:xfrm>
          </p:grpSpPr>
          <p:sp>
            <p:nvSpPr>
              <p:cNvPr id="72" name="AutoShape 33"/>
              <p:cNvSpPr>
                <a:spLocks noChangeArrowheads="1"/>
              </p:cNvSpPr>
              <p:nvPr/>
            </p:nvSpPr>
            <p:spPr bwMode="ltGray">
              <a:xfrm>
                <a:off x="4797980" y="1441804"/>
                <a:ext cx="4323908" cy="2514404"/>
              </a:xfrm>
              <a:prstGeom prst="roundRect">
                <a:avLst>
                  <a:gd name="adj" fmla="val 16667"/>
                </a:avLst>
              </a:prstGeom>
              <a:solidFill>
                <a:schemeClr val="accent2">
                  <a:lumMod val="40000"/>
                  <a:lumOff val="60000"/>
                  <a:alpha val="40000"/>
                </a:schemeClr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10000"/>
                  </a:lnSpc>
                  <a:spcBef>
                    <a:spcPct val="50000"/>
                  </a:spcBef>
                  <a:spcAft>
                    <a:spcPct val="0"/>
                  </a:spcAft>
                  <a:buClr>
                    <a:schemeClr val="tx1"/>
                  </a:buClr>
                  <a:buSzTx/>
                  <a:buFont typeface="Wingdings" panose="05000000000000000000" pitchFamily="2" charset="2"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grpSp>
            <p:nvGrpSpPr>
              <p:cNvPr id="25640" name="组合 132"/>
              <p:cNvGrpSpPr/>
              <p:nvPr/>
            </p:nvGrpSpPr>
            <p:grpSpPr>
              <a:xfrm>
                <a:off x="4644008" y="1798740"/>
                <a:ext cx="4368800" cy="1508125"/>
                <a:chOff x="-279968" y="1906420"/>
                <a:chExt cx="4369324" cy="1508066"/>
              </a:xfrm>
            </p:grpSpPr>
            <p:grpSp>
              <p:nvGrpSpPr>
                <p:cNvPr id="25642" name="组合 89"/>
                <p:cNvGrpSpPr/>
                <p:nvPr/>
              </p:nvGrpSpPr>
              <p:grpSpPr>
                <a:xfrm>
                  <a:off x="-279968" y="1906420"/>
                  <a:ext cx="4369324" cy="1022514"/>
                  <a:chOff x="2434676" y="1801572"/>
                  <a:chExt cx="4369324" cy="1022514"/>
                </a:xfrm>
              </p:grpSpPr>
              <p:sp>
                <p:nvSpPr>
                  <p:cNvPr id="25646" name="矩形 137"/>
                  <p:cNvSpPr/>
                  <p:nvPr/>
                </p:nvSpPr>
                <p:spPr>
                  <a:xfrm>
                    <a:off x="3204000" y="2173275"/>
                    <a:ext cx="3600000" cy="540000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 cap="flat" cmpd="sng">
                    <a:solidFill>
                      <a:srgbClr val="003366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ctr" anchorCtr="0">
                    <a:spAutoFit/>
                  </a:bodyPr>
                  <a:p>
                    <a:pPr algn="ctr" eaLnBrk="1" hangingPunct="1">
                      <a:spcBef>
                        <a:spcPct val="50000"/>
                      </a:spcBef>
                      <a:buClrTx/>
                      <a:buFontTx/>
                    </a:pPr>
                    <a:endParaRPr lang="zh-CN" altLang="en-US" sz="1400" b="0" dirty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39" name="TextBox 138"/>
                  <p:cNvSpPr txBox="1"/>
                  <p:nvPr/>
                </p:nvSpPr>
                <p:spPr>
                  <a:xfrm>
                    <a:off x="2434676" y="2181163"/>
                    <a:ext cx="839803" cy="533337"/>
                  </a:xfrm>
                  <a:prstGeom prst="rect">
                    <a:avLst/>
                  </a:prstGeom>
                  <a:noFill/>
                </p:spPr>
                <p:txBody>
                  <a:bodyPr>
                    <a:spAutoFit/>
                  </a:bodyPr>
                  <a:lstStyle/>
                  <a:p>
                    <a:pPr marR="0" algn="r" defTabSz="914400">
                      <a:lnSpc>
                        <a:spcPts val="1300"/>
                      </a:lnSpc>
                      <a:spcBef>
                        <a:spcPct val="50000"/>
                      </a:spcBef>
                      <a:buSzTx/>
                      <a:buFont typeface="Wingdings" panose="05000000000000000000" pitchFamily="2" charset="2"/>
                      <a:buNone/>
                      <a:defRPr/>
                    </a:pPr>
                    <a:r>
                      <a: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研发组</a:t>
                    </a:r>
                    <a:endParaRPr kumimoji="0" lang="en-US" altLang="zh-CN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endParaRPr>
                  </a:p>
                  <a:p>
                    <a:pPr marR="0" algn="r" defTabSz="914400">
                      <a:lnSpc>
                        <a:spcPts val="1300"/>
                      </a:lnSpc>
                      <a:spcBef>
                        <a:spcPct val="50000"/>
                      </a:spcBef>
                      <a:buSzTx/>
                      <a:buFont typeface="Wingdings" panose="05000000000000000000" pitchFamily="2" charset="2"/>
                      <a:buNone/>
                      <a:defRPr/>
                    </a:pPr>
                    <a:r>
                      <a: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运维组</a:t>
                    </a:r>
                    <a:endParaRPr kumimoji="0" lang="zh-CN" altLang="en-US" sz="1400" kern="1200" cap="none" spc="0" normalizeH="0" baseline="0" noProof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endParaRPr>
                  </a:p>
                </p:txBody>
              </p:sp>
              <p:grpSp>
                <p:nvGrpSpPr>
                  <p:cNvPr id="25648" name="组合 33"/>
                  <p:cNvGrpSpPr/>
                  <p:nvPr/>
                </p:nvGrpSpPr>
                <p:grpSpPr>
                  <a:xfrm>
                    <a:off x="3284984" y="1802256"/>
                    <a:ext cx="930160" cy="1008000"/>
                    <a:chOff x="1684320" y="1986410"/>
                    <a:chExt cx="930160" cy="1008000"/>
                  </a:xfrm>
                </p:grpSpPr>
                <p:sp>
                  <p:nvSpPr>
                    <p:cNvPr id="25658" name="圆角矩形 149"/>
                    <p:cNvSpPr/>
                    <p:nvPr/>
                  </p:nvSpPr>
                  <p:spPr>
                    <a:xfrm>
                      <a:off x="1714480" y="1986410"/>
                      <a:ext cx="792000" cy="1008000"/>
                    </a:xfrm>
                    <a:prstGeom prst="roundRect">
                      <a:avLst>
                        <a:gd name="adj" fmla="val 16667"/>
                      </a:avLst>
                    </a:prstGeom>
                    <a:solidFill>
                      <a:srgbClr val="FFCC99"/>
                    </a:solidFill>
                    <a:ln w="9525" cap="flat" cmpd="sng">
                      <a:solidFill>
                        <a:srgbClr val="003366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 wrap="none" anchor="ctr" anchorCtr="0">
                      <a:spAutoFit/>
                    </a:bodyPr>
                    <a:p>
                      <a:pPr algn="ctr" eaLnBrk="1" hangingPunct="1">
                        <a:spcBef>
                          <a:spcPct val="50000"/>
                        </a:spcBef>
                        <a:buClrTx/>
                        <a:buFontTx/>
                      </a:pPr>
                      <a:endParaRPr lang="zh-CN" altLang="en-U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5659" name="TextBox 150"/>
                    <p:cNvSpPr txBox="1"/>
                    <p:nvPr/>
                  </p:nvSpPr>
                  <p:spPr>
                    <a:xfrm>
                      <a:off x="1714480" y="1996384"/>
                      <a:ext cx="900000" cy="332018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ctr">
                        <a:lnSpc>
                          <a:spcPct val="110000"/>
                        </a:lnSpc>
                        <a:spcBef>
                          <a:spcPct val="50000"/>
                        </a:spcBef>
                      </a:pPr>
                      <a:r>
                        <a:rPr lang="zh-CN" altLang="en-US" sz="1400" dirty="0">
                          <a:latin typeface="黑体" panose="02010609060101010101" pitchFamily="49" charset="-122"/>
                        </a:rPr>
                        <a:t>项目</a:t>
                      </a:r>
                      <a:r>
                        <a:rPr lang="en-US" altLang="zh-CN" sz="1400" dirty="0">
                          <a:latin typeface="黑体" panose="02010609060101010101" pitchFamily="49" charset="-122"/>
                        </a:rPr>
                        <a:t>1</a:t>
                      </a:r>
                      <a:endParaRPr lang="zh-CN" altLang="en-US" sz="1400" dirty="0">
                        <a:latin typeface="黑体" panose="02010609060101010101" pitchFamily="49" charset="-122"/>
                      </a:endParaRPr>
                    </a:p>
                  </p:txBody>
                </p:sp>
                <p:sp>
                  <p:nvSpPr>
                    <p:cNvPr id="152" name="TextBox 151"/>
                    <p:cNvSpPr txBox="1"/>
                    <p:nvPr/>
                  </p:nvSpPr>
                  <p:spPr>
                    <a:xfrm>
                      <a:off x="1684927" y="2398652"/>
                      <a:ext cx="855678" cy="507941"/>
                    </a:xfrm>
                    <a:prstGeom prst="rect">
                      <a:avLst/>
                    </a:prstGeom>
                    <a:noFill/>
                  </p:spPr>
                  <p:txBody>
                    <a:bodyPr>
                      <a:spAutoFit/>
                    </a:bodyPr>
                    <a:lstStyle/>
                    <a:p>
                      <a:pPr marR="0" algn="ctr" defTabSz="914400">
                        <a:lnSpc>
                          <a:spcPts val="1200"/>
                        </a:lnSpc>
                        <a:spcBef>
                          <a:spcPct val="50000"/>
                        </a:spcBef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400" kern="1200" cap="none" spc="0" normalizeH="0" baseline="0" noProof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研发组</a:t>
                      </a:r>
                      <a:endParaRPr kumimoji="0" lang="en-US" altLang="zh-CN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  <a:p>
                      <a:pPr marR="0" algn="ctr" defTabSz="914400">
                        <a:lnSpc>
                          <a:spcPts val="1200"/>
                        </a:lnSpc>
                        <a:spcBef>
                          <a:spcPct val="50000"/>
                        </a:spcBef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400" kern="1200" cap="none" spc="0" normalizeH="0" baseline="0" noProof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运维组</a:t>
                      </a:r>
                      <a:endPara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p:txBody>
                </p:sp>
              </p:grpSp>
              <p:sp>
                <p:nvSpPr>
                  <p:cNvPr id="25649" name="TextBox 140"/>
                  <p:cNvSpPr txBox="1"/>
                  <p:nvPr/>
                </p:nvSpPr>
                <p:spPr>
                  <a:xfrm>
                    <a:off x="4949422" y="2287124"/>
                    <a:ext cx="928694" cy="32932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lnSpc>
                        <a:spcPct val="110000"/>
                      </a:lnSpc>
                      <a:spcBef>
                        <a:spcPct val="50000"/>
                      </a:spcBef>
                    </a:pPr>
                    <a:r>
                      <a:rPr lang="en-US" altLang="zh-CN" sz="1400" dirty="0">
                        <a:latin typeface="黑体" panose="02010609060101010101" pitchFamily="49" charset="-122"/>
                      </a:rPr>
                      <a:t>……</a:t>
                    </a:r>
                    <a:endParaRPr lang="zh-CN" altLang="en-US" sz="1400" dirty="0">
                      <a:latin typeface="黑体" panose="02010609060101010101" pitchFamily="49" charset="-122"/>
                    </a:endParaRPr>
                  </a:p>
                </p:txBody>
              </p:sp>
              <p:grpSp>
                <p:nvGrpSpPr>
                  <p:cNvPr id="25650" name="组合 66"/>
                  <p:cNvGrpSpPr/>
                  <p:nvPr/>
                </p:nvGrpSpPr>
                <p:grpSpPr>
                  <a:xfrm>
                    <a:off x="4178118" y="1816086"/>
                    <a:ext cx="929826" cy="1008000"/>
                    <a:chOff x="3249424" y="1957830"/>
                    <a:chExt cx="929826" cy="1008000"/>
                  </a:xfrm>
                </p:grpSpPr>
                <p:sp>
                  <p:nvSpPr>
                    <p:cNvPr id="25655" name="圆角矩形 146"/>
                    <p:cNvSpPr/>
                    <p:nvPr/>
                  </p:nvSpPr>
                  <p:spPr>
                    <a:xfrm>
                      <a:off x="3279250" y="1957830"/>
                      <a:ext cx="792000" cy="1008000"/>
                    </a:xfrm>
                    <a:prstGeom prst="roundRect">
                      <a:avLst>
                        <a:gd name="adj" fmla="val 16667"/>
                      </a:avLst>
                    </a:prstGeom>
                    <a:solidFill>
                      <a:srgbClr val="FFCC99"/>
                    </a:solidFill>
                    <a:ln w="9525" cap="flat" cmpd="sng">
                      <a:solidFill>
                        <a:srgbClr val="003366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 wrap="none" anchor="ctr" anchorCtr="0">
                      <a:spAutoFit/>
                    </a:bodyPr>
                    <a:p>
                      <a:pPr algn="ctr" eaLnBrk="1" hangingPunct="1">
                        <a:spcBef>
                          <a:spcPct val="50000"/>
                        </a:spcBef>
                        <a:buClrTx/>
                        <a:buFontTx/>
                      </a:pPr>
                      <a:endParaRPr lang="zh-CN" altLang="en-U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5656" name="TextBox 147"/>
                    <p:cNvSpPr txBox="1"/>
                    <p:nvPr/>
                  </p:nvSpPr>
                  <p:spPr>
                    <a:xfrm>
                      <a:off x="3279250" y="1967804"/>
                      <a:ext cx="900000" cy="300403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ctr">
                        <a:lnSpc>
                          <a:spcPct val="110000"/>
                        </a:lnSpc>
                        <a:spcBef>
                          <a:spcPct val="50000"/>
                        </a:spcBef>
                      </a:pPr>
                      <a:r>
                        <a:rPr lang="zh-CN" altLang="en-US" sz="1400" dirty="0">
                          <a:latin typeface="黑体" panose="02010609060101010101" pitchFamily="49" charset="-122"/>
                        </a:rPr>
                        <a:t>项目</a:t>
                      </a:r>
                      <a:r>
                        <a:rPr lang="en-US" altLang="zh-CN" sz="1400" dirty="0">
                          <a:latin typeface="黑体" panose="02010609060101010101" pitchFamily="49" charset="-122"/>
                        </a:rPr>
                        <a:t>2</a:t>
                      </a:r>
                      <a:endParaRPr lang="zh-CN" altLang="en-US" sz="1400" dirty="0">
                        <a:latin typeface="黑体" panose="02010609060101010101" pitchFamily="49" charset="-122"/>
                      </a:endParaRPr>
                    </a:p>
                  </p:txBody>
                </p:sp>
                <p:sp>
                  <p:nvSpPr>
                    <p:cNvPr id="149" name="TextBox 148"/>
                    <p:cNvSpPr txBox="1"/>
                    <p:nvPr/>
                  </p:nvSpPr>
                  <p:spPr>
                    <a:xfrm>
                      <a:off x="3249088" y="2357828"/>
                      <a:ext cx="822339" cy="507941"/>
                    </a:xfrm>
                    <a:prstGeom prst="rect">
                      <a:avLst/>
                    </a:prstGeom>
                    <a:noFill/>
                  </p:spPr>
                  <p:txBody>
                    <a:bodyPr>
                      <a:spAutoFit/>
                    </a:bodyPr>
                    <a:lstStyle/>
                    <a:p>
                      <a:pPr marR="0" algn="ctr" defTabSz="914400">
                        <a:lnSpc>
                          <a:spcPts val="1200"/>
                        </a:lnSpc>
                        <a:spcBef>
                          <a:spcPct val="50000"/>
                        </a:spcBef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400" kern="1200" cap="none" spc="0" normalizeH="0" baseline="0" noProof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研发组</a:t>
                      </a:r>
                      <a:endParaRPr kumimoji="0" lang="en-US" altLang="zh-CN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  <a:p>
                      <a:pPr marR="0" algn="ctr" defTabSz="914400">
                        <a:lnSpc>
                          <a:spcPts val="1200"/>
                        </a:lnSpc>
                        <a:spcBef>
                          <a:spcPct val="50000"/>
                        </a:spcBef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400" kern="1200" cap="none" spc="0" normalizeH="0" baseline="0" noProof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运维组</a:t>
                      </a:r>
                      <a:endPara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5651" name="组合 69"/>
                  <p:cNvGrpSpPr/>
                  <p:nvPr/>
                </p:nvGrpSpPr>
                <p:grpSpPr>
                  <a:xfrm>
                    <a:off x="5449488" y="1801572"/>
                    <a:ext cx="1304340" cy="1008000"/>
                    <a:chOff x="5137852" y="1943316"/>
                    <a:chExt cx="1304340" cy="1008000"/>
                  </a:xfrm>
                </p:grpSpPr>
                <p:sp>
                  <p:nvSpPr>
                    <p:cNvPr id="25652" name="圆角矩形 143"/>
                    <p:cNvSpPr/>
                    <p:nvPr/>
                  </p:nvSpPr>
                  <p:spPr>
                    <a:xfrm>
                      <a:off x="5182192" y="1943316"/>
                      <a:ext cx="1152000" cy="1008000"/>
                    </a:xfrm>
                    <a:prstGeom prst="roundRect">
                      <a:avLst>
                        <a:gd name="adj" fmla="val 16667"/>
                      </a:avLst>
                    </a:prstGeom>
                    <a:solidFill>
                      <a:srgbClr val="FFCC99"/>
                    </a:solidFill>
                    <a:ln w="9525" cap="flat" cmpd="sng">
                      <a:solidFill>
                        <a:srgbClr val="003366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 wrap="none" anchor="ctr" anchorCtr="0">
                      <a:spAutoFit/>
                    </a:bodyPr>
                    <a:p>
                      <a:pPr algn="ctr" eaLnBrk="1" hangingPunct="1">
                        <a:spcBef>
                          <a:spcPct val="50000"/>
                        </a:spcBef>
                        <a:buClrTx/>
                        <a:buFontTx/>
                      </a:pPr>
                      <a:endParaRPr lang="zh-CN" altLang="en-U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5653" name="TextBox 144"/>
                    <p:cNvSpPr txBox="1"/>
                    <p:nvPr/>
                  </p:nvSpPr>
                  <p:spPr>
                    <a:xfrm>
                      <a:off x="5182192" y="1953290"/>
                      <a:ext cx="1260000" cy="329321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ctr">
                        <a:lnSpc>
                          <a:spcPct val="110000"/>
                        </a:lnSpc>
                        <a:spcBef>
                          <a:spcPct val="50000"/>
                        </a:spcBef>
                      </a:pPr>
                      <a:r>
                        <a:rPr lang="zh-CN" altLang="en-US" sz="1400" dirty="0">
                          <a:latin typeface="黑体" panose="02010609060101010101" pitchFamily="49" charset="-122"/>
                        </a:rPr>
                        <a:t>保守期</a:t>
                      </a:r>
                      <a:endParaRPr lang="zh-CN" altLang="en-US" sz="1400" dirty="0">
                        <a:latin typeface="黑体" panose="02010609060101010101" pitchFamily="49" charset="-122"/>
                      </a:endParaRPr>
                    </a:p>
                  </p:txBody>
                </p:sp>
                <p:sp>
                  <p:nvSpPr>
                    <p:cNvPr id="146" name="TextBox 145"/>
                    <p:cNvSpPr txBox="1"/>
                    <p:nvPr/>
                  </p:nvSpPr>
                  <p:spPr>
                    <a:xfrm>
                      <a:off x="5137756" y="2335606"/>
                      <a:ext cx="1220809" cy="507941"/>
                    </a:xfrm>
                    <a:prstGeom prst="rect">
                      <a:avLst/>
                    </a:prstGeom>
                    <a:noFill/>
                  </p:spPr>
                  <p:txBody>
                    <a:bodyPr>
                      <a:spAutoFit/>
                    </a:bodyPr>
                    <a:lstStyle/>
                    <a:p>
                      <a:pPr marR="0" algn="ctr" defTabSz="914400">
                        <a:lnSpc>
                          <a:spcPts val="1200"/>
                        </a:lnSpc>
                        <a:spcBef>
                          <a:spcPct val="50000"/>
                        </a:spcBef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400" kern="1200" cap="none" spc="0" normalizeH="0" baseline="0" noProof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研发组留人</a:t>
                      </a:r>
                      <a:endParaRPr kumimoji="0" lang="en-US" altLang="zh-CN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  <a:p>
                      <a:pPr marR="0" algn="ctr" defTabSz="914400">
                        <a:lnSpc>
                          <a:spcPts val="1200"/>
                        </a:lnSpc>
                        <a:spcBef>
                          <a:spcPct val="50000"/>
                        </a:spcBef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400" kern="1200" cap="none" spc="0" normalizeH="0" baseline="0" noProof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运维组留人</a:t>
                      </a:r>
                      <a:endParaRPr kumimoji="0" lang="zh-CN" altLang="en-US" sz="1400" kern="1200" cap="none" spc="0" normalizeH="0" baseline="0" noProof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p:txBody>
                </p:sp>
              </p:grpSp>
            </p:grpSp>
            <p:grpSp>
              <p:nvGrpSpPr>
                <p:cNvPr id="25643" name="组合 110"/>
                <p:cNvGrpSpPr/>
                <p:nvPr/>
              </p:nvGrpSpPr>
              <p:grpSpPr>
                <a:xfrm>
                  <a:off x="500034" y="2914420"/>
                  <a:ext cx="3564000" cy="500066"/>
                  <a:chOff x="500034" y="3071810"/>
                  <a:chExt cx="3564000" cy="500066"/>
                </a:xfrm>
              </p:grpSpPr>
              <p:sp>
                <p:nvSpPr>
                  <p:cNvPr id="25644" name="左大括号 135"/>
                  <p:cNvSpPr/>
                  <p:nvPr/>
                </p:nvSpPr>
                <p:spPr>
                  <a:xfrm rot="-5400000">
                    <a:off x="2032001" y="1539843"/>
                    <a:ext cx="500066" cy="3564000"/>
                  </a:xfrm>
                  <a:prstGeom prst="leftBrace">
                    <a:avLst>
                      <a:gd name="adj1" fmla="val 8347"/>
                      <a:gd name="adj2" fmla="val 50000"/>
                    </a:avLst>
                  </a:prstGeom>
                  <a:noFill/>
                  <a:ln w="9525" cap="flat" cmpd="sng">
                    <a:solidFill>
                      <a:srgbClr val="003366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 wrap="none" anchor="ctr" anchorCtr="0">
                    <a:spAutoFit/>
                  </a:bodyPr>
                  <a:p>
                    <a:pPr algn="ctr" eaLnBrk="1" hangingPunct="1">
                      <a:spcBef>
                        <a:spcPct val="50000"/>
                      </a:spcBef>
                      <a:buClrTx/>
                      <a:buFontTx/>
                    </a:pPr>
                    <a:endParaRPr lang="zh-CN" altLang="en-US" sz="1800" b="0" dirty="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37" name="TextBox 136"/>
                  <p:cNvSpPr txBox="1"/>
                  <p:nvPr/>
                </p:nvSpPr>
                <p:spPr>
                  <a:xfrm>
                    <a:off x="1618716" y="3235472"/>
                    <a:ext cx="1357337" cy="330161"/>
                  </a:xfrm>
                  <a:prstGeom prst="rect">
                    <a:avLst/>
                  </a:prstGeom>
                  <a:solidFill>
                    <a:srgbClr val="CCFFFF"/>
                  </a:solidFill>
                  <a:ln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>
                    <a:spAutoFit/>
                  </a:bodyPr>
                  <a:lstStyle/>
                  <a:p>
                    <a:pPr marR="0" defTabSz="914400">
                      <a:lnSpc>
                        <a:spcPct val="110000"/>
                      </a:lnSpc>
                      <a:spcBef>
                        <a:spcPct val="50000"/>
                      </a:spcBef>
                      <a:buSzTx/>
                      <a:buFont typeface="Wingdings" panose="05000000000000000000" pitchFamily="2" charset="2"/>
                      <a:buNone/>
                      <a:defRPr/>
                    </a:pPr>
                    <a:r>
                      <a:rPr kumimoji="0" lang="en-US" altLang="zh-CN" sz="1400" kern="1200" cap="none" spc="0" normalizeH="0" baseline="0" noProof="0" dirty="0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X</a:t>
                    </a:r>
                    <a:r>
                      <a:rPr kumimoji="0" lang="zh-CN" altLang="en-US" sz="1400" kern="1200" cap="none" spc="0" normalizeH="0" baseline="0" noProof="0" dirty="0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rPr>
                      <a:t>产品生命周期</a:t>
                    </a:r>
                    <a:endParaRPr kumimoji="0" lang="zh-CN" altLang="en-US" sz="1400" kern="1200" cap="none" spc="0" normalizeH="0" baseline="0" noProof="0" dirty="0">
                      <a:solidFill>
                        <a:srgbClr val="000000"/>
                      </a:solidFill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25641" name="TextBox 152"/>
              <p:cNvSpPr txBox="1"/>
              <p:nvPr/>
            </p:nvSpPr>
            <p:spPr>
              <a:xfrm>
                <a:off x="5957828" y="1485908"/>
                <a:ext cx="2729170" cy="32932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黑体" panose="02010609060101010101" pitchFamily="49" charset="-122"/>
                  </a:rPr>
                  <a:t>例二：华为、联想、腾讯等</a:t>
                </a:r>
                <a:endParaRPr lang="zh-CN" altLang="en-US" sz="1400" dirty="0">
                  <a:latin typeface="黑体" panose="02010609060101010101" pitchFamily="49" charset="-122"/>
                </a:endParaRPr>
              </a:p>
            </p:txBody>
          </p:sp>
        </p:grpSp>
        <p:sp>
          <p:nvSpPr>
            <p:cNvPr id="74" name="矩形 73"/>
            <p:cNvSpPr/>
            <p:nvPr/>
          </p:nvSpPr>
          <p:spPr>
            <a:xfrm>
              <a:off x="5004800" y="3429000"/>
              <a:ext cx="3539752" cy="430887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prstDash val="solid"/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平衡型，研发和运维协同工作</a:t>
              </a:r>
              <a:endParaRPr kumimoji="0" lang="zh-CN" altLang="en-US" sz="2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grpSp>
        <p:nvGrpSpPr>
          <p:cNvPr id="17" name="组合 76"/>
          <p:cNvGrpSpPr/>
          <p:nvPr/>
        </p:nvGrpSpPr>
        <p:grpSpPr>
          <a:xfrm>
            <a:off x="-139700" y="4213225"/>
            <a:ext cx="4613275" cy="2513013"/>
            <a:chOff x="-183381" y="4212450"/>
            <a:chExt cx="4614207" cy="2514404"/>
          </a:xfrm>
        </p:grpSpPr>
        <p:sp>
          <p:nvSpPr>
            <p:cNvPr id="25620" name="AutoShape 33"/>
            <p:cNvSpPr/>
            <p:nvPr/>
          </p:nvSpPr>
          <p:spPr>
            <a:xfrm>
              <a:off x="107504" y="4212450"/>
              <a:ext cx="4323322" cy="2514404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spcBef>
                  <a:spcPct val="50000"/>
                </a:spcBef>
              </a:pPr>
              <a:endParaRPr lang="zh-CN" altLang="en-US" dirty="0">
                <a:latin typeface="黑体" panose="02010609060101010101" pitchFamily="49" charset="-122"/>
              </a:endParaRPr>
            </a:p>
          </p:txBody>
        </p:sp>
        <p:sp>
          <p:nvSpPr>
            <p:cNvPr id="25621" name="矩形 26"/>
            <p:cNvSpPr/>
            <p:nvPr/>
          </p:nvSpPr>
          <p:spPr>
            <a:xfrm>
              <a:off x="751431" y="5028335"/>
              <a:ext cx="3600010" cy="540021"/>
            </a:xfrm>
            <a:prstGeom prst="rect">
              <a:avLst/>
            </a:prstGeom>
            <a:solidFill>
              <a:srgbClr val="CCFFFF"/>
            </a:solidFill>
            <a:ln w="9525" cap="flat" cmpd="sng">
              <a:solidFill>
                <a:srgbClr val="0033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 anchorCtr="0">
              <a:spAutoFit/>
            </a:bodyPr>
            <a:p>
              <a:pPr algn="ctr" eaLnBrk="1" hangingPunct="1">
                <a:spcBef>
                  <a:spcPct val="50000"/>
                </a:spcBef>
                <a:buClrTx/>
                <a:buFontTx/>
              </a:pPr>
              <a:endParaRPr lang="zh-CN" altLang="en-US" sz="14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 bwMode="auto">
            <a:xfrm>
              <a:off x="-183381" y="5036819"/>
              <a:ext cx="944754" cy="5321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algn="r" defTabSz="914400">
                <a:lnSpc>
                  <a:spcPts val="1300"/>
                </a:lnSpc>
                <a:spcBef>
                  <a:spcPct val="50000"/>
                </a:spcBef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1400" kern="1200" cap="none" spc="0" normalizeH="0" baseline="0" noProof="0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产品部</a:t>
              </a:r>
              <a:endParaRPr kumimoji="0" lang="en-US" altLang="zh-CN" sz="1400" kern="1200" cap="none" spc="0" normalizeH="0" baseline="0" noProof="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  <a:p>
              <a:pPr marR="0" algn="r" defTabSz="914400">
                <a:lnSpc>
                  <a:spcPts val="1300"/>
                </a:lnSpc>
                <a:spcBef>
                  <a:spcPct val="50000"/>
                </a:spcBef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1400" kern="1200" cap="none" spc="0" normalizeH="0" baseline="0" noProof="0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维护部</a:t>
              </a:r>
              <a:endParaRPr kumimoji="0" lang="zh-CN" altLang="en-US" sz="1400" kern="1200" cap="none" spc="0" normalizeH="0" baseline="0" noProof="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grpSp>
          <p:nvGrpSpPr>
            <p:cNvPr id="25623" name="组合 33"/>
            <p:cNvGrpSpPr/>
            <p:nvPr/>
          </p:nvGrpSpPr>
          <p:grpSpPr>
            <a:xfrm>
              <a:off x="958344" y="4657302"/>
              <a:ext cx="1669440" cy="1008039"/>
              <a:chOff x="1683858" y="1986410"/>
              <a:chExt cx="930622" cy="1008000"/>
            </a:xfrm>
          </p:grpSpPr>
          <p:sp>
            <p:nvSpPr>
              <p:cNvPr id="25634" name="圆角矩形 29"/>
              <p:cNvSpPr/>
              <p:nvPr/>
            </p:nvSpPr>
            <p:spPr>
              <a:xfrm>
                <a:off x="1714480" y="1986410"/>
                <a:ext cx="792000" cy="1008000"/>
              </a:xfrm>
              <a:prstGeom prst="roundRect">
                <a:avLst>
                  <a:gd name="adj" fmla="val 16667"/>
                </a:avLst>
              </a:prstGeom>
              <a:solidFill>
                <a:srgbClr val="FFCC99"/>
              </a:solidFill>
              <a:ln w="9525" cap="flat" cmpd="sng">
                <a:solidFill>
                  <a:srgbClr val="0033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>
                <a:spAutoFit/>
              </a:bodyPr>
              <a:p>
                <a:pPr algn="ctr" eaLnBrk="1" hangingPunct="1">
                  <a:spcBef>
                    <a:spcPct val="50000"/>
                  </a:spcBef>
                  <a:buClrTx/>
                  <a:buFontTx/>
                </a:pPr>
                <a:endParaRPr lang="zh-CN" altLang="en-US" sz="1400" b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35" name="TextBox 30"/>
              <p:cNvSpPr txBox="1"/>
              <p:nvPr/>
            </p:nvSpPr>
            <p:spPr>
              <a:xfrm>
                <a:off x="1714480" y="1996384"/>
                <a:ext cx="900000" cy="30039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黑体" panose="02010609060101010101" pitchFamily="49" charset="-122"/>
                  </a:rPr>
                  <a:t>项目</a:t>
                </a:r>
                <a:endParaRPr lang="zh-CN" altLang="en-US" sz="1400" dirty="0">
                  <a:latin typeface="黑体" panose="02010609060101010101" pitchFamily="49" charset="-122"/>
                </a:endParaRP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1683813" y="2354794"/>
                <a:ext cx="856800" cy="50826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R="0" algn="ctr" defTabSz="914400">
                  <a:lnSpc>
                    <a:spcPts val="1200"/>
                  </a:lnSpc>
                  <a:spcBef>
                    <a:spcPct val="50000"/>
                  </a:spcBef>
                  <a:buSzTx/>
                  <a:buFont typeface="Wingdings" panose="05000000000000000000" pitchFamily="2" charset="2"/>
                  <a:buNone/>
                  <a:defRPr/>
                </a:pPr>
                <a:r>
                  <a:rPr kumimoji="0" lang="zh-CN" altLang="en-US" sz="1400" kern="1200" cap="none" spc="0" normalizeH="0" baseline="0" noProof="0" dirty="0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产品部门向维护</a:t>
                </a:r>
                <a:endParaRPr kumimoji="0" lang="en-US" altLang="zh-CN" sz="1400" kern="1200" cap="none" spc="0" normalizeH="0" baseline="0" noProof="0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  <a:p>
                <a:pPr marR="0" algn="ctr" defTabSz="914400">
                  <a:lnSpc>
                    <a:spcPts val="1200"/>
                  </a:lnSpc>
                  <a:spcBef>
                    <a:spcPct val="50000"/>
                  </a:spcBef>
                  <a:buSzTx/>
                  <a:buFont typeface="Wingdings" panose="05000000000000000000" pitchFamily="2" charset="2"/>
                  <a:buNone/>
                  <a:defRPr/>
                </a:pPr>
                <a:r>
                  <a:rPr kumimoji="0" lang="zh-CN" altLang="en-US" sz="1400" kern="1200" cap="none" spc="0" normalizeH="0" baseline="0" noProof="0" dirty="0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部门交维</a:t>
                </a:r>
                <a:endParaRPr kumimoji="0" lang="en-US" altLang="zh-CN" sz="1400" kern="1200" cap="none" spc="0" normalizeH="0" baseline="0" noProof="0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</p:grpSp>
        <p:sp>
          <p:nvSpPr>
            <p:cNvPr id="25624" name="TextBox 42"/>
            <p:cNvSpPr txBox="1"/>
            <p:nvPr/>
          </p:nvSpPr>
          <p:spPr>
            <a:xfrm>
              <a:off x="2555776" y="5142188"/>
              <a:ext cx="928697" cy="3293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en-US" altLang="zh-CN" sz="1400" dirty="0">
                  <a:latin typeface="黑体" panose="02010609060101010101" pitchFamily="49" charset="-122"/>
                </a:rPr>
                <a:t>……</a:t>
              </a:r>
              <a:endParaRPr lang="zh-CN" altLang="en-US" sz="1400" dirty="0">
                <a:latin typeface="黑体" panose="02010609060101010101" pitchFamily="49" charset="-122"/>
              </a:endParaRPr>
            </a:p>
          </p:txBody>
        </p:sp>
        <p:grpSp>
          <p:nvGrpSpPr>
            <p:cNvPr id="25625" name="组合 69"/>
            <p:cNvGrpSpPr/>
            <p:nvPr/>
          </p:nvGrpSpPr>
          <p:grpSpPr>
            <a:xfrm>
              <a:off x="3203848" y="4656617"/>
              <a:ext cx="873184" cy="1008039"/>
              <a:chOff x="5182192" y="1943316"/>
              <a:chExt cx="873181" cy="1008000"/>
            </a:xfrm>
          </p:grpSpPr>
          <p:sp>
            <p:nvSpPr>
              <p:cNvPr id="25631" name="圆角矩形 67"/>
              <p:cNvSpPr/>
              <p:nvPr/>
            </p:nvSpPr>
            <p:spPr>
              <a:xfrm>
                <a:off x="5182192" y="1943316"/>
                <a:ext cx="827997" cy="1008000"/>
              </a:xfrm>
              <a:prstGeom prst="roundRect">
                <a:avLst>
                  <a:gd name="adj" fmla="val 16667"/>
                </a:avLst>
              </a:prstGeom>
              <a:solidFill>
                <a:srgbClr val="FFCC99"/>
              </a:solidFill>
              <a:ln w="9525" cap="flat" cmpd="sng">
                <a:solidFill>
                  <a:srgbClr val="0033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>
                <a:spAutoFit/>
              </a:bodyPr>
              <a:p>
                <a:pPr algn="ctr" eaLnBrk="1" hangingPunct="1">
                  <a:spcBef>
                    <a:spcPct val="50000"/>
                  </a:spcBef>
                  <a:buClrTx/>
                  <a:buFontTx/>
                </a:pPr>
                <a:endParaRPr lang="zh-CN" altLang="en-US" sz="1400" b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32" name="TextBox 68"/>
              <p:cNvSpPr txBox="1"/>
              <p:nvPr/>
            </p:nvSpPr>
            <p:spPr>
              <a:xfrm>
                <a:off x="5182192" y="1953290"/>
                <a:ext cx="827997" cy="3293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zh-CN" altLang="en-US" sz="1400" dirty="0">
                    <a:latin typeface="黑体" panose="02010609060101010101" pitchFamily="49" charset="-122"/>
                  </a:rPr>
                  <a:t>保守期</a:t>
                </a:r>
                <a:endParaRPr lang="zh-CN" altLang="en-US" sz="1400" dirty="0">
                  <a:latin typeface="黑体" panose="02010609060101010101" pitchFamily="49" charset="-122"/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5200839" y="2336210"/>
                <a:ext cx="854244" cy="50667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R="0" algn="ctr" defTabSz="914400">
                  <a:lnSpc>
                    <a:spcPts val="1200"/>
                  </a:lnSpc>
                  <a:spcBef>
                    <a:spcPct val="50000"/>
                  </a:spcBef>
                  <a:buSzTx/>
                  <a:buFont typeface="Wingdings" panose="05000000000000000000" pitchFamily="2" charset="2"/>
                  <a:buNone/>
                  <a:defRPr/>
                </a:pPr>
                <a:r>
                  <a:rPr kumimoji="0" lang="zh-CN" altLang="en-US" sz="1400" kern="1200" cap="none" spc="0" normalizeH="0" baseline="0" noProof="0" dirty="0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维护</a:t>
                </a:r>
                <a:endParaRPr kumimoji="0" lang="en-US" altLang="zh-CN" sz="1400" kern="1200" cap="none" spc="0" normalizeH="0" baseline="0" noProof="0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  <a:p>
                <a:pPr marR="0" algn="ctr" defTabSz="914400">
                  <a:lnSpc>
                    <a:spcPts val="1200"/>
                  </a:lnSpc>
                  <a:spcBef>
                    <a:spcPct val="50000"/>
                  </a:spcBef>
                  <a:buSzTx/>
                  <a:buFont typeface="Wingdings" panose="05000000000000000000" pitchFamily="2" charset="2"/>
                  <a:buNone/>
                  <a:defRPr/>
                </a:pPr>
                <a:r>
                  <a:rPr kumimoji="0" lang="zh-CN" altLang="en-US" sz="1400" kern="1200" cap="none" spc="0" normalizeH="0" baseline="0" noProof="0" dirty="0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部门</a:t>
                </a:r>
                <a:endParaRPr kumimoji="0" lang="en-US" altLang="zh-CN" sz="1400" kern="1200" cap="none" spc="0" normalizeH="0" baseline="0" noProof="0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</p:grpSp>
        <p:grpSp>
          <p:nvGrpSpPr>
            <p:cNvPr id="25626" name="组合 110"/>
            <p:cNvGrpSpPr/>
            <p:nvPr/>
          </p:nvGrpSpPr>
          <p:grpSpPr>
            <a:xfrm>
              <a:off x="762109" y="5664656"/>
              <a:ext cx="3564010" cy="500086"/>
              <a:chOff x="500034" y="3071810"/>
              <a:chExt cx="3564000" cy="500066"/>
            </a:xfrm>
          </p:grpSpPr>
          <p:sp>
            <p:nvSpPr>
              <p:cNvPr id="25629" name="左大括号 108"/>
              <p:cNvSpPr/>
              <p:nvPr/>
            </p:nvSpPr>
            <p:spPr>
              <a:xfrm rot="-5400000">
                <a:off x="2032001" y="1539843"/>
                <a:ext cx="500066" cy="3564000"/>
              </a:xfrm>
              <a:prstGeom prst="leftBrace">
                <a:avLst>
                  <a:gd name="adj1" fmla="val 8347"/>
                  <a:gd name="adj2" fmla="val 50000"/>
                </a:avLst>
              </a:prstGeom>
              <a:noFill/>
              <a:ln w="9525" cap="flat" cmpd="sng">
                <a:solidFill>
                  <a:srgbClr val="0033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>
                <a:spAutoFit/>
              </a:bodyPr>
              <a:p>
                <a:pPr algn="ctr" eaLnBrk="1" hangingPunct="1">
                  <a:spcBef>
                    <a:spcPct val="50000"/>
                  </a:spcBef>
                  <a:buClrTx/>
                  <a:buFontTx/>
                </a:pPr>
                <a:endParaRPr lang="zh-CN" altLang="en-US" sz="1800" b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618708" y="3234979"/>
                <a:ext cx="1357583" cy="330370"/>
              </a:xfrm>
              <a:prstGeom prst="rect">
                <a:avLst/>
              </a:prstGeom>
              <a:solidFill>
                <a:srgbClr val="CCFFFF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>
                <a:spAutoFit/>
              </a:bodyPr>
              <a:lstStyle/>
              <a:p>
                <a:pPr marR="0" defTabSz="914400">
                  <a:lnSpc>
                    <a:spcPct val="110000"/>
                  </a:lnSpc>
                  <a:spcBef>
                    <a:spcPct val="50000"/>
                  </a:spcBef>
                  <a:buSzTx/>
                  <a:buFont typeface="Wingdings" panose="05000000000000000000" pitchFamily="2" charset="2"/>
                  <a:buNone/>
                  <a:defRPr/>
                </a:pPr>
                <a:r>
                  <a:rPr kumimoji="0" lang="en-US" altLang="zh-CN" sz="1400" kern="1200" cap="none" spc="0" normalizeH="0" baseline="0" noProof="0" dirty="0">
                    <a:solidFill>
                      <a:srgbClr val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X</a:t>
                </a:r>
                <a:r>
                  <a:rPr kumimoji="0" lang="zh-CN" altLang="en-US" sz="1400" kern="1200" cap="none" spc="0" normalizeH="0" baseline="0" noProof="0" dirty="0">
                    <a:solidFill>
                      <a:srgbClr val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产品生命周期</a:t>
                </a:r>
                <a:endParaRPr kumimoji="0" lang="zh-CN" altLang="en-US" sz="1400" kern="1200" cap="none" spc="0" normalizeH="0" baseline="0" noProof="0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</p:grpSp>
        <p:sp>
          <p:nvSpPr>
            <p:cNvPr id="25627" name="TextBox 152"/>
            <p:cNvSpPr txBox="1"/>
            <p:nvPr/>
          </p:nvSpPr>
          <p:spPr>
            <a:xfrm>
              <a:off x="1714967" y="4323253"/>
              <a:ext cx="1573960" cy="3293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400" dirty="0">
                  <a:latin typeface="黑体" panose="02010609060101010101" pitchFamily="49" charset="-122"/>
                </a:rPr>
                <a:t>例一：北京移动</a:t>
              </a:r>
              <a:endParaRPr lang="zh-CN" altLang="en-US" sz="1400" dirty="0">
                <a:latin typeface="黑体" panose="02010609060101010101" pitchFamily="49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726379" y="6238473"/>
              <a:ext cx="3023585" cy="430887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prstDash val="solid"/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弱耦合，研发和运维分离</a:t>
              </a:r>
              <a:endParaRPr kumimoji="0" lang="zh-CN" altLang="en-US" sz="2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grpSp>
        <p:nvGrpSpPr>
          <p:cNvPr id="21" name="组合 82"/>
          <p:cNvGrpSpPr/>
          <p:nvPr/>
        </p:nvGrpSpPr>
        <p:grpSpPr>
          <a:xfrm>
            <a:off x="4643438" y="4227513"/>
            <a:ext cx="4324350" cy="2514600"/>
            <a:chOff x="4643438" y="4227513"/>
            <a:chExt cx="4324350" cy="2514600"/>
          </a:xfrm>
        </p:grpSpPr>
        <p:grpSp>
          <p:nvGrpSpPr>
            <p:cNvPr id="25608" name="组合 77"/>
            <p:cNvGrpSpPr/>
            <p:nvPr/>
          </p:nvGrpSpPr>
          <p:grpSpPr>
            <a:xfrm>
              <a:off x="4643438" y="4227513"/>
              <a:ext cx="4324350" cy="2514600"/>
              <a:chOff x="2192894" y="2636912"/>
              <a:chExt cx="4323322" cy="2514404"/>
            </a:xfrm>
          </p:grpSpPr>
          <p:sp>
            <p:nvSpPr>
              <p:cNvPr id="25611" name="AutoShape 33"/>
              <p:cNvSpPr/>
              <p:nvPr/>
            </p:nvSpPr>
            <p:spPr>
              <a:xfrm>
                <a:off x="2192894" y="2636912"/>
                <a:ext cx="4323322" cy="2514404"/>
              </a:xfrm>
              <a:prstGeom prst="roundRect">
                <a:avLst>
                  <a:gd name="adj" fmla="val 16667"/>
                </a:avLst>
              </a:prstGeom>
              <a:solidFill>
                <a:srgbClr val="FFFF00">
                  <a:alpha val="39999"/>
                </a:srgbClr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>
                  <a:lnSpc>
                    <a:spcPct val="110000"/>
                  </a:lnSpc>
                  <a:spcBef>
                    <a:spcPct val="50000"/>
                  </a:spcBef>
                </a:pPr>
                <a:endParaRPr lang="zh-CN" altLang="en-US" dirty="0">
                  <a:latin typeface="黑体" panose="02010609060101010101" pitchFamily="49" charset="-122"/>
                </a:endParaRPr>
              </a:p>
            </p:txBody>
          </p:sp>
          <p:sp>
            <p:nvSpPr>
              <p:cNvPr id="25612" name="矩形 26"/>
              <p:cNvSpPr/>
              <p:nvPr/>
            </p:nvSpPr>
            <p:spPr>
              <a:xfrm rot="1702096">
                <a:off x="2393058" y="3628976"/>
                <a:ext cx="3600010" cy="540021"/>
              </a:xfrm>
              <a:prstGeom prst="rect">
                <a:avLst/>
              </a:prstGeom>
              <a:solidFill>
                <a:srgbClr val="CCFFFF"/>
              </a:solidFill>
              <a:ln w="9525" cap="flat" cmpd="sng">
                <a:solidFill>
                  <a:srgbClr val="003366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 anchorCtr="0">
                <a:spAutoFit/>
              </a:bodyPr>
              <a:p>
                <a:pPr algn="ctr" eaLnBrk="1" hangingPunct="1">
                  <a:spcBef>
                    <a:spcPct val="50000"/>
                  </a:spcBef>
                  <a:buClrTx/>
                  <a:buFontTx/>
                </a:pPr>
                <a:endParaRPr lang="zh-CN" altLang="en-US" sz="1400" b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13" name="矩形 26"/>
              <p:cNvSpPr/>
              <p:nvPr/>
            </p:nvSpPr>
            <p:spPr>
              <a:xfrm rot="8989708">
                <a:off x="2664317" y="3605069"/>
                <a:ext cx="3600010" cy="540021"/>
              </a:xfrm>
              <a:prstGeom prst="rect">
                <a:avLst/>
              </a:prstGeom>
              <a:solidFill>
                <a:srgbClr val="CCFFFF"/>
              </a:solidFill>
              <a:ln w="9525" cap="flat" cmpd="sng">
                <a:solidFill>
                  <a:srgbClr val="003366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 anchorCtr="0">
                <a:spAutoFit/>
              </a:bodyPr>
              <a:p>
                <a:pPr algn="ctr" eaLnBrk="1" hangingPunct="1">
                  <a:spcBef>
                    <a:spcPct val="50000"/>
                  </a:spcBef>
                  <a:buClrTx/>
                  <a:buFontTx/>
                </a:pPr>
                <a:endParaRPr lang="zh-CN" altLang="en-US" sz="1400" b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14" name="TextBox 42"/>
              <p:cNvSpPr txBox="1"/>
              <p:nvPr/>
            </p:nvSpPr>
            <p:spPr>
              <a:xfrm>
                <a:off x="3995936" y="3025015"/>
                <a:ext cx="928697" cy="32933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10000"/>
                  </a:lnSpc>
                  <a:spcBef>
                    <a:spcPct val="50000"/>
                  </a:spcBef>
                </a:pPr>
                <a:r>
                  <a:rPr lang="en-US" altLang="zh-CN" sz="1400" dirty="0">
                    <a:latin typeface="黑体" panose="02010609060101010101" pitchFamily="49" charset="-122"/>
                  </a:rPr>
                  <a:t>……</a:t>
                </a:r>
                <a:endParaRPr lang="zh-CN" altLang="en-US" sz="1400" dirty="0">
                  <a:latin typeface="黑体" panose="02010609060101010101" pitchFamily="49" charset="-122"/>
                </a:endParaRPr>
              </a:p>
            </p:txBody>
          </p:sp>
          <p:sp>
            <p:nvSpPr>
              <p:cNvPr id="25615" name="圆角矩形 29"/>
              <p:cNvSpPr/>
              <p:nvPr/>
            </p:nvSpPr>
            <p:spPr>
              <a:xfrm>
                <a:off x="3727422" y="3845805"/>
                <a:ext cx="1041172" cy="374571"/>
              </a:xfrm>
              <a:prstGeom prst="roundRect">
                <a:avLst>
                  <a:gd name="adj" fmla="val 16667"/>
                </a:avLst>
              </a:prstGeom>
              <a:solidFill>
                <a:srgbClr val="66FF33"/>
              </a:solidFill>
              <a:ln w="9525" cap="flat" cmpd="sng">
                <a:solidFill>
                  <a:srgbClr val="0033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>
                <a:spAutoFit/>
              </a:bodyPr>
              <a:p>
                <a:pPr algn="ctr" eaLnBrk="1" hangingPunct="1">
                  <a:spcBef>
                    <a:spcPct val="50000"/>
                  </a:spcBef>
                  <a:buClrTx/>
                  <a:buFontTx/>
                </a:pPr>
                <a:r>
                  <a:rPr lang="zh-CN" altLang="en-US" sz="1600" dirty="0">
                    <a:solidFill>
                      <a:schemeClr val="tx1"/>
                    </a:solidFill>
                    <a:latin typeface="黑体" panose="02010609060101010101" pitchFamily="49" charset="-122"/>
                  </a:rPr>
                  <a:t>运维部门</a:t>
                </a:r>
                <a:endParaRPr lang="zh-CN" altLang="en-US" sz="1600" dirty="0">
                  <a:solidFill>
                    <a:schemeClr val="tx1"/>
                  </a:solidFill>
                  <a:latin typeface="黑体" panose="02010609060101010101" pitchFamily="49" charset="-122"/>
                </a:endParaRPr>
              </a:p>
            </p:txBody>
          </p:sp>
          <p:sp>
            <p:nvSpPr>
              <p:cNvPr id="25616" name="圆角矩形 29"/>
              <p:cNvSpPr/>
              <p:nvPr/>
            </p:nvSpPr>
            <p:spPr>
              <a:xfrm>
                <a:off x="2676172" y="3097023"/>
                <a:ext cx="944396" cy="374571"/>
              </a:xfrm>
              <a:prstGeom prst="roundRect">
                <a:avLst>
                  <a:gd name="adj" fmla="val 16667"/>
                </a:avLst>
              </a:prstGeom>
              <a:solidFill>
                <a:srgbClr val="66FF33"/>
              </a:solidFill>
              <a:ln w="9525" cap="flat" cmpd="sng">
                <a:solidFill>
                  <a:srgbClr val="0033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>
                <a:spAutoFit/>
              </a:bodyPr>
              <a:p>
                <a:pPr algn="ctr" eaLnBrk="1" hangingPunct="1">
                  <a:spcBef>
                    <a:spcPct val="50000"/>
                  </a:spcBef>
                  <a:buClrTx/>
                  <a:buFontTx/>
                </a:pPr>
                <a:r>
                  <a:rPr lang="zh-CN" altLang="en-US" sz="1600" dirty="0">
                    <a:solidFill>
                      <a:schemeClr val="tx1"/>
                    </a:solidFill>
                    <a:latin typeface="黑体" panose="02010609060101010101" pitchFamily="49" charset="-122"/>
                  </a:rPr>
                  <a:t>研发组</a:t>
                </a:r>
                <a:r>
                  <a:rPr lang="en-US" altLang="zh-CN" sz="1600" dirty="0">
                    <a:solidFill>
                      <a:schemeClr val="tx1"/>
                    </a:solidFill>
                    <a:latin typeface="黑体" panose="02010609060101010101" pitchFamily="49" charset="-122"/>
                  </a:rPr>
                  <a:t>1</a:t>
                </a:r>
                <a:endParaRPr lang="zh-CN" altLang="en-US" sz="1600" dirty="0">
                  <a:solidFill>
                    <a:schemeClr val="tx1"/>
                  </a:solidFill>
                  <a:latin typeface="黑体" panose="02010609060101010101" pitchFamily="49" charset="-122"/>
                </a:endParaRPr>
              </a:p>
            </p:txBody>
          </p:sp>
          <p:sp>
            <p:nvSpPr>
              <p:cNvPr id="25617" name="圆角矩形 29"/>
              <p:cNvSpPr/>
              <p:nvPr/>
            </p:nvSpPr>
            <p:spPr>
              <a:xfrm>
                <a:off x="4947368" y="3097023"/>
                <a:ext cx="944396" cy="374571"/>
              </a:xfrm>
              <a:prstGeom prst="roundRect">
                <a:avLst>
                  <a:gd name="adj" fmla="val 16667"/>
                </a:avLst>
              </a:prstGeom>
              <a:solidFill>
                <a:srgbClr val="66FF33"/>
              </a:solidFill>
              <a:ln w="9525" cap="flat" cmpd="sng">
                <a:solidFill>
                  <a:srgbClr val="0033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>
                <a:spAutoFit/>
              </a:bodyPr>
              <a:p>
                <a:pPr algn="ctr" eaLnBrk="1" hangingPunct="1">
                  <a:spcBef>
                    <a:spcPct val="50000"/>
                  </a:spcBef>
                  <a:buClrTx/>
                  <a:buFontTx/>
                </a:pPr>
                <a:r>
                  <a:rPr lang="zh-CN" altLang="en-US" sz="1600" dirty="0">
                    <a:solidFill>
                      <a:schemeClr val="tx1"/>
                    </a:solidFill>
                    <a:latin typeface="黑体" panose="02010609060101010101" pitchFamily="49" charset="-122"/>
                  </a:rPr>
                  <a:t>研发组</a:t>
                </a:r>
                <a:r>
                  <a:rPr lang="en-US" altLang="zh-CN" sz="1600" dirty="0">
                    <a:solidFill>
                      <a:schemeClr val="tx1"/>
                    </a:solidFill>
                    <a:latin typeface="黑体" panose="02010609060101010101" pitchFamily="49" charset="-122"/>
                  </a:rPr>
                  <a:t>2</a:t>
                </a:r>
                <a:endParaRPr lang="zh-CN" altLang="en-US" sz="1600" dirty="0">
                  <a:solidFill>
                    <a:schemeClr val="tx1"/>
                  </a:solidFill>
                  <a:latin typeface="黑体" panose="02010609060101010101" pitchFamily="49" charset="-122"/>
                </a:endParaRPr>
              </a:p>
            </p:txBody>
          </p:sp>
          <p:sp>
            <p:nvSpPr>
              <p:cNvPr id="86" name="矩形 85"/>
              <p:cNvSpPr/>
              <p:nvPr/>
            </p:nvSpPr>
            <p:spPr>
              <a:xfrm>
                <a:off x="2915816" y="4390031"/>
                <a:ext cx="702435" cy="363176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10000"/>
                  </a:lnSpc>
                  <a:spcBef>
                    <a:spcPct val="50000"/>
                  </a:spcBef>
                  <a:spcAft>
                    <a:spcPct val="0"/>
                  </a:spcAft>
                  <a:buClr>
                    <a:schemeClr val="tx1"/>
                  </a:buClr>
                  <a:buSzTx/>
                  <a:buFont typeface="Wingdings" panose="05000000000000000000" pitchFamily="2" charset="2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产品</a:t>
                </a:r>
                <a:r>
                  <a:rPr kumimoji="0" lang="en-US" altLang="zh-CN" sz="1600" b="1" i="0" u="none" strike="noStrike" kern="1200" cap="none" spc="0" normalizeH="0" baseline="0" noProof="0" dirty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1</a:t>
                </a:r>
                <a:endParaRPr kumimoji="0" lang="zh-CN" altLang="en-US" sz="1600" b="1" i="0" u="none" strike="noStrike" kern="1200" cap="none" spc="0" normalizeH="0" baseline="0" noProof="0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  <p:sp>
            <p:nvSpPr>
              <p:cNvPr id="87" name="矩形 86"/>
              <p:cNvSpPr/>
              <p:nvPr/>
            </p:nvSpPr>
            <p:spPr>
              <a:xfrm>
                <a:off x="5093700" y="4393167"/>
                <a:ext cx="702436" cy="330090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10000"/>
                  </a:lnSpc>
                  <a:spcBef>
                    <a:spcPct val="50000"/>
                  </a:spcBef>
                  <a:spcAft>
                    <a:spcPct val="0"/>
                  </a:spcAft>
                  <a:buClr>
                    <a:schemeClr val="tx1"/>
                  </a:buClr>
                  <a:buSzTx/>
                  <a:buFont typeface="Wingdings" panose="05000000000000000000" pitchFamily="2" charset="2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产品</a:t>
                </a:r>
                <a:r>
                  <a:rPr kumimoji="0" lang="en-US" altLang="zh-CN" sz="1600" b="1" i="0" u="none" strike="noStrike" kern="1200" cap="none" spc="0" normalizeH="0" baseline="0" noProof="0" dirty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n</a:t>
                </a:r>
                <a:endParaRPr kumimoji="0" lang="zh-CN" altLang="en-US" sz="1600" b="1" i="0" u="none" strike="noStrike" kern="1200" cap="none" spc="0" normalizeH="0" baseline="0" noProof="0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</p:grpSp>
        <p:sp>
          <p:nvSpPr>
            <p:cNvPr id="25609" name="TextBox 152"/>
            <p:cNvSpPr txBox="1"/>
            <p:nvPr/>
          </p:nvSpPr>
          <p:spPr>
            <a:xfrm>
              <a:off x="5949950" y="4324350"/>
              <a:ext cx="1574800" cy="3286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400" dirty="0">
                  <a:latin typeface="黑体" panose="02010609060101010101" pitchFamily="49" charset="-122"/>
                </a:rPr>
                <a:t>例四：联动优势</a:t>
              </a:r>
              <a:endParaRPr lang="zh-CN" altLang="en-US" sz="1400" dirty="0">
                <a:latin typeface="黑体" panose="02010609060101010101" pitchFamily="49" charset="-122"/>
              </a:endParaRPr>
            </a:p>
          </p:txBody>
        </p:sp>
        <p:sp>
          <p:nvSpPr>
            <p:cNvPr id="80" name="矩形 79"/>
            <p:cNvSpPr/>
            <p:nvPr/>
          </p:nvSpPr>
          <p:spPr bwMode="auto">
            <a:xfrm>
              <a:off x="6022159" y="6237312"/>
              <a:ext cx="1733167" cy="430887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prstDash val="solid"/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无耦合，单点</a:t>
              </a:r>
              <a:endParaRPr kumimoji="0" lang="zh-CN" altLang="en-US" sz="2000" b="1" i="0" u="none" strike="noStrike" kern="1200" cap="none" spc="0" normalizeH="0" baseline="0" noProof="0" dirty="0">
                <a:ln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运维工作体系建设之人员</a:t>
            </a:r>
            <a:endParaRPr lang="zh-CN" altLang="en-US" dirty="0"/>
          </a:p>
        </p:txBody>
      </p:sp>
      <p:sp>
        <p:nvSpPr>
          <p:cNvPr id="27651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638175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运维团队内的架构举例</a:t>
            </a: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31" name="矩形 30"/>
          <p:cNvSpPr/>
          <p:nvPr/>
        </p:nvSpPr>
        <p:spPr bwMode="gray">
          <a:xfrm>
            <a:off x="898525" y="1520825"/>
            <a:ext cx="900113" cy="50768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653" name="TextBox 33"/>
          <p:cNvSpPr txBox="1"/>
          <p:nvPr/>
        </p:nvSpPr>
        <p:spPr>
          <a:xfrm>
            <a:off x="898525" y="1520825"/>
            <a:ext cx="900113" cy="146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产品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6" name="矩形 75"/>
          <p:cNvSpPr/>
          <p:nvPr/>
        </p:nvSpPr>
        <p:spPr bwMode="gray">
          <a:xfrm>
            <a:off x="1100138" y="1987550"/>
            <a:ext cx="503238" cy="936625"/>
          </a:xfrm>
          <a:prstGeom prst="rect">
            <a:avLst/>
          </a:prstGeom>
          <a:solidFill>
            <a:srgbClr val="FFCC99">
              <a:alpha val="64000"/>
            </a:srgb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ts val="13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一线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ts val="13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ts val="13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团队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矩形 31"/>
          <p:cNvSpPr/>
          <p:nvPr/>
        </p:nvSpPr>
        <p:spPr bwMode="gray">
          <a:xfrm>
            <a:off x="2195513" y="1520825"/>
            <a:ext cx="900113" cy="50768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656" name="TextBox 34"/>
          <p:cNvSpPr txBox="1"/>
          <p:nvPr/>
        </p:nvSpPr>
        <p:spPr>
          <a:xfrm>
            <a:off x="2195513" y="1520825"/>
            <a:ext cx="900112" cy="146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产品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 bwMode="gray">
          <a:xfrm>
            <a:off x="3490913" y="1520825"/>
            <a:ext cx="900113" cy="50768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658" name="TextBox 35"/>
          <p:cNvSpPr txBox="1"/>
          <p:nvPr/>
        </p:nvSpPr>
        <p:spPr>
          <a:xfrm>
            <a:off x="3490913" y="1520825"/>
            <a:ext cx="900112" cy="385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产品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n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2" name="矩形 101"/>
          <p:cNvSpPr/>
          <p:nvPr/>
        </p:nvSpPr>
        <p:spPr bwMode="gray">
          <a:xfrm>
            <a:off x="468313" y="3098800"/>
            <a:ext cx="4319588" cy="395288"/>
          </a:xfrm>
          <a:prstGeom prst="rect">
            <a:avLst/>
          </a:prstGeom>
          <a:solidFill>
            <a:srgbClr val="FFCC99">
              <a:alpha val="76000"/>
            </a:srgbClr>
          </a:solidFill>
          <a:ln w="3175" algn="ctr">
            <a:solidFill>
              <a:schemeClr val="bg2">
                <a:lumMod val="60000"/>
                <a:lumOff val="40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二线应用运维团队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4" name="矩形 33"/>
          <p:cNvSpPr/>
          <p:nvPr/>
        </p:nvSpPr>
        <p:spPr bwMode="gray">
          <a:xfrm>
            <a:off x="2419350" y="1982788"/>
            <a:ext cx="503238" cy="936625"/>
          </a:xfrm>
          <a:prstGeom prst="rect">
            <a:avLst/>
          </a:prstGeom>
          <a:solidFill>
            <a:srgbClr val="FFCC99">
              <a:alpha val="64000"/>
            </a:srgb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ts val="13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一线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ts val="13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ts val="13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团队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矩形 34"/>
          <p:cNvSpPr/>
          <p:nvPr/>
        </p:nvSpPr>
        <p:spPr bwMode="gray">
          <a:xfrm>
            <a:off x="3679825" y="1982788"/>
            <a:ext cx="503238" cy="936625"/>
          </a:xfrm>
          <a:prstGeom prst="rect">
            <a:avLst/>
          </a:prstGeom>
          <a:solidFill>
            <a:srgbClr val="FFCC99">
              <a:alpha val="64000"/>
            </a:srgb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ts val="13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一线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ts val="13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ts val="13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团队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矩形 35"/>
          <p:cNvSpPr/>
          <p:nvPr/>
        </p:nvSpPr>
        <p:spPr bwMode="gray">
          <a:xfrm>
            <a:off x="468313" y="3683000"/>
            <a:ext cx="4319588" cy="396875"/>
          </a:xfrm>
          <a:prstGeom prst="rect">
            <a:avLst/>
          </a:prstGeom>
          <a:solidFill>
            <a:srgbClr val="FFCC99">
              <a:alpha val="76000"/>
            </a:srgbClr>
          </a:solidFill>
          <a:ln w="3175" algn="ctr">
            <a:solidFill>
              <a:schemeClr val="bg2">
                <a:lumMod val="60000"/>
                <a:lumOff val="40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二线网络运维团队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7" name="矩形 36"/>
          <p:cNvSpPr/>
          <p:nvPr/>
        </p:nvSpPr>
        <p:spPr bwMode="gray">
          <a:xfrm>
            <a:off x="468313" y="4267200"/>
            <a:ext cx="4319588" cy="396875"/>
          </a:xfrm>
          <a:prstGeom prst="rect">
            <a:avLst/>
          </a:prstGeom>
          <a:solidFill>
            <a:srgbClr val="FFCC99">
              <a:alpha val="76000"/>
            </a:srgbClr>
          </a:solidFill>
          <a:ln w="3175" algn="ctr">
            <a:solidFill>
              <a:schemeClr val="bg2">
                <a:lumMod val="60000"/>
                <a:lumOff val="40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二线主机运维团队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8" name="矩形 37"/>
          <p:cNvSpPr/>
          <p:nvPr/>
        </p:nvSpPr>
        <p:spPr bwMode="gray">
          <a:xfrm>
            <a:off x="468313" y="4852988"/>
            <a:ext cx="4319588" cy="395288"/>
          </a:xfrm>
          <a:prstGeom prst="rect">
            <a:avLst/>
          </a:prstGeom>
          <a:solidFill>
            <a:srgbClr val="FFCC99">
              <a:alpha val="76000"/>
            </a:srgbClr>
          </a:solidFill>
          <a:ln w="3175" algn="ctr">
            <a:solidFill>
              <a:schemeClr val="bg2">
                <a:lumMod val="60000"/>
                <a:lumOff val="40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二线数据库运维团队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39" name="矩形 38"/>
          <p:cNvSpPr/>
          <p:nvPr/>
        </p:nvSpPr>
        <p:spPr bwMode="gray">
          <a:xfrm>
            <a:off x="468313" y="5437188"/>
            <a:ext cx="4319588" cy="395288"/>
          </a:xfrm>
          <a:prstGeom prst="rect">
            <a:avLst/>
          </a:prstGeom>
          <a:solidFill>
            <a:srgbClr val="FFCC99">
              <a:alpha val="76000"/>
            </a:srgbClr>
          </a:solidFill>
          <a:ln w="3175" algn="ctr">
            <a:solidFill>
              <a:schemeClr val="bg2">
                <a:lumMod val="60000"/>
                <a:lumOff val="40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安全团队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41" name="圆角矩形标注 40"/>
          <p:cNvSpPr/>
          <p:nvPr/>
        </p:nvSpPr>
        <p:spPr bwMode="gray">
          <a:xfrm>
            <a:off x="5435600" y="1196975"/>
            <a:ext cx="3313113" cy="2627313"/>
          </a:xfrm>
          <a:prstGeom prst="wedgeRoundRectCallout">
            <a:avLst>
              <a:gd name="adj1" fmla="val -65233"/>
              <a:gd name="adj2" fmla="val 19960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sng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北京移动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：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一线运维组：购买各产品原厂的维保；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二线应用运维组：系统负责人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角；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二线的网络、主机、数据库运维组购买神码的专业团队支撑所有产品；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安全组：移动员工专业团队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运营商、银行、证劵公司多采用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4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圆角矩形标注 41"/>
          <p:cNvSpPr/>
          <p:nvPr/>
        </p:nvSpPr>
        <p:spPr bwMode="gray">
          <a:xfrm>
            <a:off x="5437188" y="3968750"/>
            <a:ext cx="3311525" cy="2628900"/>
          </a:xfrm>
          <a:prstGeom prst="wedgeRoundRectCallout">
            <a:avLst>
              <a:gd name="adj1" fmla="val -65233"/>
              <a:gd name="adj2" fmla="val 19960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ts val="15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sng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腾讯公司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：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5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一线运维组：按各产品划分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5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二线的应用运维组：支撑产品组合；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5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二线的网络、主机、数据库组：按照机房物理地点划分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5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安全组：管理所有产品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ts val="15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互联网公司多采用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矩形 19"/>
          <p:cNvSpPr/>
          <p:nvPr/>
        </p:nvSpPr>
        <p:spPr bwMode="gray">
          <a:xfrm>
            <a:off x="467544" y="6021288"/>
            <a:ext cx="4319587" cy="396000"/>
          </a:xfrm>
          <a:prstGeom prst="rect">
            <a:avLst/>
          </a:prstGeom>
          <a:solidFill>
            <a:srgbClr val="FFCC99">
              <a:alpha val="76000"/>
            </a:srgbClr>
          </a:solidFill>
          <a:ln w="3175" algn="ctr">
            <a:solidFill>
              <a:srgbClr val="FF0000"/>
            </a:solidFill>
            <a:round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研发团队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运维工作体系建设之人员</a:t>
            </a:r>
            <a:endParaRPr lang="zh-CN" altLang="en-US" dirty="0"/>
          </a:p>
        </p:txBody>
      </p:sp>
      <p:sp>
        <p:nvSpPr>
          <p:cNvPr id="28675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651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根据公司的运维人员来源，人员架构如下：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60754" y="1537595"/>
            <a:ext cx="648000" cy="1311128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商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户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组</a:t>
            </a:r>
            <a:endParaRPr kumimoji="0" lang="zh-CN" altLang="en-US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96008" y="3499976"/>
            <a:ext cx="648000" cy="1311128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运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行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组</a:t>
            </a:r>
            <a:endParaRPr kumimoji="0" lang="zh-CN" altLang="en-US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4048" y="3490146"/>
            <a:ext cx="648000" cy="1311128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主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机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组</a:t>
            </a:r>
            <a:endParaRPr kumimoji="0" lang="zh-CN" altLang="en-US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58410" y="3490146"/>
            <a:ext cx="648000" cy="1311128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网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络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组</a:t>
            </a:r>
            <a:endParaRPr kumimoji="0" lang="zh-CN" altLang="en-US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04048" y="1531978"/>
            <a:ext cx="648000" cy="1311128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维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护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组</a:t>
            </a:r>
            <a:endParaRPr kumimoji="0" lang="zh-CN" altLang="en-US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cxnSp>
        <p:nvCxnSpPr>
          <p:cNvPr id="28691" name="直接箭头连接符 24"/>
          <p:cNvCxnSpPr/>
          <p:nvPr/>
        </p:nvCxnSpPr>
        <p:spPr>
          <a:xfrm flipV="1">
            <a:off x="4319588" y="2843213"/>
            <a:ext cx="1008062" cy="657225"/>
          </a:xfrm>
          <a:prstGeom prst="straightConnector1">
            <a:avLst/>
          </a:prstGeom>
          <a:ln w="25400" cap="flat" cmpd="dbl">
            <a:solidFill>
              <a:srgbClr val="003366"/>
            </a:solidFill>
            <a:prstDash val="solid"/>
            <a:headEnd type="none" w="med" len="med"/>
            <a:tailEnd type="triangle" w="lg" len="lg"/>
          </a:ln>
        </p:spPr>
      </p:cxnSp>
      <p:cxnSp>
        <p:nvCxnSpPr>
          <p:cNvPr id="28692" name="直接箭头连接符 25"/>
          <p:cNvCxnSpPr/>
          <p:nvPr/>
        </p:nvCxnSpPr>
        <p:spPr>
          <a:xfrm flipV="1">
            <a:off x="5327650" y="2843213"/>
            <a:ext cx="0" cy="647700"/>
          </a:xfrm>
          <a:prstGeom prst="straightConnector1">
            <a:avLst/>
          </a:prstGeom>
          <a:ln w="25400" cap="flat" cmpd="dbl">
            <a:solidFill>
              <a:srgbClr val="003366"/>
            </a:solidFill>
            <a:prstDash val="solid"/>
            <a:headEnd type="none" w="med" len="med"/>
            <a:tailEnd type="triangle" w="lg" len="lg"/>
          </a:ln>
        </p:spPr>
      </p:cxnSp>
      <p:cxnSp>
        <p:nvCxnSpPr>
          <p:cNvPr id="28693" name="直接箭头连接符 28"/>
          <p:cNvCxnSpPr/>
          <p:nvPr/>
        </p:nvCxnSpPr>
        <p:spPr>
          <a:xfrm flipH="1" flipV="1">
            <a:off x="5327650" y="2843213"/>
            <a:ext cx="754063" cy="647700"/>
          </a:xfrm>
          <a:prstGeom prst="straightConnector1">
            <a:avLst/>
          </a:prstGeom>
          <a:ln w="25400" cap="flat" cmpd="dbl">
            <a:solidFill>
              <a:srgbClr val="003366"/>
            </a:solidFill>
            <a:prstDash val="solid"/>
            <a:headEnd type="none" w="med" len="med"/>
            <a:tailEnd type="triangle" w="lg" len="lg"/>
          </a:ln>
        </p:spPr>
      </p:cxnSp>
      <p:cxnSp>
        <p:nvCxnSpPr>
          <p:cNvPr id="28694" name="直接箭头连接符 31"/>
          <p:cNvCxnSpPr/>
          <p:nvPr/>
        </p:nvCxnSpPr>
        <p:spPr>
          <a:xfrm flipH="1" flipV="1">
            <a:off x="3984625" y="2847975"/>
            <a:ext cx="334963" cy="652463"/>
          </a:xfrm>
          <a:prstGeom prst="straightConnector1">
            <a:avLst/>
          </a:prstGeom>
          <a:ln w="25400" cap="flat" cmpd="dbl">
            <a:solidFill>
              <a:srgbClr val="003366"/>
            </a:solidFill>
            <a:prstDash val="solid"/>
            <a:headEnd type="none" w="med" len="med"/>
            <a:tailEnd type="triangle" w="lg" len="lg"/>
          </a:ln>
        </p:spPr>
      </p:cxnSp>
      <p:sp>
        <p:nvSpPr>
          <p:cNvPr id="25" name="TextBox 24"/>
          <p:cNvSpPr txBox="1"/>
          <p:nvPr/>
        </p:nvSpPr>
        <p:spPr>
          <a:xfrm>
            <a:off x="3909976" y="5872842"/>
            <a:ext cx="1440008" cy="796518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技术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algn="ctr" defTabSz="914400">
              <a:lnSpc>
                <a:spcPts val="18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支撑组</a:t>
            </a:r>
            <a:endParaRPr kumimoji="0" lang="zh-CN" altLang="en-US" sz="2000" kern="1200" cap="none" spc="0" normalizeH="0" baseline="0" noProof="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cxnSp>
        <p:nvCxnSpPr>
          <p:cNvPr id="28698" name="直接箭头连接符 25"/>
          <p:cNvCxnSpPr/>
          <p:nvPr/>
        </p:nvCxnSpPr>
        <p:spPr>
          <a:xfrm flipH="1" flipV="1">
            <a:off x="4233863" y="4811713"/>
            <a:ext cx="396875" cy="1060450"/>
          </a:xfrm>
          <a:prstGeom prst="straightConnector1">
            <a:avLst/>
          </a:prstGeom>
          <a:ln w="25400" cap="flat" cmpd="dbl">
            <a:solidFill>
              <a:srgbClr val="003366"/>
            </a:solidFill>
            <a:prstDash val="solid"/>
            <a:headEnd type="none" w="med" len="med"/>
            <a:tailEnd type="triangle" w="lg" len="lg"/>
          </a:ln>
        </p:spPr>
      </p:cxnSp>
      <p:cxnSp>
        <p:nvCxnSpPr>
          <p:cNvPr id="31" name="直接连接符 30"/>
          <p:cNvCxnSpPr/>
          <p:nvPr/>
        </p:nvCxnSpPr>
        <p:spPr bwMode="auto">
          <a:xfrm>
            <a:off x="611188" y="3170238"/>
            <a:ext cx="7931150" cy="0"/>
          </a:xfrm>
          <a:prstGeom prst="line">
            <a:avLst/>
          </a:prstGeom>
          <a:noFill/>
          <a:ln w="25400" cap="flat" cmpd="sng" algn="ctr">
            <a:solidFill>
              <a:srgbClr val="003366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32" name="直接连接符 31"/>
          <p:cNvCxnSpPr/>
          <p:nvPr/>
        </p:nvCxnSpPr>
        <p:spPr bwMode="auto">
          <a:xfrm>
            <a:off x="644525" y="5437188"/>
            <a:ext cx="7931150" cy="0"/>
          </a:xfrm>
          <a:prstGeom prst="line">
            <a:avLst/>
          </a:prstGeom>
          <a:noFill/>
          <a:ln w="25400" cap="flat" cmpd="sng" algn="ctr">
            <a:solidFill>
              <a:srgbClr val="003366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33" name="TextBox 32"/>
          <p:cNvSpPr txBox="1"/>
          <p:nvPr/>
        </p:nvSpPr>
        <p:spPr>
          <a:xfrm>
            <a:off x="165100" y="2760663"/>
            <a:ext cx="1368425" cy="396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chemeClr val="accent2">
                    <a:lumMod val="7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一线团队</a:t>
            </a:r>
            <a:endParaRPr kumimoji="0" lang="zh-CN" altLang="en-US" sz="1800" kern="1200" cap="none" spc="0" normalizeH="0" baseline="0" noProof="0" dirty="0">
              <a:solidFill>
                <a:schemeClr val="accent2">
                  <a:lumMod val="7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5100" y="5048250"/>
            <a:ext cx="1368425" cy="396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chemeClr val="accent2">
                    <a:lumMod val="7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二线团队</a:t>
            </a:r>
            <a:endParaRPr kumimoji="0" lang="zh-CN" altLang="en-US" sz="1800" kern="1200" cap="none" spc="0" normalizeH="0" baseline="0" noProof="0" dirty="0">
              <a:solidFill>
                <a:schemeClr val="accent2">
                  <a:lumMod val="7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6700" y="5732463"/>
            <a:ext cx="17843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chemeClr val="accent2">
                    <a:lumMod val="7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技术支撑团队</a:t>
            </a:r>
            <a:endParaRPr kumimoji="0" lang="zh-CN" altLang="en-US" sz="1800" kern="1200" cap="none" spc="0" normalizeH="0" baseline="0" noProof="0" dirty="0">
              <a:solidFill>
                <a:schemeClr val="accent2">
                  <a:lumMod val="7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grpSp>
        <p:nvGrpSpPr>
          <p:cNvPr id="2" name="组合 46"/>
          <p:cNvGrpSpPr/>
          <p:nvPr/>
        </p:nvGrpSpPr>
        <p:grpSpPr>
          <a:xfrm>
            <a:off x="1476375" y="1460500"/>
            <a:ext cx="1738313" cy="1476375"/>
            <a:chOff x="457200" y="1562409"/>
            <a:chExt cx="1738536" cy="1260000"/>
          </a:xfrm>
        </p:grpSpPr>
        <p:sp>
          <p:nvSpPr>
            <p:cNvPr id="28719" name="圆角矩形标注 27"/>
            <p:cNvSpPr/>
            <p:nvPr/>
          </p:nvSpPr>
          <p:spPr>
            <a:xfrm>
              <a:off x="457200" y="1562409"/>
              <a:ext cx="1738536" cy="1255528"/>
            </a:xfrm>
            <a:prstGeom prst="wedgeRoundRectCallout">
              <a:avLst>
                <a:gd name="adj1" fmla="val 76009"/>
                <a:gd name="adj2" fmla="val 19727"/>
                <a:gd name="adj3" fmla="val 16667"/>
              </a:avLst>
            </a:prstGeom>
            <a:solidFill>
              <a:srgbClr val="FFCC99"/>
            </a:solidFill>
            <a:ln w="9525" cap="flat" cmpd="sng">
              <a:solidFill>
                <a:srgbClr val="C092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>
              <a:spAutoFit/>
            </a:bodyPr>
            <a:p>
              <a:pPr algn="ctr" eaLnBrk="1" hangingPunct="1">
                <a:spcBef>
                  <a:spcPct val="50000"/>
                </a:spcBef>
                <a:buClrTx/>
                <a:buFontTx/>
              </a:pPr>
              <a:endParaRPr lang="zh-CN" altLang="en-US" sz="18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720" name="TextBox 41"/>
            <p:cNvSpPr txBox="1"/>
            <p:nvPr/>
          </p:nvSpPr>
          <p:spPr>
            <a:xfrm>
              <a:off x="457200" y="1562409"/>
              <a:ext cx="1738536" cy="126000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>
                <a:spcBef>
                  <a:spcPct val="50000"/>
                </a:spcBef>
              </a:pPr>
              <a:r>
                <a:rPr lang="zh-CN" altLang="en-US" sz="1600" u="sng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负责商户接入</a:t>
              </a:r>
              <a:endParaRPr lang="en-US" altLang="zh-CN" sz="1600" u="sng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商户接入前的技术支撑；接入中的调试；接入后的问题解决</a:t>
              </a:r>
              <a:endParaRPr lang="en-US" altLang="zh-CN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>
                <a:spcBef>
                  <a:spcPct val="50000"/>
                </a:spcBef>
              </a:pPr>
              <a:endPara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3" name="组合 47"/>
          <p:cNvGrpSpPr/>
          <p:nvPr/>
        </p:nvGrpSpPr>
        <p:grpSpPr>
          <a:xfrm>
            <a:off x="6257925" y="1460500"/>
            <a:ext cx="2578100" cy="1476375"/>
            <a:chOff x="5436096" y="1556792"/>
            <a:chExt cx="2184233" cy="1476000"/>
          </a:xfrm>
        </p:grpSpPr>
        <p:sp>
          <p:nvSpPr>
            <p:cNvPr id="28717" name="圆角矩形标注 37"/>
            <p:cNvSpPr/>
            <p:nvPr/>
          </p:nvSpPr>
          <p:spPr>
            <a:xfrm>
              <a:off x="5436096" y="1556792"/>
              <a:ext cx="2135045" cy="1476000"/>
            </a:xfrm>
            <a:prstGeom prst="wedgeRoundRectCallout">
              <a:avLst>
                <a:gd name="adj1" fmla="val -66778"/>
                <a:gd name="adj2" fmla="val 27991"/>
                <a:gd name="adj3" fmla="val 16667"/>
              </a:avLst>
            </a:prstGeom>
            <a:solidFill>
              <a:srgbClr val="FFCC99"/>
            </a:solidFill>
            <a:ln w="9525" cap="flat" cmpd="sng">
              <a:solidFill>
                <a:srgbClr val="C092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>
              <a:spAutoFit/>
            </a:bodyPr>
            <a:p>
              <a:pPr algn="ctr" eaLnBrk="1" hangingPunct="1">
                <a:spcBef>
                  <a:spcPct val="50000"/>
                </a:spcBef>
                <a:buClrTx/>
                <a:buFontTx/>
              </a:pPr>
              <a:endParaRPr lang="zh-CN" altLang="en-US" sz="18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718" name="TextBox 42"/>
            <p:cNvSpPr txBox="1"/>
            <p:nvPr/>
          </p:nvSpPr>
          <p:spPr>
            <a:xfrm>
              <a:off x="5485284" y="1556792"/>
              <a:ext cx="2135045" cy="147600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>
                <a:spcBef>
                  <a:spcPct val="50000"/>
                </a:spcBef>
              </a:pPr>
              <a:r>
                <a:rPr lang="zh-CN" altLang="en-US" sz="1600" u="sng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负责生产系统的一线运维</a:t>
              </a:r>
              <a:endParaRPr lang="en-US" altLang="zh-CN" sz="1600" u="sng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全面监控生产环境；告警、投诉和故障的及时响应；一线问题梳理；协助二线对系统优化</a:t>
              </a:r>
              <a:endPara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4" name="组合 48"/>
          <p:cNvGrpSpPr/>
          <p:nvPr/>
        </p:nvGrpSpPr>
        <p:grpSpPr>
          <a:xfrm>
            <a:off x="222250" y="3306763"/>
            <a:ext cx="3455988" cy="1763712"/>
            <a:chOff x="457200" y="1562409"/>
            <a:chExt cx="1738536" cy="1260000"/>
          </a:xfrm>
        </p:grpSpPr>
        <p:sp>
          <p:nvSpPr>
            <p:cNvPr id="28715" name="圆角矩形标注 49"/>
            <p:cNvSpPr/>
            <p:nvPr/>
          </p:nvSpPr>
          <p:spPr>
            <a:xfrm>
              <a:off x="457200" y="1562409"/>
              <a:ext cx="1738536" cy="1255528"/>
            </a:xfrm>
            <a:prstGeom prst="wedgeRoundRectCallout">
              <a:avLst>
                <a:gd name="adj1" fmla="val 59097"/>
                <a:gd name="adj2" fmla="val 20713"/>
                <a:gd name="adj3" fmla="val 16667"/>
              </a:avLst>
            </a:prstGeom>
            <a:solidFill>
              <a:srgbClr val="FFCC99"/>
            </a:solidFill>
            <a:ln w="9525" cap="flat" cmpd="sng">
              <a:solidFill>
                <a:srgbClr val="C092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>
              <a:spAutoFit/>
            </a:bodyPr>
            <a:p>
              <a:pPr algn="ctr" eaLnBrk="1" hangingPunct="1">
                <a:spcBef>
                  <a:spcPct val="50000"/>
                </a:spcBef>
                <a:buClrTx/>
                <a:buFontTx/>
              </a:pPr>
              <a:endParaRPr lang="zh-CN" altLang="en-US" sz="18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716" name="TextBox 50"/>
            <p:cNvSpPr txBox="1"/>
            <p:nvPr/>
          </p:nvSpPr>
          <p:spPr>
            <a:xfrm>
              <a:off x="457200" y="1562409"/>
              <a:ext cx="1738536" cy="126000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>
                <a:spcBef>
                  <a:spcPct val="50000"/>
                </a:spcBef>
              </a:pPr>
              <a:r>
                <a:rPr lang="zh-CN" altLang="en-US" sz="1600" u="sng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负责应用深度运维</a:t>
              </a:r>
              <a:endParaRPr lang="en-US" altLang="zh-CN" sz="1600" u="sng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各业务线一名专员在产品、研发阶段随工；产品设计阶段规划系统方案；做成维护手册前移至一线团队；各业务的系统排障；处理复杂投诉；负责系统质量指标制定和系统优化工作</a:t>
              </a:r>
              <a:endPara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5" name="组合 54"/>
          <p:cNvGrpSpPr/>
          <p:nvPr/>
        </p:nvGrpSpPr>
        <p:grpSpPr>
          <a:xfrm>
            <a:off x="5672138" y="5554663"/>
            <a:ext cx="3348037" cy="1152525"/>
            <a:chOff x="512433" y="1562409"/>
            <a:chExt cx="1743452" cy="1260000"/>
          </a:xfrm>
        </p:grpSpPr>
        <p:sp>
          <p:nvSpPr>
            <p:cNvPr id="28713" name="圆角矩形标注 55"/>
            <p:cNvSpPr/>
            <p:nvPr/>
          </p:nvSpPr>
          <p:spPr>
            <a:xfrm>
              <a:off x="517349" y="1562409"/>
              <a:ext cx="1738536" cy="1255528"/>
            </a:xfrm>
            <a:prstGeom prst="wedgeRoundRectCallout">
              <a:avLst>
                <a:gd name="adj1" fmla="val -59963"/>
                <a:gd name="adj2" fmla="val 27310"/>
                <a:gd name="adj3" fmla="val 16667"/>
              </a:avLst>
            </a:prstGeom>
            <a:solidFill>
              <a:srgbClr val="FFCC99"/>
            </a:solidFill>
            <a:ln w="9525" cap="flat" cmpd="sng">
              <a:solidFill>
                <a:srgbClr val="C092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>
              <a:spAutoFit/>
            </a:bodyPr>
            <a:p>
              <a:pPr algn="ctr" eaLnBrk="1" hangingPunct="1">
                <a:spcBef>
                  <a:spcPct val="50000"/>
                </a:spcBef>
                <a:buClrTx/>
                <a:buFontTx/>
              </a:pPr>
              <a:endParaRPr lang="zh-CN" altLang="en-US" sz="18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714" name="TextBox 56"/>
            <p:cNvSpPr txBox="1"/>
            <p:nvPr/>
          </p:nvSpPr>
          <p:spPr>
            <a:xfrm>
              <a:off x="512433" y="1562409"/>
              <a:ext cx="1738536" cy="126000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>
                <a:spcBef>
                  <a:spcPct val="50000"/>
                </a:spcBef>
              </a:pPr>
              <a:r>
                <a:rPr lang="zh-CN" altLang="en-US" sz="1600" u="sng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负责自动化工具研发与新技术研究</a:t>
              </a:r>
              <a:endParaRPr lang="en-US" altLang="zh-CN" sz="1600" u="sng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研发监控、部署、商户调试等自动化运维工具；业界先进的运维技术研究并立项</a:t>
              </a:r>
              <a:endPara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cxnSp>
        <p:nvCxnSpPr>
          <p:cNvPr id="28708" name="直接箭头连接符 65"/>
          <p:cNvCxnSpPr/>
          <p:nvPr/>
        </p:nvCxnSpPr>
        <p:spPr>
          <a:xfrm flipV="1">
            <a:off x="4630738" y="4800600"/>
            <a:ext cx="611187" cy="1071563"/>
          </a:xfrm>
          <a:prstGeom prst="straightConnector1">
            <a:avLst/>
          </a:prstGeom>
          <a:ln w="25400" cap="flat" cmpd="dbl">
            <a:solidFill>
              <a:srgbClr val="003366"/>
            </a:solidFill>
            <a:prstDash val="solid"/>
            <a:headEnd type="none" w="med" len="med"/>
            <a:tailEnd type="triangle" w="lg" len="lg"/>
          </a:ln>
        </p:spPr>
      </p:cxnSp>
      <p:cxnSp>
        <p:nvCxnSpPr>
          <p:cNvPr id="28709" name="直接箭头连接符 68"/>
          <p:cNvCxnSpPr/>
          <p:nvPr/>
        </p:nvCxnSpPr>
        <p:spPr>
          <a:xfrm flipV="1">
            <a:off x="4630738" y="4800600"/>
            <a:ext cx="1365250" cy="1071563"/>
          </a:xfrm>
          <a:prstGeom prst="straightConnector1">
            <a:avLst/>
          </a:prstGeom>
          <a:ln w="25400" cap="flat" cmpd="dbl">
            <a:solidFill>
              <a:srgbClr val="003366"/>
            </a:solidFill>
            <a:prstDash val="solid"/>
            <a:headEnd type="none" w="med" len="med"/>
            <a:tailEnd type="triangle" w="lg" len="lg"/>
          </a:ln>
        </p:spPr>
      </p:cxnSp>
      <p:grpSp>
        <p:nvGrpSpPr>
          <p:cNvPr id="6" name="组合 80"/>
          <p:cNvGrpSpPr/>
          <p:nvPr/>
        </p:nvGrpSpPr>
        <p:grpSpPr>
          <a:xfrm>
            <a:off x="6630988" y="3284538"/>
            <a:ext cx="2268537" cy="1763712"/>
            <a:chOff x="5436096" y="1556792"/>
            <a:chExt cx="2184233" cy="1476000"/>
          </a:xfrm>
        </p:grpSpPr>
        <p:sp>
          <p:nvSpPr>
            <p:cNvPr id="28711" name="圆角矩形标注 81"/>
            <p:cNvSpPr/>
            <p:nvPr/>
          </p:nvSpPr>
          <p:spPr>
            <a:xfrm>
              <a:off x="5436096" y="1556792"/>
              <a:ext cx="2135045" cy="1476000"/>
            </a:xfrm>
            <a:prstGeom prst="wedgeRoundRectCallout">
              <a:avLst>
                <a:gd name="adj1" fmla="val -61014"/>
                <a:gd name="adj2" fmla="val 27009"/>
                <a:gd name="adj3" fmla="val 16667"/>
              </a:avLst>
            </a:prstGeom>
            <a:solidFill>
              <a:srgbClr val="FFCC99"/>
            </a:solidFill>
            <a:ln w="9525" cap="flat" cmpd="sng">
              <a:solidFill>
                <a:srgbClr val="C092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>
              <a:spAutoFit/>
            </a:bodyPr>
            <a:p>
              <a:pPr algn="ctr" eaLnBrk="1" hangingPunct="1">
                <a:spcBef>
                  <a:spcPct val="50000"/>
                </a:spcBef>
                <a:buClrTx/>
                <a:buFontTx/>
              </a:pPr>
              <a:endParaRPr lang="zh-CN" altLang="en-US" sz="18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712" name="TextBox 82"/>
            <p:cNvSpPr txBox="1"/>
            <p:nvPr/>
          </p:nvSpPr>
          <p:spPr>
            <a:xfrm>
              <a:off x="5485284" y="1556792"/>
              <a:ext cx="2135045" cy="147600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>
                <a:spcBef>
                  <a:spcPct val="50000"/>
                </a:spcBef>
              </a:pPr>
              <a:r>
                <a:rPr lang="zh-CN" altLang="en-US" sz="1600" u="sng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负责网络、主机的深度运维</a:t>
              </a:r>
              <a:endParaRPr lang="en-US" altLang="zh-CN" sz="1600" u="sng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制定主机、网络方案</a:t>
              </a:r>
              <a:r>
                <a:rPr lang="zh-CN" altLang="en-US" sz="12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，</a:t>
              </a:r>
              <a:r>
                <a:rPr lang="zh-CN" altLang="en-US" sz="16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维护及优化生产环境物理设备，响应一线团队的告警、排障需求。</a:t>
              </a:r>
              <a:endPara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运维工作体系建设之人员</a:t>
            </a:r>
            <a:endParaRPr lang="zh-CN" altLang="en-US" dirty="0"/>
          </a:p>
        </p:txBody>
      </p:sp>
      <p:sp>
        <p:nvSpPr>
          <p:cNvPr id="29699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1438275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运维人员的发展路径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sp>
        <p:nvSpPr>
          <p:cNvPr id="29700" name="Freeform 4"/>
          <p:cNvSpPr/>
          <p:nvPr/>
        </p:nvSpPr>
        <p:spPr>
          <a:xfrm>
            <a:off x="468313" y="1736725"/>
            <a:ext cx="7999412" cy="2476500"/>
          </a:xfrm>
          <a:custGeom>
            <a:avLst/>
            <a:gdLst>
              <a:gd name="txL" fmla="*/ 0 w 5424"/>
              <a:gd name="txT" fmla="*/ 0 h 1488"/>
              <a:gd name="txR" fmla="*/ 5424 w 5424"/>
              <a:gd name="txB" fmla="*/ 1488 h 1488"/>
            </a:gdLst>
            <a:ahLst/>
            <a:cxnLst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</a:cxnLst>
            <a:rect l="txL" t="txT" r="txR" b="txB"/>
            <a:pathLst>
              <a:path w="5424" h="1488">
                <a:moveTo>
                  <a:pt x="0" y="1440"/>
                </a:moveTo>
                <a:lnTo>
                  <a:pt x="0" y="1488"/>
                </a:lnTo>
                <a:lnTo>
                  <a:pt x="1152" y="1488"/>
                </a:lnTo>
                <a:lnTo>
                  <a:pt x="1392" y="1008"/>
                </a:lnTo>
                <a:lnTo>
                  <a:pt x="2544" y="1008"/>
                </a:lnTo>
                <a:lnTo>
                  <a:pt x="2832" y="528"/>
                </a:lnTo>
                <a:lnTo>
                  <a:pt x="3984" y="528"/>
                </a:lnTo>
                <a:lnTo>
                  <a:pt x="4272" y="48"/>
                </a:lnTo>
                <a:lnTo>
                  <a:pt x="5424" y="48"/>
                </a:lnTo>
                <a:lnTo>
                  <a:pt x="5424" y="0"/>
                </a:lnTo>
                <a:lnTo>
                  <a:pt x="4272" y="0"/>
                </a:lnTo>
                <a:lnTo>
                  <a:pt x="3984" y="480"/>
                </a:lnTo>
                <a:lnTo>
                  <a:pt x="2832" y="480"/>
                </a:lnTo>
                <a:lnTo>
                  <a:pt x="2544" y="960"/>
                </a:lnTo>
                <a:lnTo>
                  <a:pt x="1392" y="960"/>
                </a:lnTo>
                <a:lnTo>
                  <a:pt x="1152" y="1440"/>
                </a:lnTo>
                <a:lnTo>
                  <a:pt x="0" y="1440"/>
                </a:lnTo>
                <a:close/>
              </a:path>
            </a:pathLst>
          </a:custGeom>
          <a:gradFill rotWithShape="1">
            <a:gsLst>
              <a:gs pos="0">
                <a:srgbClr val="8A5BDF">
                  <a:alpha val="100000"/>
                </a:srgbClr>
              </a:gs>
              <a:gs pos="100000">
                <a:srgbClr val="C0A6EE">
                  <a:alpha val="100000"/>
                </a:srgbClr>
              </a:gs>
            </a:gsLst>
            <a:path path="rect">
              <a:fillToRect l="100000" b="100000"/>
            </a:path>
            <a:tileRect/>
          </a:gradFill>
          <a:ln w="9525" cap="flat" cmpd="sng">
            <a:prstDash val="solid"/>
            <a:headEnd type="none" w="med" len="med"/>
            <a:tailEnd type="none" w="med" len="med"/>
          </a:ln>
          <a:scene3d>
            <a:camera prst="legacyPerspectiveTop">
              <a:rot lat="0" lon="0" rev="0"/>
            </a:camera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rgbClr val="8A5BDF"/>
            </a:extrusionClr>
          </a:sp3d>
        </p:spPr>
        <p:txBody>
          <a:bodyPr/>
          <a:p>
            <a:endParaRPr lang="zh-CN" altLang="en-US"/>
          </a:p>
        </p:txBody>
      </p:sp>
      <p:grpSp>
        <p:nvGrpSpPr>
          <p:cNvPr id="2" name="组合 21"/>
          <p:cNvGrpSpPr/>
          <p:nvPr/>
        </p:nvGrpSpPr>
        <p:grpSpPr>
          <a:xfrm>
            <a:off x="468313" y="3184525"/>
            <a:ext cx="2087562" cy="3233738"/>
            <a:chOff x="468313" y="3184525"/>
            <a:chExt cx="2087562" cy="3233738"/>
          </a:xfrm>
        </p:grpSpPr>
        <p:sp>
          <p:nvSpPr>
            <p:cNvPr id="29717" name="AutoShape 13"/>
            <p:cNvSpPr/>
            <p:nvPr/>
          </p:nvSpPr>
          <p:spPr>
            <a:xfrm>
              <a:off x="468313" y="4257675"/>
              <a:ext cx="1806575" cy="21605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0F2D4"/>
                </a:gs>
                <a:gs pos="100000">
                  <a:srgbClr val="9DE3A5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spcBef>
                  <a:spcPct val="50000"/>
                </a:spcBef>
              </a:pPr>
              <a:endPara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18" name="Rectangle 15"/>
            <p:cNvSpPr/>
            <p:nvPr/>
          </p:nvSpPr>
          <p:spPr>
            <a:xfrm>
              <a:off x="533400" y="4367213"/>
              <a:ext cx="1662113" cy="175124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buFontTx/>
                <a:buNone/>
              </a:pP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以成本低、适应面广、服务优为视角，形成规模化的综合能力优势，锻造一支准确定位、快速反应的一线运维技术服务</a:t>
              </a:r>
              <a:r>
                <a:rPr lang="zh-CN" altLang="en-US" sz="14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团队</a:t>
              </a:r>
              <a:endParaRPr lang="en-US" altLang="zh-CN" sz="14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19" name="Text Box 5"/>
            <p:cNvSpPr txBox="1"/>
            <p:nvPr/>
          </p:nvSpPr>
          <p:spPr>
            <a:xfrm>
              <a:off x="1058863" y="3184525"/>
              <a:ext cx="1497012" cy="36353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16" tIns="45708" rIns="91416" bIns="45708"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  <a:buFontTx/>
              </a:pPr>
              <a:r>
                <a:rPr lang="zh-CN" altLang="en-US" sz="16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一线运维专才</a:t>
              </a:r>
              <a:endParaRPr lang="en-US" altLang="zh-CN" sz="16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20" name="Oval 6"/>
            <p:cNvSpPr/>
            <p:nvPr/>
          </p:nvSpPr>
          <p:spPr>
            <a:xfrm>
              <a:off x="692150" y="3265488"/>
              <a:ext cx="360363" cy="358775"/>
            </a:xfrm>
            <a:prstGeom prst="ellipse">
              <a:avLst/>
            </a:prstGeom>
            <a:solidFill>
              <a:srgbClr val="5BBE4E"/>
            </a:solidFill>
            <a:ln w="38100" cap="flat" cmpd="sng">
              <a:solidFill>
                <a:srgbClr val="D2E3E8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buFontTx/>
              </a:pPr>
              <a:r>
                <a:rPr lang="en-US" altLang="zh-CN" sz="14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1</a:t>
              </a:r>
              <a:endParaRPr lang="en-US" altLang="zh-CN" sz="14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3" name="组合 22"/>
          <p:cNvGrpSpPr/>
          <p:nvPr/>
        </p:nvGrpSpPr>
        <p:grpSpPr>
          <a:xfrm>
            <a:off x="2555875" y="2443163"/>
            <a:ext cx="1806575" cy="3592512"/>
            <a:chOff x="2555875" y="2443163"/>
            <a:chExt cx="1806575" cy="3592513"/>
          </a:xfrm>
        </p:grpSpPr>
        <p:sp>
          <p:nvSpPr>
            <p:cNvPr id="29713" name="AutoShape 18"/>
            <p:cNvSpPr/>
            <p:nvPr/>
          </p:nvSpPr>
          <p:spPr>
            <a:xfrm>
              <a:off x="2555875" y="3506788"/>
              <a:ext cx="1806575" cy="25288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0F2D4"/>
                </a:gs>
                <a:gs pos="100000">
                  <a:srgbClr val="9DE3A5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spcBef>
                  <a:spcPct val="50000"/>
                </a:spcBef>
              </a:pPr>
              <a:endPara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14" name="Rectangle 19"/>
            <p:cNvSpPr/>
            <p:nvPr/>
          </p:nvSpPr>
          <p:spPr>
            <a:xfrm>
              <a:off x="2555875" y="3573463"/>
              <a:ext cx="1806575" cy="22252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buFontTx/>
                <a:buNone/>
              </a:pP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以技术精、业务通为视角，锻造专家型技术支援团队</a:t>
              </a:r>
              <a:r>
                <a:rPr lang="en-US" altLang="zh-CN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,</a:t>
              </a: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形成对各业务线的核心把控能力，向</a:t>
              </a:r>
              <a:r>
                <a:rPr lang="en-US" altLang="zh-CN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IBM 800</a:t>
              </a: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技术热线或思科</a:t>
              </a:r>
              <a:r>
                <a:rPr lang="en-US" altLang="zh-CN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CASE</a:t>
              </a: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团队水平靠拢，彰显公司技术售后服务品牌形象</a:t>
              </a:r>
              <a:endPara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15" name="Text Box 7"/>
            <p:cNvSpPr txBox="1"/>
            <p:nvPr/>
          </p:nvSpPr>
          <p:spPr>
            <a:xfrm>
              <a:off x="3017838" y="2449513"/>
              <a:ext cx="1266825" cy="36353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16" tIns="45708" rIns="91416" bIns="45708">
              <a:spAutoFit/>
            </a:bodyPr>
            <a:p>
              <a:pPr>
                <a:lnSpc>
                  <a:spcPct val="110000"/>
                </a:lnSpc>
                <a:buFontTx/>
              </a:pPr>
              <a:r>
                <a:rPr lang="en-US" altLang="zh-CN" sz="16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TAC</a:t>
              </a:r>
              <a:r>
                <a:rPr lang="zh-CN" altLang="en-US" sz="16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专家</a:t>
              </a:r>
              <a:endParaRPr lang="zh-CN" altLang="en-US" sz="16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16" name="Oval 8"/>
            <p:cNvSpPr/>
            <p:nvPr/>
          </p:nvSpPr>
          <p:spPr>
            <a:xfrm>
              <a:off x="2635250" y="2443163"/>
              <a:ext cx="360363" cy="358775"/>
            </a:xfrm>
            <a:prstGeom prst="ellipse">
              <a:avLst/>
            </a:prstGeom>
            <a:solidFill>
              <a:srgbClr val="5BBE4E"/>
            </a:solidFill>
            <a:ln w="38100" cap="flat" cmpd="sng">
              <a:solidFill>
                <a:srgbClr val="D2E3E8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buFontTx/>
              </a:pPr>
              <a:r>
                <a:rPr lang="en-US" altLang="zh-CN" sz="14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2</a:t>
              </a:r>
              <a:endParaRPr lang="en-US" altLang="zh-CN" sz="14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4" name="组合 23"/>
          <p:cNvGrpSpPr/>
          <p:nvPr/>
        </p:nvGrpSpPr>
        <p:grpSpPr>
          <a:xfrm>
            <a:off x="4075113" y="1779588"/>
            <a:ext cx="2309812" cy="3152775"/>
            <a:chOff x="4075113" y="1779588"/>
            <a:chExt cx="2309812" cy="3152325"/>
          </a:xfrm>
        </p:grpSpPr>
        <p:sp>
          <p:nvSpPr>
            <p:cNvPr id="29709" name="Text Box 9"/>
            <p:cNvSpPr txBox="1"/>
            <p:nvPr/>
          </p:nvSpPr>
          <p:spPr>
            <a:xfrm>
              <a:off x="4479925" y="1779588"/>
              <a:ext cx="1827213" cy="36353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16" tIns="45708" rIns="91416" bIns="45708">
              <a:spAutoFit/>
            </a:bodyPr>
            <a:p>
              <a:pPr>
                <a:lnSpc>
                  <a:spcPct val="110000"/>
                </a:lnSpc>
                <a:buFontTx/>
              </a:pPr>
              <a:r>
                <a:rPr lang="zh-CN" altLang="en-US" sz="16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系统技术架构师</a:t>
              </a:r>
              <a:endParaRPr lang="zh-CN" altLang="en-US" sz="16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10" name="Oval 10"/>
            <p:cNvSpPr/>
            <p:nvPr/>
          </p:nvSpPr>
          <p:spPr>
            <a:xfrm>
              <a:off x="4075113" y="1779588"/>
              <a:ext cx="360362" cy="358775"/>
            </a:xfrm>
            <a:prstGeom prst="ellipse">
              <a:avLst/>
            </a:prstGeom>
            <a:solidFill>
              <a:srgbClr val="5BBE4E"/>
            </a:solidFill>
            <a:ln w="38100" cap="flat" cmpd="sng">
              <a:solidFill>
                <a:srgbClr val="D2E3E8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buFontTx/>
              </a:pPr>
              <a:r>
                <a:rPr lang="en-US" altLang="zh-CN" sz="14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3</a:t>
              </a:r>
              <a:endParaRPr lang="en-US" altLang="zh-CN" sz="14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11" name="AutoShape 20"/>
            <p:cNvSpPr/>
            <p:nvPr/>
          </p:nvSpPr>
          <p:spPr>
            <a:xfrm>
              <a:off x="4578350" y="2733675"/>
              <a:ext cx="1806575" cy="219823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0F2D4"/>
                </a:gs>
                <a:gs pos="100000">
                  <a:srgbClr val="9DE3A5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spcBef>
                  <a:spcPct val="50000"/>
                </a:spcBef>
              </a:pPr>
              <a:endPara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12" name="Rectangle 21"/>
            <p:cNvSpPr/>
            <p:nvPr/>
          </p:nvSpPr>
          <p:spPr>
            <a:xfrm>
              <a:off x="4616450" y="2706688"/>
              <a:ext cx="1662113" cy="22252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buFontTx/>
                <a:buNone/>
              </a:pP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以灵活可靠</a:t>
              </a:r>
              <a:r>
                <a:rPr lang="en-US" altLang="zh-CN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,</a:t>
              </a: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扩展性强为视角，形成各业务线的软件、硬件集成架构体系，具备主机、网络、</a:t>
              </a:r>
              <a:r>
                <a:rPr lang="en-US" altLang="zh-CN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DB</a:t>
              </a: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及应用的综合技术能力，以及全方位的安全保障的能力</a:t>
              </a:r>
              <a:endParaRPr lang="en-US" altLang="zh-CN" sz="14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5" name="组合 24"/>
          <p:cNvGrpSpPr/>
          <p:nvPr/>
        </p:nvGrpSpPr>
        <p:grpSpPr>
          <a:xfrm>
            <a:off x="6378575" y="1125538"/>
            <a:ext cx="2160588" cy="3257550"/>
            <a:chOff x="6378575" y="1125538"/>
            <a:chExt cx="2160588" cy="3257841"/>
          </a:xfrm>
        </p:grpSpPr>
        <p:sp>
          <p:nvSpPr>
            <p:cNvPr id="29705" name="Text Box 11"/>
            <p:cNvSpPr txBox="1"/>
            <p:nvPr/>
          </p:nvSpPr>
          <p:spPr>
            <a:xfrm>
              <a:off x="6691313" y="1125538"/>
              <a:ext cx="1847850" cy="36353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16" tIns="45708" rIns="91416" bIns="45708">
              <a:spAutoFit/>
            </a:bodyPr>
            <a:p>
              <a:pPr>
                <a:lnSpc>
                  <a:spcPct val="110000"/>
                </a:lnSpc>
                <a:buFontTx/>
              </a:pPr>
              <a:r>
                <a:rPr lang="zh-CN" altLang="en-US" sz="16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技术体系规划师</a:t>
              </a:r>
              <a:endParaRPr lang="zh-CN" altLang="en-US" sz="16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06" name="Oval 12"/>
            <p:cNvSpPr/>
            <p:nvPr/>
          </p:nvSpPr>
          <p:spPr>
            <a:xfrm>
              <a:off x="6378575" y="1125538"/>
              <a:ext cx="360363" cy="358775"/>
            </a:xfrm>
            <a:prstGeom prst="ellipse">
              <a:avLst/>
            </a:prstGeom>
            <a:solidFill>
              <a:srgbClr val="5BBE4E"/>
            </a:solidFill>
            <a:ln w="38100" cap="flat" cmpd="sng">
              <a:solidFill>
                <a:srgbClr val="D2E3E8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buFontTx/>
              </a:pPr>
              <a:r>
                <a:rPr lang="en-US" altLang="zh-CN" sz="1400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4</a:t>
              </a:r>
              <a:endParaRPr lang="en-US" altLang="zh-CN" sz="14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07" name="AutoShape 23"/>
            <p:cNvSpPr/>
            <p:nvPr/>
          </p:nvSpPr>
          <p:spPr>
            <a:xfrm>
              <a:off x="6661150" y="1916113"/>
              <a:ext cx="1806575" cy="245110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0F2D4"/>
                </a:gs>
                <a:gs pos="100000">
                  <a:srgbClr val="9DE3A5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pPr>
                <a:lnSpc>
                  <a:spcPct val="110000"/>
                </a:lnSpc>
                <a:spcBef>
                  <a:spcPct val="50000"/>
                </a:spcBef>
              </a:pPr>
              <a:endPara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9708" name="Rectangle 24"/>
            <p:cNvSpPr/>
            <p:nvPr/>
          </p:nvSpPr>
          <p:spPr>
            <a:xfrm>
              <a:off x="6738938" y="1930400"/>
              <a:ext cx="1663700" cy="24529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buFontTx/>
                <a:buNone/>
              </a:pP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以技术前瞻为视角，形成清晰的技术体系规划蓝图，确保基础架构以最优的方案满足供公司的业务需求，技术战略与时俱进，保持行业领先水平，具有核心技术优势和竞争力</a:t>
              </a:r>
              <a:endParaRPr lang="en-US" altLang="zh-CN" sz="14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目录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9163"/>
            <a:ext cx="8229600" cy="54006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运维部门的价值与挑战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运维部门的工作内容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运维工作体系建设之流程与制度（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Process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运维工作体系建设之人员（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People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运维工作体系建设之技术（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Technology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运维工作的现状与展望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31747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7302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业务支撑能力建设</a:t>
            </a:r>
            <a:endParaRPr lang="zh-CN" altLang="en-US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1748" name="组合 7"/>
          <p:cNvGrpSpPr/>
          <p:nvPr/>
        </p:nvGrpSpPr>
        <p:grpSpPr>
          <a:xfrm>
            <a:off x="250825" y="1485900"/>
            <a:ext cx="5502275" cy="5184775"/>
            <a:chOff x="510326" y="1485445"/>
            <a:chExt cx="5501834" cy="5184477"/>
          </a:xfrm>
        </p:grpSpPr>
        <p:sp>
          <p:nvSpPr>
            <p:cNvPr id="52" name="矩形 51"/>
            <p:cNvSpPr/>
            <p:nvPr/>
          </p:nvSpPr>
          <p:spPr bwMode="gray">
            <a:xfrm>
              <a:off x="510326" y="1485445"/>
              <a:ext cx="5501834" cy="518447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effectLst>
              <a:glow rad="63500">
                <a:schemeClr val="accent1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753" name="TextBox 52"/>
            <p:cNvSpPr txBox="1"/>
            <p:nvPr/>
          </p:nvSpPr>
          <p:spPr>
            <a:xfrm>
              <a:off x="1316038" y="1557338"/>
              <a:ext cx="3889375" cy="3587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10000"/>
                </a:lnSpc>
                <a:spcBef>
                  <a:spcPct val="50000"/>
                </a:spcBef>
              </a:pPr>
              <a:r>
                <a:rPr lang="en-US" altLang="zh-CN" sz="1800" dirty="0">
                  <a:latin typeface="黑体" panose="02010609060101010101" pitchFamily="49" charset="-122"/>
                </a:rPr>
                <a:t>IaaS</a:t>
              </a:r>
              <a:r>
                <a:rPr lang="zh-CN" altLang="en-US" sz="1800" dirty="0">
                  <a:latin typeface="黑体" panose="02010609060101010101" pitchFamily="49" charset="-122"/>
                </a:rPr>
                <a:t>平台架示意构图</a:t>
              </a:r>
              <a:endParaRPr lang="en-US" altLang="zh-CN" sz="1800" dirty="0">
                <a:latin typeface="黑体" panose="02010609060101010101" pitchFamily="49" charset="-122"/>
              </a:endParaRPr>
            </a:p>
          </p:txBody>
        </p:sp>
        <p:pic>
          <p:nvPicPr>
            <p:cNvPr id="51" name="图片 50" descr="iaas示意图.gi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7520" y="1989402"/>
              <a:ext cx="5113130" cy="446393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sp>
        <p:nvSpPr>
          <p:cNvPr id="54" name="TextBox 78"/>
          <p:cNvSpPr txBox="1">
            <a:spLocks noChangeArrowheads="1"/>
          </p:cNvSpPr>
          <p:nvPr/>
        </p:nvSpPr>
        <p:spPr bwMode="auto">
          <a:xfrm>
            <a:off x="5816600" y="1344613"/>
            <a:ext cx="3348038" cy="5262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eaLnBrk="1" hangingPunct="1">
              <a:spcBef>
                <a:spcPts val="0"/>
              </a:spcBef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600" u="sng" kern="0" cap="none" spc="0" normalizeH="0" baseline="0" noProof="0" dirty="0" err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IaaS</a:t>
            </a:r>
            <a:r>
              <a:rPr kumimoji="0" lang="zh-CN" altLang="en-US" sz="1600" u="sng" kern="0" cap="none" spc="0" normalizeH="0" baseline="0" noProof="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：</a:t>
            </a:r>
            <a:endParaRPr kumimoji="0" lang="en-US" altLang="zh-CN" sz="1600" u="sng" kern="0" cap="none" spc="0" normalizeH="0" baseline="0" noProof="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 eaLnBrk="1" hangingPunct="1">
              <a:spcBef>
                <a:spcPts val="0"/>
              </a:spcBef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0" kern="0" cap="none" spc="0" normalizeH="0" baseline="0" noProof="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基础设施即服务，主要是将网络、服务器等基础设施和操作系统、数据库等基础软件看作资源，对这些资源进行虚拟化，以</a:t>
            </a:r>
            <a:r>
              <a:rPr kumimoji="0" lang="en-US" altLang="zh-CN" sz="1600" b="0" kern="0" cap="none" spc="0" normalizeH="0" baseline="0" noProof="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CPU</a:t>
            </a:r>
            <a:r>
              <a:rPr kumimoji="0" lang="zh-CN" altLang="en-US" sz="1600" b="0" kern="0" cap="none" spc="0" normalizeH="0" baseline="0" noProof="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、内存、存储容量、操作系统等为单位向用户提供应用软件运行环境的服务模式。</a:t>
            </a:r>
            <a:endParaRPr kumimoji="0" lang="en-US" altLang="zh-CN" sz="1600" b="0" kern="0" cap="none" spc="0" normalizeH="0" baseline="0" noProof="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 eaLnBrk="1" hangingPunct="1">
              <a:spcBef>
                <a:spcPts val="0"/>
              </a:spcBef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600" b="0" kern="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IAAS</a:t>
            </a:r>
            <a:r>
              <a:rPr kumimoji="0" lang="zh-CN" altLang="en-US" sz="1600" b="0" kern="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平台可提供的网络资源、计算资源、存储能力等构建成资源池，随时随需进行分配和调度；底层硬件设施的采购不会受制于应用的制约；对于业务增减变化频繁的的情况，不仅可灵活弹性的分配资源，还可及时对下线业务占用的资源进行回收再利用，实现投资保护并减少系统建设成本；通过资源的分配量，可计量每个业务所占用的系统成本，并使服务可度量，为公司预算管理提供依据；对于公司移动金融云的战略，</a:t>
            </a:r>
            <a:r>
              <a:rPr kumimoji="0" lang="en-US" altLang="zh-CN" sz="1600" b="0" kern="0" cap="none" spc="0" normalizeH="0" baseline="0" noProof="0" dirty="0" err="1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IaaS</a:t>
            </a:r>
            <a:r>
              <a:rPr kumimoji="0" lang="zh-CN" altLang="en-US" sz="1600" b="0" kern="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也是基础。</a:t>
            </a:r>
            <a:endParaRPr kumimoji="0" lang="en-US" altLang="zh-CN" sz="1600" b="0" kern="0" cap="none" spc="0" normalizeH="0" baseline="0" noProof="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32771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7302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运营支撑能力建设</a:t>
            </a:r>
            <a:endParaRPr lang="zh-CN" altLang="en-US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 bwMode="gray">
          <a:xfrm>
            <a:off x="251520" y="1485445"/>
            <a:ext cx="5501834" cy="5184477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5" name="TextBox 4"/>
          <p:cNvSpPr txBox="1"/>
          <p:nvPr/>
        </p:nvSpPr>
        <p:spPr>
          <a:xfrm>
            <a:off x="1057275" y="1557338"/>
            <a:ext cx="38893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黑体" panose="02010609060101010101" pitchFamily="49" charset="-122"/>
              </a:rPr>
              <a:t>北京移动企业信息门户</a:t>
            </a:r>
            <a:endParaRPr lang="en-US" altLang="zh-CN" sz="1800" dirty="0">
              <a:latin typeface="黑体" panose="02010609060101010101" pitchFamily="49" charset="-122"/>
            </a:endParaRPr>
          </a:p>
        </p:txBody>
      </p:sp>
      <p:pic>
        <p:nvPicPr>
          <p:cNvPr id="32776" name="图片 5" descr="飞信截图201209171348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00" y="1990725"/>
            <a:ext cx="5141913" cy="4464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Box 78"/>
          <p:cNvSpPr txBox="1">
            <a:spLocks noChangeArrowheads="1"/>
          </p:cNvSpPr>
          <p:nvPr/>
        </p:nvSpPr>
        <p:spPr bwMode="auto">
          <a:xfrm>
            <a:off x="5797550" y="1484313"/>
            <a:ext cx="3390900" cy="5262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eaLnBrk="1" hangingPunct="1">
              <a:spcBef>
                <a:spcPts val="0"/>
              </a:spcBef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u="sng" kern="0" cap="none" spc="0" normalizeH="0" baseline="0" noProof="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内部信息门户：</a:t>
            </a:r>
            <a:endParaRPr kumimoji="0" lang="en-US" altLang="zh-CN" sz="1600" u="sng" kern="0" cap="none" spc="0" normalizeH="0" baseline="0" noProof="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 eaLnBrk="1" hangingPunct="1">
              <a:spcBef>
                <a:spcPts val="0"/>
              </a:spcBef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600" b="0" kern="120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企业内部信息门户是一个基于</a:t>
            </a:r>
            <a:r>
              <a:rPr kumimoji="0" lang="en-US" altLang="zh-CN" sz="1600" b="0" kern="120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Web</a:t>
            </a:r>
            <a:r>
              <a:rPr kumimoji="0" lang="zh-CN" altLang="en-US" sz="1600" b="0" kern="120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的系统，它是企业内部员工与团队之间互动、信息和知识共享的门户：</a:t>
            </a:r>
            <a:endParaRPr kumimoji="0" lang="en-US" altLang="zh-CN" sz="1600" b="0" kern="1200" cap="none" spc="0" normalizeH="0" baseline="0" noProof="0" dirty="0">
              <a:solidFill>
                <a:schemeClr val="tx2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>
              <a:spcBef>
                <a:spcPts val="0"/>
              </a:spcBef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600" b="0" kern="120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信息门户可为员工提供一个统一入口，只需单点登录，即可处理各类工作和流程，快捷获取所需信息</a:t>
            </a:r>
            <a:endParaRPr kumimoji="0" lang="zh-CN" altLang="en-US" sz="1600" b="0" kern="1200" cap="none" spc="0" normalizeH="0" baseline="0" noProof="0" dirty="0">
              <a:solidFill>
                <a:schemeClr val="tx2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>
              <a:spcBef>
                <a:spcPts val="0"/>
              </a:spcBef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600" b="0" kern="120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可为整个企业的信息发布和集成提供统一的渠道。</a:t>
            </a:r>
            <a:endParaRPr kumimoji="0" lang="zh-CN" altLang="en-US" sz="1600" b="0" kern="1200" cap="none" spc="0" normalizeH="0" baseline="0" noProof="0" dirty="0">
              <a:solidFill>
                <a:schemeClr val="tx2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>
              <a:spcBef>
                <a:spcPts val="0"/>
              </a:spcBef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600" b="0" kern="120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实现统一的用户认证、授权和安全管理。</a:t>
            </a:r>
            <a:endParaRPr kumimoji="0" lang="zh-CN" altLang="en-US" sz="1600" b="0" kern="1200" cap="none" spc="0" normalizeH="0" baseline="0" noProof="0" dirty="0">
              <a:solidFill>
                <a:schemeClr val="tx2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>
              <a:spcBef>
                <a:spcPts val="0"/>
              </a:spcBef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600" b="0" kern="120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企业内部的员工之间是有分工的，不同员工由于角色不同、层级不同，因而不同的员工具有不同的工作，内部信息门户为每位员工提供独特的工作的平台。</a:t>
            </a:r>
            <a:endParaRPr kumimoji="0" lang="en-US" altLang="zh-CN" sz="1600" b="0" kern="1200" cap="none" spc="0" normalizeH="0" baseline="0" noProof="0" dirty="0">
              <a:solidFill>
                <a:schemeClr val="tx2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>
              <a:spcBef>
                <a:spcPts val="0"/>
              </a:spcBef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1600" b="0" kern="1200" cap="none" spc="0" normalizeH="0" baseline="0" noProof="0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由于公司办公地点分散，不同的部门、项目组，也应该有自己的工作场景的门户，包括团队的工作方法、规范和共享的信息等，使大家感觉协同办公的。</a:t>
            </a:r>
            <a:endParaRPr kumimoji="0" lang="zh-CN" altLang="en-US" sz="1600" b="0" kern="1200" cap="none" spc="0" normalizeH="0" baseline="0" noProof="0" dirty="0">
              <a:solidFill>
                <a:schemeClr val="tx2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33795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493712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自动化运维能力建设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sp>
        <p:nvSpPr>
          <p:cNvPr id="33796" name="TextBox 78"/>
          <p:cNvSpPr txBox="1"/>
          <p:nvPr/>
        </p:nvSpPr>
        <p:spPr>
          <a:xfrm>
            <a:off x="6227763" y="1484313"/>
            <a:ext cx="2700337" cy="5170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1800"/>
              </a:lnSpc>
            </a:pPr>
            <a:r>
              <a:rPr lang="zh-CN" altLang="en-US" sz="180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自动化运维建设：</a:t>
            </a:r>
            <a:endParaRPr lang="en-US" altLang="zh-CN" sz="1800" u="sng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本着“网络质量是第一生命力”的宗旨，移动大力建设技术支撑平台，实现对业务的全面、实时的监控，不断提升业务的连续性和可用性，主要部分包括：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运维流程平台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变更、配置、问题、事件等流程工具；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业务管理平台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端到端拨测、业务指标呈现及分析工具；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监控管理平台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系统各层的监控工具、诊断工具、性能管理工具等；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资源管理平台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en-US" altLang="zh-CN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CMDB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、知识库、资源展现等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安全管理平台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漏洞扫描、日志审计、权限控制等安全类工具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3797" name="组合 7"/>
          <p:cNvGrpSpPr/>
          <p:nvPr/>
        </p:nvGrpSpPr>
        <p:grpSpPr>
          <a:xfrm>
            <a:off x="301625" y="1485900"/>
            <a:ext cx="5903913" cy="5184775"/>
            <a:chOff x="510326" y="1485445"/>
            <a:chExt cx="5652000" cy="5184477"/>
          </a:xfrm>
        </p:grpSpPr>
        <p:sp>
          <p:nvSpPr>
            <p:cNvPr id="82" name="矩形 81"/>
            <p:cNvSpPr/>
            <p:nvPr/>
          </p:nvSpPr>
          <p:spPr bwMode="gray">
            <a:xfrm>
              <a:off x="510326" y="1485445"/>
              <a:ext cx="5652000" cy="518447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effectLst>
              <a:glow rad="63500">
                <a:schemeClr val="accent1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802" name="TextBox 82"/>
            <p:cNvSpPr txBox="1"/>
            <p:nvPr/>
          </p:nvSpPr>
          <p:spPr>
            <a:xfrm>
              <a:off x="1403350" y="1557338"/>
              <a:ext cx="4176713" cy="8397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800" dirty="0">
                  <a:latin typeface="黑体" panose="02010609060101010101" pitchFamily="49" charset="-122"/>
                </a:rPr>
                <a:t>举例</a:t>
              </a:r>
              <a:r>
                <a:rPr lang="en-US" altLang="zh-CN" sz="1800" dirty="0">
                  <a:latin typeface="黑体" panose="02010609060101010101" pitchFamily="49" charset="-122"/>
                </a:rPr>
                <a:t>(</a:t>
              </a:r>
              <a:r>
                <a:rPr lang="zh-CN" altLang="en-US" sz="1800" dirty="0">
                  <a:latin typeface="黑体" panose="02010609060101010101" pitchFamily="49" charset="-122"/>
                </a:rPr>
                <a:t>北京移动数据业务支撑体系</a:t>
              </a:r>
              <a:r>
                <a:rPr lang="en-US" altLang="zh-CN" sz="1800" dirty="0">
                  <a:latin typeface="黑体" panose="02010609060101010101" pitchFamily="49" charset="-122"/>
                </a:rPr>
                <a:t>)</a:t>
              </a:r>
              <a:endParaRPr lang="en-US" altLang="zh-CN" sz="1800" dirty="0">
                <a:latin typeface="黑体" panose="02010609060101010101" pitchFamily="49" charset="-122"/>
              </a:endParaRPr>
            </a:p>
            <a:p>
              <a:pPr>
                <a:lnSpc>
                  <a:spcPct val="110000"/>
                </a:lnSpc>
                <a:spcBef>
                  <a:spcPct val="50000"/>
                </a:spcBef>
              </a:pPr>
              <a:endParaRPr lang="zh-CN" altLang="en-US" sz="1800" dirty="0">
                <a:latin typeface="黑体" panose="02010609060101010101" pitchFamily="49" charset="-122"/>
              </a:endParaRPr>
            </a:p>
          </p:txBody>
        </p:sp>
        <p:pic>
          <p:nvPicPr>
            <p:cNvPr id="33803" name="图片 83" descr="北京移动综合网管.pn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690601" y="1931988"/>
              <a:ext cx="5285085" cy="4524375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0" name="图片 9" descr="BOM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313" y="1876425"/>
            <a:ext cx="5821362" cy="45799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圆角矩形 11"/>
          <p:cNvSpPr/>
          <p:nvPr/>
        </p:nvSpPr>
        <p:spPr bwMode="gray">
          <a:xfrm>
            <a:off x="771525" y="5300663"/>
            <a:ext cx="7551738" cy="147637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9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2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1530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现有的自动化运维工具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系统层的监控工具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Mocha</a:t>
            </a: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：网络设备的连通性、主机的</a:t>
            </a:r>
            <a:r>
              <a:rPr kumimoji="0" lang="en-US" altLang="zh-CN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CPU\MEM\DISK</a:t>
            </a:r>
            <a:endParaRPr kumimoji="0" lang="en-US" altLang="zh-CN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Nagios</a:t>
            </a: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：进程、端口</a:t>
            </a:r>
            <a:endParaRPr kumimoji="0" lang="en-US" altLang="zh-CN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Ø"/>
              <a:defRPr/>
            </a:pPr>
            <a:endParaRPr kumimoji="0" lang="en-US" altLang="zh-CN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Ø"/>
              <a:defRPr/>
            </a:pPr>
            <a:endParaRPr kumimoji="0" lang="en-US" altLang="zh-CN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en-US" altLang="zh-CN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en-US" altLang="zh-CN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大部分监控工作依靠人工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日志停刷</a:t>
            </a:r>
            <a:endParaRPr kumimoji="0" lang="en-US" altLang="zh-CN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大面积的返回码报错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4821" name="组合 12"/>
          <p:cNvGrpSpPr/>
          <p:nvPr/>
        </p:nvGrpSpPr>
        <p:grpSpPr>
          <a:xfrm>
            <a:off x="755650" y="2276475"/>
            <a:ext cx="7551738" cy="1476375"/>
            <a:chOff x="755576" y="2428874"/>
            <a:chExt cx="7551987" cy="1476000"/>
          </a:xfrm>
        </p:grpSpPr>
        <p:sp>
          <p:nvSpPr>
            <p:cNvPr id="168" name="圆角矩形 167"/>
            <p:cNvSpPr/>
            <p:nvPr/>
          </p:nvSpPr>
          <p:spPr bwMode="gray">
            <a:xfrm>
              <a:off x="755576" y="2428874"/>
              <a:ext cx="7551987" cy="147600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2" name="矩形 171"/>
            <p:cNvSpPr/>
            <p:nvPr/>
          </p:nvSpPr>
          <p:spPr bwMode="auto">
            <a:xfrm>
              <a:off x="975823" y="2428874"/>
              <a:ext cx="418237" cy="1440000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5400" b="1" i="0" u="none" strike="noStrike" kern="1200" cap="none" spc="0" normalizeH="0" baseline="0" noProof="0" dirty="0">
                  <a:ln w="11430"/>
                  <a:solidFill>
                    <a:srgbClr val="FFFF00"/>
                  </a:soli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！</a:t>
              </a:r>
              <a:endParaRPr kumimoji="0" lang="zh-CN" altLang="en-US" sz="54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27659" name="TextBox 172"/>
            <p:cNvSpPr txBox="1">
              <a:spLocks noChangeArrowheads="1"/>
            </p:cNvSpPr>
            <p:nvPr/>
          </p:nvSpPr>
          <p:spPr bwMode="auto">
            <a:xfrm>
              <a:off x="1263593" y="2433636"/>
              <a:ext cx="6821713" cy="14474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marR="0" defTabSz="914400">
                <a:lnSpc>
                  <a:spcPct val="110000"/>
                </a:lnSpc>
                <a:spcBef>
                  <a:spcPct val="50000"/>
                </a:spcBef>
                <a:buSzTx/>
                <a:buFont typeface="Wingdings" panose="05000000000000000000" pitchFamily="2" charset="2"/>
                <a:buNone/>
                <a:defRPr/>
              </a:pPr>
              <a:r>
                <a:rPr kumimoji="0" lang="zh-CN" altLang="en-US" sz="2000" kern="1200" cap="none" spc="0" normalizeH="0" baseline="0" noProof="0" dirty="0">
                  <a:solidFill>
                    <a:schemeClr val="accent2">
                      <a:lumMod val="75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目前只有对主机、网络层的设备指标的监控，缺少网络流量、防攻击等安全性方面的防护工具；缺少数据层的监控工具，如对内存中的堆栈、线程栈等的监控；缺少业务层的监控工具，如业务拨测、业务质量指标等的监控。</a:t>
              </a:r>
              <a:endParaRPr kumimoji="0" lang="zh-CN" altLang="en-US" sz="2000" kern="1200" cap="none" spc="0" normalizeH="0" baseline="0" noProof="0" dirty="0">
                <a:solidFill>
                  <a:schemeClr val="accent2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</p:grpSp>
      <p:sp>
        <p:nvSpPr>
          <p:cNvPr id="177" name="矩形 176"/>
          <p:cNvSpPr/>
          <p:nvPr/>
        </p:nvSpPr>
        <p:spPr bwMode="auto">
          <a:xfrm>
            <a:off x="933353" y="5348436"/>
            <a:ext cx="440250" cy="100648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！</a:t>
            </a:r>
            <a:endParaRPr kumimoji="0" lang="zh-CN" altLang="en-US" sz="5400" b="1" i="0" u="none" strike="noStrike" kern="1200" cap="none" spc="0" normalizeH="0" baseline="0" noProof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7656" name="TextBox 177"/>
          <p:cNvSpPr txBox="1">
            <a:spLocks noChangeArrowheads="1"/>
          </p:cNvSpPr>
          <p:nvPr/>
        </p:nvSpPr>
        <p:spPr bwMode="auto">
          <a:xfrm>
            <a:off x="1263650" y="5300663"/>
            <a:ext cx="6929438" cy="1433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chemeClr val="accent2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随着业务增长迅速，被监控的应用数量成倍递增，日志的复杂度加大，人工轮询的速度降低，受人因因素影响越加严重，且缺少对返回码的个性化监控规则定制能力，只能发现大面积错误，应着力发展自动化运维，取代人工监控</a:t>
            </a:r>
            <a:endParaRPr kumimoji="0" lang="zh-CN" altLang="en-US" sz="2000" kern="1200" cap="none" spc="0" normalizeH="0" baseline="0" noProof="0" dirty="0">
              <a:solidFill>
                <a:schemeClr val="accent2">
                  <a:lumMod val="7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35843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422275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en-US" altLang="zh-CN" dirty="0">
                <a:latin typeface="+mn-lt"/>
                <a:ea typeface="+mn-ea"/>
                <a:cs typeface="+mn-cs"/>
              </a:rPr>
              <a:t>Nagios</a:t>
            </a: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35844" name="AutoShape 21"/>
          <p:cNvSpPr/>
          <p:nvPr/>
        </p:nvSpPr>
        <p:spPr>
          <a:xfrm>
            <a:off x="1604963" y="1341438"/>
            <a:ext cx="6927850" cy="11509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BD3E5"/>
              </a:gs>
              <a:gs pos="50000">
                <a:srgbClr val="FFFFFF"/>
              </a:gs>
              <a:gs pos="100000">
                <a:srgbClr val="9BD3E5"/>
              </a:gs>
            </a:gsLst>
            <a:lin ang="2700000" scaled="1"/>
            <a:tileRect/>
          </a:gradFill>
          <a:ln w="15875" cap="flat" cmpd="sng">
            <a:solidFill>
              <a:srgbClr val="B2B2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5845" name="组合 51"/>
          <p:cNvGrpSpPr/>
          <p:nvPr/>
        </p:nvGrpSpPr>
        <p:grpSpPr>
          <a:xfrm>
            <a:off x="468313" y="1538288"/>
            <a:ext cx="1687512" cy="742950"/>
            <a:chOff x="683568" y="1753960"/>
            <a:chExt cx="1688596" cy="743540"/>
          </a:xfrm>
        </p:grpSpPr>
        <p:sp>
          <p:nvSpPr>
            <p:cNvPr id="35862" name="AutoShape 22"/>
            <p:cNvSpPr/>
            <p:nvPr/>
          </p:nvSpPr>
          <p:spPr>
            <a:xfrm>
              <a:off x="767759" y="1753960"/>
              <a:ext cx="1604405" cy="743540"/>
            </a:xfrm>
            <a:prstGeom prst="homePlate">
              <a:avLst>
                <a:gd name="adj" fmla="val 39919"/>
              </a:avLst>
            </a:prstGeom>
            <a:gradFill rotWithShape="1">
              <a:gsLst>
                <a:gs pos="0">
                  <a:srgbClr val="DD693B"/>
                </a:gs>
                <a:gs pos="100000">
                  <a:srgbClr val="8B4225"/>
                </a:gs>
              </a:gsLst>
              <a:lin ang="5400000" scaled="1"/>
              <a:tileRect/>
            </a:gradFill>
            <a:ln w="19050" cap="flat" cmpd="sng">
              <a:solidFill>
                <a:srgbClr val="FEFF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53882" dir="2699999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 anchorCtr="0"/>
            <a:p>
              <a:pPr algn="ctr">
                <a:lnSpc>
                  <a:spcPct val="110000"/>
                </a:lnSpc>
                <a:spcBef>
                  <a:spcPct val="50000"/>
                </a:spcBef>
                <a:buNone/>
              </a:pPr>
              <a:endPara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35863" name="Text Box 18"/>
            <p:cNvSpPr txBox="1"/>
            <p:nvPr/>
          </p:nvSpPr>
          <p:spPr>
            <a:xfrm>
              <a:off x="683568" y="1886989"/>
              <a:ext cx="1661671" cy="3970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10000"/>
                </a:lnSpc>
                <a:spcBef>
                  <a:spcPct val="50000"/>
                </a:spcBef>
                <a:buNone/>
              </a:pPr>
              <a:r>
                <a:rPr lang="zh-CN" altLang="en-US" sz="1800" dirty="0">
                  <a:solidFill>
                    <a:srgbClr val="F8F8F8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背景及问题</a:t>
              </a:r>
              <a:endParaRPr lang="en-US" altLang="zh-CN" sz="1800" dirty="0">
                <a:solidFill>
                  <a:srgbClr val="F8F8F8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35846" name="Text Box 32"/>
          <p:cNvSpPr txBox="1"/>
          <p:nvPr/>
        </p:nvSpPr>
        <p:spPr>
          <a:xfrm>
            <a:off x="2128838" y="1354138"/>
            <a:ext cx="611505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通过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mocha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已监控到底层设备的关键指标，但是对于应用层仍无法进行自动化监控，无法第一时间发现应用的异常，而应用层又是出现问题较多的区域，因此对应用的监控需求非常迫切。</a:t>
            </a:r>
            <a:endParaRPr lang="en-US" altLang="zh-CN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5847" name="AutoShape 27"/>
          <p:cNvSpPr/>
          <p:nvPr/>
        </p:nvSpPr>
        <p:spPr>
          <a:xfrm>
            <a:off x="1604963" y="3884613"/>
            <a:ext cx="6927850" cy="11525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BD3E5"/>
              </a:gs>
              <a:gs pos="50000">
                <a:srgbClr val="FFFFFF"/>
              </a:gs>
              <a:gs pos="100000">
                <a:srgbClr val="9BD3E5"/>
              </a:gs>
            </a:gsLst>
            <a:lin ang="2700000" scaled="1"/>
            <a:tileRect/>
          </a:gradFill>
          <a:ln w="15875" cap="flat" cmpd="sng">
            <a:solidFill>
              <a:srgbClr val="B2B2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5848" name="组合 49"/>
          <p:cNvGrpSpPr/>
          <p:nvPr/>
        </p:nvGrpSpPr>
        <p:grpSpPr>
          <a:xfrm>
            <a:off x="468313" y="4081463"/>
            <a:ext cx="1687512" cy="744537"/>
            <a:chOff x="683568" y="4297713"/>
            <a:chExt cx="1688596" cy="743540"/>
          </a:xfrm>
        </p:grpSpPr>
        <p:sp>
          <p:nvSpPr>
            <p:cNvPr id="35860" name="AutoShape 28"/>
            <p:cNvSpPr/>
            <p:nvPr/>
          </p:nvSpPr>
          <p:spPr>
            <a:xfrm>
              <a:off x="767759" y="4297713"/>
              <a:ext cx="1604405" cy="743540"/>
            </a:xfrm>
            <a:prstGeom prst="homePlate">
              <a:avLst>
                <a:gd name="adj" fmla="val 39919"/>
              </a:avLst>
            </a:prstGeom>
            <a:gradFill rotWithShape="1">
              <a:gsLst>
                <a:gs pos="0">
                  <a:srgbClr val="8A5BDF"/>
                </a:gs>
                <a:gs pos="100000">
                  <a:srgbClr val="57398C"/>
                </a:gs>
              </a:gsLst>
              <a:lin ang="5400000" scaled="1"/>
              <a:tileRect/>
            </a:gradFill>
            <a:ln w="19050" cap="flat" cmpd="sng">
              <a:solidFill>
                <a:srgbClr val="FEFF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53882" dir="2699999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 anchorCtr="0"/>
            <a:p>
              <a:pPr algn="ctr">
                <a:lnSpc>
                  <a:spcPct val="110000"/>
                </a:lnSpc>
                <a:spcBef>
                  <a:spcPct val="50000"/>
                </a:spcBef>
                <a:buNone/>
              </a:pPr>
              <a:endPara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35861" name="Text Box 18"/>
            <p:cNvSpPr txBox="1"/>
            <p:nvPr/>
          </p:nvSpPr>
          <p:spPr>
            <a:xfrm>
              <a:off x="683568" y="4430742"/>
              <a:ext cx="1661671" cy="3970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8F8F8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解决方案</a:t>
              </a:r>
              <a:endParaRPr lang="en-US" altLang="zh-CN" sz="1800" dirty="0">
                <a:solidFill>
                  <a:srgbClr val="F8F8F8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35849" name="Text Box 33"/>
          <p:cNvSpPr txBox="1"/>
          <p:nvPr/>
        </p:nvSpPr>
        <p:spPr>
          <a:xfrm>
            <a:off x="2146300" y="3900488"/>
            <a:ext cx="6119813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2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通过对市场上开源的监控软件进行调研，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nagios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的成功案例较多。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基于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nagios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之上，运行人员深入研究，定制开发，性能调试、配置优化，试运行后，正式上线已经一年多，运行稳定，达到了预期的目标</a:t>
            </a:r>
            <a:endParaRPr lang="en-US" altLang="zh-CN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5850" name="AutoShape 20"/>
          <p:cNvSpPr/>
          <p:nvPr/>
        </p:nvSpPr>
        <p:spPr>
          <a:xfrm>
            <a:off x="1604963" y="2613025"/>
            <a:ext cx="6927850" cy="11509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BD3E5"/>
              </a:gs>
              <a:gs pos="50000">
                <a:srgbClr val="FFFFFF"/>
              </a:gs>
              <a:gs pos="100000">
                <a:srgbClr val="9BD3E5"/>
              </a:gs>
            </a:gsLst>
            <a:lin ang="2700000" scaled="1"/>
            <a:tileRect/>
          </a:gradFill>
          <a:ln w="15875" cap="flat" cmpd="sng">
            <a:solidFill>
              <a:srgbClr val="B2B2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5851" name="组合 50"/>
          <p:cNvGrpSpPr/>
          <p:nvPr/>
        </p:nvGrpSpPr>
        <p:grpSpPr>
          <a:xfrm>
            <a:off x="468313" y="2813050"/>
            <a:ext cx="1687512" cy="738188"/>
            <a:chOff x="683568" y="3029005"/>
            <a:chExt cx="1688596" cy="738788"/>
          </a:xfrm>
        </p:grpSpPr>
        <p:sp>
          <p:nvSpPr>
            <p:cNvPr id="35858" name="AutoShape 24"/>
            <p:cNvSpPr/>
            <p:nvPr/>
          </p:nvSpPr>
          <p:spPr>
            <a:xfrm>
              <a:off x="767759" y="3029005"/>
              <a:ext cx="1604405" cy="738788"/>
            </a:xfrm>
            <a:prstGeom prst="homePlate">
              <a:avLst>
                <a:gd name="adj" fmla="val 40175"/>
              </a:avLst>
            </a:prstGeom>
            <a:gradFill rotWithShape="1">
              <a:gsLst>
                <a:gs pos="0">
                  <a:srgbClr val="58BECC"/>
                </a:gs>
                <a:gs pos="100000">
                  <a:srgbClr val="377780"/>
                </a:gs>
              </a:gsLst>
              <a:lin ang="5400000" scaled="1"/>
              <a:tileRect/>
            </a:gradFill>
            <a:ln w="19050" cap="flat" cmpd="sng">
              <a:solidFill>
                <a:srgbClr val="FEFF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53882" dir="2699999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 anchorCtr="0"/>
            <a:p>
              <a:pPr algn="ctr">
                <a:lnSpc>
                  <a:spcPct val="110000"/>
                </a:lnSpc>
                <a:spcBef>
                  <a:spcPct val="50000"/>
                </a:spcBef>
                <a:buNone/>
              </a:pPr>
              <a:endPara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35859" name="Text Box 18"/>
            <p:cNvSpPr txBox="1"/>
            <p:nvPr/>
          </p:nvSpPr>
          <p:spPr>
            <a:xfrm>
              <a:off x="683568" y="3162034"/>
              <a:ext cx="1661671" cy="3970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8F8F8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项目需求</a:t>
              </a:r>
              <a:endParaRPr lang="en-US" altLang="zh-CN" sz="1800" dirty="0">
                <a:solidFill>
                  <a:srgbClr val="F8F8F8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35852" name="Text Box 34"/>
          <p:cNvSpPr txBox="1"/>
          <p:nvPr/>
        </p:nvSpPr>
        <p:spPr>
          <a:xfrm>
            <a:off x="2128838" y="2708275"/>
            <a:ext cx="6115050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通过新建一套自动化监控工具，可以监控到应用层面的状态，细化到指标级别，期望可以监控到应用进程和端口的存活状态两个关键指标。</a:t>
            </a:r>
            <a:endParaRPr lang="en-US" altLang="zh-CN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5853" name="AutoShape 26"/>
          <p:cNvSpPr/>
          <p:nvPr/>
        </p:nvSpPr>
        <p:spPr>
          <a:xfrm>
            <a:off x="1604963" y="5157788"/>
            <a:ext cx="6927850" cy="11509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BD3E5"/>
              </a:gs>
              <a:gs pos="50000">
                <a:srgbClr val="FFFFFF"/>
              </a:gs>
              <a:gs pos="100000">
                <a:srgbClr val="9BD3E5"/>
              </a:gs>
            </a:gsLst>
            <a:lin ang="2700000" scaled="1"/>
            <a:tileRect/>
          </a:gradFill>
          <a:ln w="15875" cap="flat" cmpd="sng">
            <a:solidFill>
              <a:srgbClr val="B2B2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5854" name="组合 48"/>
          <p:cNvGrpSpPr/>
          <p:nvPr/>
        </p:nvGrpSpPr>
        <p:grpSpPr>
          <a:xfrm>
            <a:off x="468313" y="5356225"/>
            <a:ext cx="1687512" cy="744538"/>
            <a:chOff x="683568" y="5572760"/>
            <a:chExt cx="1688596" cy="743638"/>
          </a:xfrm>
        </p:grpSpPr>
        <p:sp>
          <p:nvSpPr>
            <p:cNvPr id="35856" name="AutoShape 30"/>
            <p:cNvSpPr/>
            <p:nvPr/>
          </p:nvSpPr>
          <p:spPr>
            <a:xfrm>
              <a:off x="767759" y="5572760"/>
              <a:ext cx="1604405" cy="738881"/>
            </a:xfrm>
            <a:prstGeom prst="homePlate">
              <a:avLst>
                <a:gd name="adj" fmla="val 40170"/>
              </a:avLst>
            </a:prstGeom>
            <a:gradFill rotWithShape="1">
              <a:gsLst>
                <a:gs pos="0">
                  <a:srgbClr val="6ECC4C"/>
                </a:gs>
                <a:gs pos="100000">
                  <a:srgbClr val="458030"/>
                </a:gs>
              </a:gsLst>
              <a:lin ang="5400000" scaled="1"/>
              <a:tileRect/>
            </a:gradFill>
            <a:ln w="19050" cap="flat" cmpd="sng">
              <a:solidFill>
                <a:srgbClr val="FEFF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53882" dir="2699999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 anchorCtr="0"/>
            <a:p>
              <a:pPr algn="ctr">
                <a:lnSpc>
                  <a:spcPct val="110000"/>
                </a:lnSpc>
                <a:spcBef>
                  <a:spcPct val="50000"/>
                </a:spcBef>
                <a:buNone/>
              </a:pPr>
              <a:endPara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35857" name="Text Box 18"/>
            <p:cNvSpPr txBox="1"/>
            <p:nvPr/>
          </p:nvSpPr>
          <p:spPr>
            <a:xfrm>
              <a:off x="683568" y="5623901"/>
              <a:ext cx="1661671" cy="6924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ts val="18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8F8F8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投资估算</a:t>
              </a:r>
              <a:endParaRPr lang="en-US" altLang="zh-CN" sz="1800" dirty="0">
                <a:solidFill>
                  <a:srgbClr val="F8F8F8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 algn="ctr">
                <a:lnSpc>
                  <a:spcPts val="1800"/>
                </a:lnSpc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8F8F8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效益分析</a:t>
              </a:r>
              <a:endParaRPr lang="en-US" altLang="zh-CN" sz="1800" dirty="0">
                <a:solidFill>
                  <a:srgbClr val="F8F8F8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35855" name="Text Box 35"/>
          <p:cNvSpPr txBox="1"/>
          <p:nvPr/>
        </p:nvSpPr>
        <p:spPr>
          <a:xfrm>
            <a:off x="2146300" y="5162550"/>
            <a:ext cx="6119813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18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由于开源软件，且利用维护人员下班后时间自行研发，因此为零投资。</a:t>
            </a:r>
            <a:endParaRPr lang="en-US" altLang="zh-CN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18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目前已经监控了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247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个进程，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457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个端口，大概产生了</a:t>
            </a:r>
            <a:r>
              <a:rPr lang="en-US" altLang="zh-CN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万个左右的报警，为及时发现应用异常提供了有力的支撑</a:t>
            </a:r>
            <a:endParaRPr lang="en-US" altLang="zh-CN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36867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709612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自动化运维工具体系框架</a:t>
            </a: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grpSp>
        <p:nvGrpSpPr>
          <p:cNvPr id="36868" name="组合 53"/>
          <p:cNvGrpSpPr/>
          <p:nvPr/>
        </p:nvGrpSpPr>
        <p:grpSpPr>
          <a:xfrm>
            <a:off x="460375" y="1412875"/>
            <a:ext cx="8215313" cy="5238750"/>
            <a:chOff x="460375" y="1412875"/>
            <a:chExt cx="8215313" cy="5238750"/>
          </a:xfrm>
        </p:grpSpPr>
        <p:sp>
          <p:nvSpPr>
            <p:cNvPr id="251" name="AutoShape 3"/>
            <p:cNvSpPr>
              <a:spLocks noChangeArrowheads="1"/>
            </p:cNvSpPr>
            <p:nvPr/>
          </p:nvSpPr>
          <p:spPr bwMode="gray">
            <a:xfrm>
              <a:off x="460375" y="1412875"/>
              <a:ext cx="8215313" cy="523875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2">
                  <a:lumMod val="40000"/>
                  <a:lumOff val="60000"/>
                </a:schemeClr>
              </a:solidFill>
              <a:prstDash val="solid"/>
              <a:round/>
            </a:ln>
            <a:effectLst>
              <a:glow rad="63500">
                <a:schemeClr val="accent1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252" name="AutoShape 3"/>
            <p:cNvSpPr>
              <a:spLocks noChangeArrowheads="1"/>
            </p:cNvSpPr>
            <p:nvPr/>
          </p:nvSpPr>
          <p:spPr bwMode="gray">
            <a:xfrm>
              <a:off x="757238" y="4057650"/>
              <a:ext cx="4703762" cy="2230438"/>
            </a:xfrm>
            <a:prstGeom prst="roundRect">
              <a:avLst>
                <a:gd name="adj" fmla="val 8097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333333"/>
              </a:solidFill>
              <a:prstDash val="sysDash"/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6873" name="Rectangle 33"/>
            <p:cNvSpPr/>
            <p:nvPr/>
          </p:nvSpPr>
          <p:spPr>
            <a:xfrm>
              <a:off x="889000" y="4200525"/>
              <a:ext cx="1285875" cy="285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90000"/>
                </a:lnSpc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zh-CN" altLang="en-US" sz="1400" dirty="0">
                  <a:latin typeface="黑体" panose="02010609060101010101" pitchFamily="49" charset="-122"/>
                  <a:cs typeface="Arial" panose="020B0604020202020204" pitchFamily="34" charset="0"/>
                </a:rPr>
                <a:t> 数据存储层</a:t>
              </a:r>
              <a:endParaRPr lang="en-US" altLang="zh-CN" sz="1400" dirty="0">
                <a:latin typeface="黑体" panose="02010609060101010101" pitchFamily="49" charset="-122"/>
                <a:ea typeface="Arial" panose="020B0604020202020204" pitchFamily="34" charset="0"/>
              </a:endParaRPr>
            </a:p>
          </p:txBody>
        </p:sp>
        <p:sp>
          <p:nvSpPr>
            <p:cNvPr id="257" name="Rectangle 3"/>
            <p:cNvSpPr>
              <a:spLocks noChangeArrowheads="1"/>
            </p:cNvSpPr>
            <p:nvPr/>
          </p:nvSpPr>
          <p:spPr bwMode="gray">
            <a:xfrm>
              <a:off x="928688" y="4857750"/>
              <a:ext cx="1571625" cy="500063"/>
            </a:xfrm>
            <a:prstGeom prst="rect">
              <a:avLst/>
            </a:prstGeom>
            <a:gradFill rotWithShape="1">
              <a:gsLst>
                <a:gs pos="0">
                  <a:srgbClr val="FFFFFF">
                    <a:gamma/>
                    <a:shade val="79216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79216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</a:ln>
            <a:effectLst>
              <a:outerShdw dist="99190" dir="2388334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6875" name="Text Box 18"/>
            <p:cNvSpPr txBox="1"/>
            <p:nvPr/>
          </p:nvSpPr>
          <p:spPr>
            <a:xfrm>
              <a:off x="1143000" y="4948238"/>
              <a:ext cx="1214438" cy="3381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10000"/>
                </a:lnSpc>
                <a:spcBef>
                  <a:spcPct val="50000"/>
                </a:spcBef>
              </a:pPr>
              <a:r>
                <a:rPr lang="en-US" altLang="zh-CN" sz="1600" dirty="0">
                  <a:latin typeface="黑体" panose="02010609060101010101" pitchFamily="49" charset="-122"/>
                  <a:cs typeface="Arial" panose="020B0604020202020204" pitchFamily="34" charset="0"/>
                </a:rPr>
                <a:t>HDFS</a:t>
              </a:r>
              <a:endParaRPr lang="en-US" altLang="zh-CN" sz="1600" dirty="0">
                <a:latin typeface="黑体" panose="02010609060101010101" pitchFamily="49" charset="-122"/>
                <a:ea typeface="Arial" panose="020B0604020202020204" pitchFamily="34" charset="0"/>
              </a:endParaRPr>
            </a:p>
          </p:txBody>
        </p:sp>
        <p:sp>
          <p:nvSpPr>
            <p:cNvPr id="260" name="AutoShape 3"/>
            <p:cNvSpPr>
              <a:spLocks noChangeArrowheads="1"/>
            </p:cNvSpPr>
            <p:nvPr/>
          </p:nvSpPr>
          <p:spPr bwMode="gray">
            <a:xfrm>
              <a:off x="6021388" y="4071938"/>
              <a:ext cx="2368550" cy="2216150"/>
            </a:xfrm>
            <a:prstGeom prst="roundRect">
              <a:avLst>
                <a:gd name="adj" fmla="val 8097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333333"/>
              </a:solidFill>
              <a:prstDash val="sysDash"/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264" name="AutoShape 3"/>
            <p:cNvSpPr>
              <a:spLocks noChangeArrowheads="1"/>
            </p:cNvSpPr>
            <p:nvPr/>
          </p:nvSpPr>
          <p:spPr bwMode="gray">
            <a:xfrm>
              <a:off x="746125" y="2628900"/>
              <a:ext cx="7643813" cy="1014413"/>
            </a:xfrm>
            <a:prstGeom prst="roundRect">
              <a:avLst>
                <a:gd name="adj" fmla="val 8097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333333"/>
              </a:solidFill>
              <a:prstDash val="sysDash"/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6878" name="Rectangle 33"/>
            <p:cNvSpPr/>
            <p:nvPr/>
          </p:nvSpPr>
          <p:spPr>
            <a:xfrm>
              <a:off x="817563" y="2698750"/>
              <a:ext cx="1000125" cy="285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90000"/>
                </a:lnSpc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zh-CN" altLang="en-US" sz="1400" dirty="0">
                  <a:latin typeface="黑体" panose="02010609060101010101" pitchFamily="49" charset="-122"/>
                  <a:cs typeface="Arial" panose="020B0604020202020204" pitchFamily="34" charset="0"/>
                </a:rPr>
                <a:t> 逻辑层</a:t>
              </a:r>
              <a:endParaRPr lang="en-US" altLang="zh-CN" sz="1400" dirty="0">
                <a:latin typeface="黑体" panose="02010609060101010101" pitchFamily="49" charset="-122"/>
                <a:ea typeface="Arial" panose="020B0604020202020204" pitchFamily="34" charset="0"/>
              </a:endParaRPr>
            </a:p>
          </p:txBody>
        </p:sp>
        <p:sp>
          <p:nvSpPr>
            <p:cNvPr id="266" name="AutoShape 3"/>
            <p:cNvSpPr>
              <a:spLocks noChangeArrowheads="1"/>
            </p:cNvSpPr>
            <p:nvPr/>
          </p:nvSpPr>
          <p:spPr bwMode="gray">
            <a:xfrm>
              <a:off x="746125" y="1612900"/>
              <a:ext cx="7643813" cy="720725"/>
            </a:xfrm>
            <a:prstGeom prst="roundRect">
              <a:avLst>
                <a:gd name="adj" fmla="val 8097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333333"/>
              </a:solidFill>
              <a:prstDash val="sysDash"/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6880" name="Rectangle 33"/>
            <p:cNvSpPr/>
            <p:nvPr/>
          </p:nvSpPr>
          <p:spPr>
            <a:xfrm>
              <a:off x="746125" y="1627188"/>
              <a:ext cx="1000125" cy="285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90000"/>
                </a:lnSpc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zh-CN" altLang="en-US" sz="1400" dirty="0">
                  <a:latin typeface="黑体" panose="02010609060101010101" pitchFamily="49" charset="-122"/>
                  <a:cs typeface="Arial" panose="020B0604020202020204" pitchFamily="34" charset="0"/>
                </a:rPr>
                <a:t> 展示层</a:t>
              </a:r>
              <a:endParaRPr lang="en-US" altLang="zh-CN" sz="1400" dirty="0">
                <a:latin typeface="黑体" panose="02010609060101010101" pitchFamily="49" charset="-122"/>
                <a:ea typeface="Arial" panose="020B0604020202020204" pitchFamily="34" charset="0"/>
              </a:endParaRPr>
            </a:p>
          </p:txBody>
        </p:sp>
        <p:sp>
          <p:nvSpPr>
            <p:cNvPr id="36881" name="Rectangle 33"/>
            <p:cNvSpPr/>
            <p:nvPr/>
          </p:nvSpPr>
          <p:spPr>
            <a:xfrm>
              <a:off x="6021388" y="4214813"/>
              <a:ext cx="1357312" cy="285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90000"/>
                </a:lnSpc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zh-CN" altLang="en-US" sz="1400" dirty="0">
                  <a:latin typeface="黑体" panose="02010609060101010101" pitchFamily="49" charset="-122"/>
                  <a:cs typeface="Arial" panose="020B0604020202020204" pitchFamily="34" charset="0"/>
                </a:rPr>
                <a:t> 数据收集层</a:t>
              </a:r>
              <a:endParaRPr lang="en-US" altLang="zh-CN" sz="1400" dirty="0">
                <a:latin typeface="黑体" panose="02010609060101010101" pitchFamily="49" charset="-122"/>
                <a:ea typeface="Arial" panose="020B0604020202020204" pitchFamily="34" charset="0"/>
              </a:endParaRPr>
            </a:p>
          </p:txBody>
        </p:sp>
        <p:grpSp>
          <p:nvGrpSpPr>
            <p:cNvPr id="36882" name="组合 61"/>
            <p:cNvGrpSpPr/>
            <p:nvPr/>
          </p:nvGrpSpPr>
          <p:grpSpPr>
            <a:xfrm>
              <a:off x="1674813" y="1698625"/>
              <a:ext cx="1720850" cy="488950"/>
              <a:chOff x="1674813" y="1698625"/>
              <a:chExt cx="1720850" cy="488950"/>
            </a:xfrm>
          </p:grpSpPr>
          <p:sp>
            <p:nvSpPr>
              <p:cNvPr id="283" name="AutoShape 4"/>
              <p:cNvSpPr>
                <a:spLocks noChangeArrowheads="1"/>
              </p:cNvSpPr>
              <p:nvPr/>
            </p:nvSpPr>
            <p:spPr bwMode="gray">
              <a:xfrm>
                <a:off x="167481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CCECFF"/>
              </a:solidFill>
              <a:ln w="9525">
                <a:solidFill>
                  <a:schemeClr val="bg2">
                    <a:lumMod val="60000"/>
                    <a:lumOff val="40000"/>
                  </a:schemeClr>
                </a:solidFill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84" name="Text Box 18"/>
              <p:cNvSpPr txBox="1">
                <a:spLocks noChangeArrowheads="1"/>
              </p:cNvSpPr>
              <p:nvPr/>
            </p:nvSpPr>
            <p:spPr bwMode="white">
              <a:xfrm>
                <a:off x="1752600" y="1763713"/>
                <a:ext cx="1581150" cy="338137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数据展示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83" name="组合 62"/>
            <p:cNvGrpSpPr/>
            <p:nvPr/>
          </p:nvGrpSpPr>
          <p:grpSpPr>
            <a:xfrm>
              <a:off x="4049713" y="1698625"/>
              <a:ext cx="1720850" cy="488950"/>
              <a:chOff x="3522663" y="1698625"/>
              <a:chExt cx="1720850" cy="488950"/>
            </a:xfrm>
          </p:grpSpPr>
          <p:sp>
            <p:nvSpPr>
              <p:cNvPr id="286" name="AutoShape 4"/>
              <p:cNvSpPr>
                <a:spLocks noChangeArrowheads="1"/>
              </p:cNvSpPr>
              <p:nvPr/>
            </p:nvSpPr>
            <p:spPr bwMode="gray">
              <a:xfrm>
                <a:off x="352266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CCECFF"/>
              </a:solidFill>
              <a:ln w="9525">
                <a:noFill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87" name="Text Box 18"/>
              <p:cNvSpPr txBox="1">
                <a:spLocks noChangeArrowheads="1"/>
              </p:cNvSpPr>
              <p:nvPr/>
            </p:nvSpPr>
            <p:spPr bwMode="white">
              <a:xfrm>
                <a:off x="3571875" y="1763713"/>
                <a:ext cx="1581150" cy="338137"/>
              </a:xfrm>
              <a:prstGeom prst="rect">
                <a:avLst/>
              </a:prstGeom>
              <a:solidFill>
                <a:srgbClr val="CCECFF"/>
              </a:solidFill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监控信息管理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84" name="组合 63"/>
            <p:cNvGrpSpPr/>
            <p:nvPr/>
          </p:nvGrpSpPr>
          <p:grpSpPr>
            <a:xfrm>
              <a:off x="6423025" y="1698625"/>
              <a:ext cx="1720850" cy="488950"/>
              <a:chOff x="5389563" y="1698625"/>
              <a:chExt cx="1720850" cy="488950"/>
            </a:xfrm>
          </p:grpSpPr>
          <p:sp>
            <p:nvSpPr>
              <p:cNvPr id="289" name="AutoShape 4"/>
              <p:cNvSpPr>
                <a:spLocks noChangeArrowheads="1"/>
              </p:cNvSpPr>
              <p:nvPr/>
            </p:nvSpPr>
            <p:spPr bwMode="gray">
              <a:xfrm>
                <a:off x="538956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CCECFF"/>
              </a:solidFill>
              <a:ln w="9525">
                <a:noFill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90" name="Text Box 18"/>
              <p:cNvSpPr txBox="1">
                <a:spLocks noChangeArrowheads="1"/>
              </p:cNvSpPr>
              <p:nvPr/>
            </p:nvSpPr>
            <p:spPr bwMode="white">
              <a:xfrm>
                <a:off x="5451476" y="1763713"/>
                <a:ext cx="1581150" cy="338137"/>
              </a:xfrm>
              <a:prstGeom prst="rect">
                <a:avLst/>
              </a:prstGeom>
              <a:solidFill>
                <a:srgbClr val="CCECFF"/>
              </a:solidFill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规范化管理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85" name="组合 64"/>
            <p:cNvGrpSpPr/>
            <p:nvPr/>
          </p:nvGrpSpPr>
          <p:grpSpPr>
            <a:xfrm>
              <a:off x="1674813" y="2940050"/>
              <a:ext cx="1357312" cy="488950"/>
              <a:chOff x="1674813" y="1698625"/>
              <a:chExt cx="1720850" cy="488950"/>
            </a:xfrm>
          </p:grpSpPr>
          <p:sp>
            <p:nvSpPr>
              <p:cNvPr id="66" name="AutoShape 4"/>
              <p:cNvSpPr>
                <a:spLocks noChangeArrowheads="1"/>
              </p:cNvSpPr>
              <p:nvPr/>
            </p:nvSpPr>
            <p:spPr bwMode="gray">
              <a:xfrm>
                <a:off x="167481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E1DFED"/>
              </a:solidFill>
              <a:ln w="9525">
                <a:noFill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Text Box 18"/>
              <p:cNvSpPr txBox="1">
                <a:spLocks noChangeArrowheads="1"/>
              </p:cNvSpPr>
              <p:nvPr/>
            </p:nvSpPr>
            <p:spPr bwMode="white">
              <a:xfrm>
                <a:off x="1753307" y="1763713"/>
                <a:ext cx="1581975" cy="338137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监控工具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86" name="组合 67"/>
            <p:cNvGrpSpPr/>
            <p:nvPr/>
          </p:nvGrpSpPr>
          <p:grpSpPr>
            <a:xfrm>
              <a:off x="3335338" y="2940050"/>
              <a:ext cx="1487487" cy="488950"/>
              <a:chOff x="3522663" y="1698625"/>
              <a:chExt cx="1569121" cy="488950"/>
            </a:xfrm>
          </p:grpSpPr>
          <p:sp>
            <p:nvSpPr>
              <p:cNvPr id="69" name="AutoShape 4"/>
              <p:cNvSpPr>
                <a:spLocks noChangeArrowheads="1"/>
              </p:cNvSpPr>
              <p:nvPr/>
            </p:nvSpPr>
            <p:spPr bwMode="gray">
              <a:xfrm>
                <a:off x="3522663" y="1698625"/>
                <a:ext cx="1569121" cy="488950"/>
              </a:xfrm>
              <a:prstGeom prst="roundRect">
                <a:avLst>
                  <a:gd name="adj" fmla="val 7912"/>
                </a:avLst>
              </a:prstGeom>
              <a:solidFill>
                <a:srgbClr val="E1DFED"/>
              </a:solidFill>
              <a:ln w="9525">
                <a:noFill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0" name="Text Box 18"/>
              <p:cNvSpPr txBox="1">
                <a:spLocks noChangeArrowheads="1"/>
              </p:cNvSpPr>
              <p:nvPr/>
            </p:nvSpPr>
            <p:spPr bwMode="white">
              <a:xfrm>
                <a:off x="3571227" y="1763713"/>
                <a:ext cx="1520557" cy="338137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自动化部署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87" name="组合 70"/>
            <p:cNvGrpSpPr/>
            <p:nvPr/>
          </p:nvGrpSpPr>
          <p:grpSpPr>
            <a:xfrm>
              <a:off x="5126038" y="2940050"/>
              <a:ext cx="1357312" cy="488950"/>
              <a:chOff x="5389563" y="1698625"/>
              <a:chExt cx="1720850" cy="488950"/>
            </a:xfrm>
          </p:grpSpPr>
          <p:sp>
            <p:nvSpPr>
              <p:cNvPr id="72" name="AutoShape 4"/>
              <p:cNvSpPr>
                <a:spLocks noChangeArrowheads="1"/>
              </p:cNvSpPr>
              <p:nvPr/>
            </p:nvSpPr>
            <p:spPr bwMode="gray">
              <a:xfrm>
                <a:off x="538956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E1DFED"/>
              </a:solidFill>
              <a:ln w="9525">
                <a:noFill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3" name="Text Box 18"/>
              <p:cNvSpPr txBox="1">
                <a:spLocks noChangeArrowheads="1"/>
              </p:cNvSpPr>
              <p:nvPr/>
            </p:nvSpPr>
            <p:spPr bwMode="white">
              <a:xfrm>
                <a:off x="5449944" y="1763713"/>
                <a:ext cx="1581975" cy="338137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数据分析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88" name="组合 73"/>
            <p:cNvGrpSpPr/>
            <p:nvPr/>
          </p:nvGrpSpPr>
          <p:grpSpPr>
            <a:xfrm>
              <a:off x="6786563" y="2951163"/>
              <a:ext cx="1357312" cy="488950"/>
              <a:chOff x="5389563" y="1698625"/>
              <a:chExt cx="1720850" cy="488950"/>
            </a:xfrm>
          </p:grpSpPr>
          <p:sp>
            <p:nvSpPr>
              <p:cNvPr id="75" name="AutoShape 4"/>
              <p:cNvSpPr>
                <a:spLocks noChangeArrowheads="1"/>
              </p:cNvSpPr>
              <p:nvPr/>
            </p:nvSpPr>
            <p:spPr bwMode="gray">
              <a:xfrm>
                <a:off x="538956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E1DFED"/>
              </a:solidFill>
              <a:ln w="9525">
                <a:noFill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6" name="Text Box 18"/>
              <p:cNvSpPr txBox="1">
                <a:spLocks noChangeArrowheads="1"/>
              </p:cNvSpPr>
              <p:nvPr/>
            </p:nvSpPr>
            <p:spPr bwMode="white">
              <a:xfrm>
                <a:off x="5449944" y="1763712"/>
                <a:ext cx="1581975" cy="338138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拨测工具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89" name="组合 76"/>
            <p:cNvGrpSpPr/>
            <p:nvPr/>
          </p:nvGrpSpPr>
          <p:grpSpPr>
            <a:xfrm>
              <a:off x="2643188" y="4225925"/>
              <a:ext cx="2532062" cy="488950"/>
              <a:chOff x="1674813" y="1698625"/>
              <a:chExt cx="1720850" cy="488950"/>
            </a:xfrm>
          </p:grpSpPr>
          <p:sp>
            <p:nvSpPr>
              <p:cNvPr id="78" name="AutoShape 4"/>
              <p:cNvSpPr>
                <a:spLocks noChangeArrowheads="1"/>
              </p:cNvSpPr>
              <p:nvPr/>
            </p:nvSpPr>
            <p:spPr bwMode="gray">
              <a:xfrm>
                <a:off x="167481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92D050">
                  <a:alpha val="38000"/>
                </a:srgbClr>
              </a:solidFill>
              <a:ln w="9525">
                <a:solidFill>
                  <a:schemeClr val="bg2">
                    <a:lumMod val="60000"/>
                    <a:lumOff val="40000"/>
                  </a:schemeClr>
                </a:solidFill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9" name="Text Box 18"/>
              <p:cNvSpPr txBox="1">
                <a:spLocks noChangeArrowheads="1"/>
              </p:cNvSpPr>
              <p:nvPr/>
            </p:nvSpPr>
            <p:spPr bwMode="white">
              <a:xfrm>
                <a:off x="1753573" y="1763713"/>
                <a:ext cx="1580593" cy="338137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Cache</a:t>
                </a: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工具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90" name="组合 79"/>
            <p:cNvGrpSpPr/>
            <p:nvPr/>
          </p:nvGrpSpPr>
          <p:grpSpPr>
            <a:xfrm>
              <a:off x="928688" y="5583238"/>
              <a:ext cx="4224337" cy="488950"/>
              <a:chOff x="1674813" y="1698625"/>
              <a:chExt cx="1720850" cy="488950"/>
            </a:xfrm>
          </p:grpSpPr>
          <p:sp>
            <p:nvSpPr>
              <p:cNvPr id="81" name="AutoShape 4"/>
              <p:cNvSpPr>
                <a:spLocks noChangeArrowheads="1"/>
              </p:cNvSpPr>
              <p:nvPr/>
            </p:nvSpPr>
            <p:spPr bwMode="gray">
              <a:xfrm>
                <a:off x="167481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92D050">
                  <a:alpha val="37000"/>
                </a:srgbClr>
              </a:solidFill>
              <a:ln w="9525">
                <a:solidFill>
                  <a:schemeClr val="bg2">
                    <a:lumMod val="60000"/>
                    <a:lumOff val="40000"/>
                  </a:schemeClr>
                </a:solidFill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2" name="Text Box 18"/>
              <p:cNvSpPr txBox="1">
                <a:spLocks noChangeArrowheads="1"/>
              </p:cNvSpPr>
              <p:nvPr/>
            </p:nvSpPr>
            <p:spPr bwMode="white">
              <a:xfrm>
                <a:off x="1753063" y="1763712"/>
                <a:ext cx="1581165" cy="338138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数据中间层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91" name="组合 82"/>
            <p:cNvGrpSpPr/>
            <p:nvPr/>
          </p:nvGrpSpPr>
          <p:grpSpPr>
            <a:xfrm>
              <a:off x="2643188" y="4868863"/>
              <a:ext cx="2530475" cy="488950"/>
              <a:chOff x="1674813" y="1698625"/>
              <a:chExt cx="1720850" cy="488950"/>
            </a:xfrm>
          </p:grpSpPr>
          <p:sp>
            <p:nvSpPr>
              <p:cNvPr id="84" name="AutoShape 4"/>
              <p:cNvSpPr>
                <a:spLocks noChangeArrowheads="1"/>
              </p:cNvSpPr>
              <p:nvPr/>
            </p:nvSpPr>
            <p:spPr bwMode="gray">
              <a:xfrm>
                <a:off x="167481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92D050">
                  <a:alpha val="37000"/>
                </a:srgbClr>
              </a:solidFill>
              <a:ln w="9525">
                <a:solidFill>
                  <a:schemeClr val="bg2">
                    <a:lumMod val="60000"/>
                    <a:lumOff val="40000"/>
                  </a:schemeClr>
                </a:solidFill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5" name="Text Box 18"/>
              <p:cNvSpPr txBox="1">
                <a:spLocks noChangeArrowheads="1"/>
              </p:cNvSpPr>
              <p:nvPr/>
            </p:nvSpPr>
            <p:spPr bwMode="white">
              <a:xfrm>
                <a:off x="1711519" y="1763712"/>
                <a:ext cx="1659314" cy="338138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00" kern="0" cap="none" spc="0" normalizeH="0" baseline="0" noProof="0" dirty="0">
                    <a:solidFill>
                      <a:sysClr val="windowText" lastClr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NoSQL</a:t>
                </a:r>
                <a:r>
                  <a:rPr kumimoji="0" lang="zh-CN" altLang="en-US" sz="1600" kern="0" cap="none" spc="0" normalizeH="0" baseline="0" noProof="0" dirty="0">
                    <a:solidFill>
                      <a:sysClr val="windowText" lastClr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（</a:t>
                </a:r>
                <a:r>
                  <a:rPr kumimoji="0" lang="en-US" altLang="zh-CN" sz="1600" kern="0" cap="none" spc="0" normalizeH="0" baseline="0" noProof="0" dirty="0">
                    <a:solidFill>
                      <a:sysClr val="windowText" lastClr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mysql</a:t>
                </a:r>
                <a:r>
                  <a:rPr kumimoji="0" lang="zh-CN" altLang="en-US" sz="1600" kern="0" cap="none" spc="0" normalizeH="0" baseline="0" noProof="0" dirty="0">
                    <a:solidFill>
                      <a:sysClr val="windowText" lastClr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、</a:t>
                </a:r>
                <a:r>
                  <a:rPr kumimoji="0" lang="en-US" altLang="zh-CN" sz="1600" kern="0" cap="none" spc="0" normalizeH="0" baseline="0" noProof="0" dirty="0">
                    <a:solidFill>
                      <a:sysClr val="windowText" lastClr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Hbase…</a:t>
                </a:r>
                <a:r>
                  <a:rPr kumimoji="0" lang="zh-CN" altLang="en-US" sz="1600" kern="0" cap="none" spc="0" normalizeH="0" baseline="0" noProof="0" dirty="0">
                    <a:solidFill>
                      <a:sysClr val="windowText" lastClr="00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）</a:t>
                </a:r>
                <a:endParaRPr kumimoji="0" lang="en-US" altLang="zh-CN" sz="1600" kern="0" cap="none" spc="0" normalizeH="0" baseline="0" noProof="0" dirty="0">
                  <a:solidFill>
                    <a:sysClr val="windowText" lastClr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92" name="组合 88"/>
            <p:cNvGrpSpPr/>
            <p:nvPr/>
          </p:nvGrpSpPr>
          <p:grpSpPr>
            <a:xfrm>
              <a:off x="6270625" y="4714875"/>
              <a:ext cx="1873250" cy="488950"/>
              <a:chOff x="3522663" y="1698625"/>
              <a:chExt cx="1720850" cy="488950"/>
            </a:xfrm>
          </p:grpSpPr>
          <p:sp>
            <p:nvSpPr>
              <p:cNvPr id="90" name="AutoShape 4"/>
              <p:cNvSpPr>
                <a:spLocks noChangeArrowheads="1"/>
              </p:cNvSpPr>
              <p:nvPr/>
            </p:nvSpPr>
            <p:spPr bwMode="gray">
              <a:xfrm>
                <a:off x="352266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FFFF00">
                  <a:alpha val="38000"/>
                </a:srgbClr>
              </a:solidFill>
              <a:ln w="9525">
                <a:noFill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1" name="Text Box 18"/>
              <p:cNvSpPr txBox="1">
                <a:spLocks noChangeArrowheads="1"/>
              </p:cNvSpPr>
              <p:nvPr/>
            </p:nvSpPr>
            <p:spPr bwMode="white">
              <a:xfrm>
                <a:off x="3572247" y="1763713"/>
                <a:ext cx="1580849" cy="338137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监控信息管理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893" name="组合 91"/>
            <p:cNvGrpSpPr/>
            <p:nvPr/>
          </p:nvGrpSpPr>
          <p:grpSpPr>
            <a:xfrm>
              <a:off x="6270625" y="5497513"/>
              <a:ext cx="1873250" cy="488950"/>
              <a:chOff x="5389563" y="1698625"/>
              <a:chExt cx="1720850" cy="488950"/>
            </a:xfrm>
          </p:grpSpPr>
          <p:sp>
            <p:nvSpPr>
              <p:cNvPr id="93" name="AutoShape 4"/>
              <p:cNvSpPr>
                <a:spLocks noChangeArrowheads="1"/>
              </p:cNvSpPr>
              <p:nvPr/>
            </p:nvSpPr>
            <p:spPr bwMode="gray">
              <a:xfrm>
                <a:off x="5389563" y="1698625"/>
                <a:ext cx="1720850" cy="488950"/>
              </a:xfrm>
              <a:prstGeom prst="roundRect">
                <a:avLst>
                  <a:gd name="adj" fmla="val 7912"/>
                </a:avLst>
              </a:prstGeom>
              <a:solidFill>
                <a:srgbClr val="FFFF00">
                  <a:alpha val="38000"/>
                </a:srgbClr>
              </a:solidFill>
              <a:ln w="9525">
                <a:noFill/>
                <a:rou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4" name="Text Box 18"/>
              <p:cNvSpPr txBox="1">
                <a:spLocks noChangeArrowheads="1"/>
              </p:cNvSpPr>
              <p:nvPr/>
            </p:nvSpPr>
            <p:spPr bwMode="white">
              <a:xfrm>
                <a:off x="5450814" y="1763712"/>
                <a:ext cx="1580849" cy="338138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marR="0" algn="ctr" defTabSz="914400" eaLnBrk="1" fontAlgn="auto" hangingPunct="1"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kern="0" cap="none" spc="0" normalizeH="0" baseline="0" noProof="0" dirty="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Arial" panose="020B0604020202020204" pitchFamily="34" charset="0"/>
                  </a:rPr>
                  <a:t>规范化管理</a:t>
                </a:r>
                <a:endPara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5" name="左箭头 94"/>
            <p:cNvSpPr/>
            <p:nvPr/>
          </p:nvSpPr>
          <p:spPr bwMode="gray">
            <a:xfrm>
              <a:off x="5389563" y="4933950"/>
              <a:ext cx="792162" cy="549275"/>
            </a:xfrm>
            <a:prstGeom prst="leftArrow">
              <a:avLst/>
            </a:prstGeom>
            <a:gradFill flip="none" rotWithShape="1"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" name="左箭头 95"/>
            <p:cNvSpPr/>
            <p:nvPr/>
          </p:nvSpPr>
          <p:spPr bwMode="gray">
            <a:xfrm rot="5400000">
              <a:off x="3721895" y="3529807"/>
              <a:ext cx="677862" cy="549275"/>
            </a:xfrm>
            <a:prstGeom prst="leftArrow">
              <a:avLst/>
            </a:prstGeom>
            <a:gradFill flip="none" rotWithShape="1"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7" name="左箭头 96"/>
            <p:cNvSpPr/>
            <p:nvPr/>
          </p:nvSpPr>
          <p:spPr bwMode="gray">
            <a:xfrm rot="5400000">
              <a:off x="3733007" y="2243932"/>
              <a:ext cx="677862" cy="549275"/>
            </a:xfrm>
            <a:prstGeom prst="leftArrow">
              <a:avLst/>
            </a:prstGeom>
            <a:gradFill flip="none" rotWithShape="1"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37891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709612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逻辑层</a:t>
            </a:r>
            <a:r>
              <a:rPr lang="en-US" altLang="zh-CN" dirty="0">
                <a:latin typeface="+mn-lt"/>
                <a:ea typeface="+mn-ea"/>
                <a:cs typeface="+mn-cs"/>
              </a:rPr>
              <a:t>-</a:t>
            </a:r>
            <a:r>
              <a:rPr lang="zh-CN" altLang="en-US" dirty="0">
                <a:latin typeface="+mn-lt"/>
                <a:ea typeface="+mn-ea"/>
                <a:cs typeface="+mn-cs"/>
              </a:rPr>
              <a:t>监控工具</a:t>
            </a:r>
            <a:endParaRPr lang="en-US" altLang="zh-CN" dirty="0">
              <a:latin typeface="+mn-lt"/>
              <a:ea typeface="+mn-ea"/>
              <a:cs typeface="+mn-cs"/>
            </a:endParaRPr>
          </a:p>
          <a:p>
            <a:pPr lvl="1"/>
            <a:r>
              <a:rPr lang="zh-CN" altLang="en-US" dirty="0"/>
              <a:t>基础监控</a:t>
            </a:r>
            <a:endParaRPr lang="en-US" altLang="zh-CN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服务器监控，如：</a:t>
            </a:r>
            <a:r>
              <a:rPr lang="en-US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cpu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memery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I/O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、并发量等；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操作系统监控，堆栈监控、线程栈监控等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网络监控，如：连通性、流量等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1"/>
            <a:r>
              <a:rPr lang="zh-CN" altLang="en-US" dirty="0"/>
              <a:t>应用监控</a:t>
            </a:r>
            <a:endParaRPr lang="en-US" altLang="zh-CN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对交易状态（返回码、</a:t>
            </a:r>
            <a:r>
              <a:rPr lang="en-US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Exception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）监控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用户端</a:t>
            </a:r>
            <a:r>
              <a:rPr lang="en-US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URL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监控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进程和端口的存活状态监控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负载均衡监控等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1"/>
            <a:r>
              <a:rPr lang="zh-CN" altLang="en-US" dirty="0"/>
              <a:t>业务监控</a:t>
            </a:r>
            <a:endParaRPr lang="zh-CN" altLang="en-US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对业务量、成功率进行监控等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1"/>
            <a:r>
              <a:rPr lang="zh-CN" altLang="en-US" dirty="0"/>
              <a:t>安全监控</a:t>
            </a:r>
            <a:endParaRPr lang="en-US" altLang="zh-CN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外部攻击监控等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7892" name="组合 6"/>
          <p:cNvGrpSpPr/>
          <p:nvPr/>
        </p:nvGrpSpPr>
        <p:grpSpPr>
          <a:xfrm>
            <a:off x="5386388" y="4000500"/>
            <a:ext cx="3328987" cy="2557463"/>
            <a:chOff x="5386422" y="4000504"/>
            <a:chExt cx="3328982" cy="2557848"/>
          </a:xfrm>
        </p:grpSpPr>
        <p:pic>
          <p:nvPicPr>
            <p:cNvPr id="5" name="图片 4" descr="自动化运维工具体系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86422" y="4000504"/>
              <a:ext cx="3328982" cy="25578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云形标注 5"/>
            <p:cNvSpPr/>
            <p:nvPr/>
          </p:nvSpPr>
          <p:spPr bwMode="gray">
            <a:xfrm>
              <a:off x="5643597" y="4572090"/>
              <a:ext cx="928686" cy="643035"/>
            </a:xfrm>
            <a:prstGeom prst="cloudCallout">
              <a:avLst>
                <a:gd name="adj1" fmla="val -110027"/>
                <a:gd name="adj2" fmla="val -71355"/>
              </a:avLst>
            </a:prstGeom>
            <a:noFill/>
            <a:ln w="254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38915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709612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逻辑层</a:t>
            </a:r>
            <a:r>
              <a:rPr lang="en-US" altLang="zh-CN" dirty="0">
                <a:latin typeface="+mn-lt"/>
                <a:ea typeface="+mn-ea"/>
                <a:cs typeface="+mn-cs"/>
              </a:rPr>
              <a:t>-</a:t>
            </a:r>
            <a:r>
              <a:rPr lang="zh-CN" altLang="en-US" dirty="0">
                <a:latin typeface="+mn-lt"/>
                <a:ea typeface="+mn-ea"/>
                <a:cs typeface="+mn-cs"/>
              </a:rPr>
              <a:t>自动化部署工具</a:t>
            </a:r>
            <a:endParaRPr lang="en-US" altLang="zh-CN" dirty="0">
              <a:latin typeface="+mn-lt"/>
              <a:ea typeface="+mn-ea"/>
              <a:cs typeface="+mn-cs"/>
            </a:endParaRPr>
          </a:p>
          <a:p>
            <a:pPr lvl="1"/>
            <a:r>
              <a:rPr lang="zh-CN" altLang="en-US" dirty="0"/>
              <a:t>自动化配置</a:t>
            </a:r>
            <a:endParaRPr lang="en-US" altLang="zh-CN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快速且一致对集群内所有设备的系统参数进行配置，如：管理配置文件、用户、软件包、系统服务等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对设备的系统参数的修改进行记录和跟踪，矫正个别设备的异常配置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应用的配置文件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1"/>
            <a:r>
              <a:rPr lang="zh-CN" altLang="en-US" dirty="0"/>
              <a:t>自动化上线</a:t>
            </a:r>
            <a:endParaRPr lang="en-US" altLang="zh-CN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统一进行上线、发布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及时、准确的进行应用回滚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1"/>
            <a:r>
              <a:rPr lang="zh-CN" altLang="en-US" dirty="0"/>
              <a:t>和监控工具无缝集成</a:t>
            </a:r>
            <a:endParaRPr lang="zh-CN" altLang="en-US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根据上线内容能够进行自动化监控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各业务线之间的影响关系分析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8916" name="组合 3"/>
          <p:cNvGrpSpPr/>
          <p:nvPr/>
        </p:nvGrpSpPr>
        <p:grpSpPr>
          <a:xfrm>
            <a:off x="5386388" y="4000500"/>
            <a:ext cx="3328987" cy="2557463"/>
            <a:chOff x="5386422" y="4000504"/>
            <a:chExt cx="3328982" cy="2557848"/>
          </a:xfrm>
        </p:grpSpPr>
        <p:pic>
          <p:nvPicPr>
            <p:cNvPr id="5" name="图片 4" descr="自动化运维工具体系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86422" y="4000504"/>
              <a:ext cx="3328982" cy="25578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云形标注 5"/>
            <p:cNvSpPr/>
            <p:nvPr/>
          </p:nvSpPr>
          <p:spPr bwMode="gray">
            <a:xfrm>
              <a:off x="6357971" y="4572090"/>
              <a:ext cx="928686" cy="643035"/>
            </a:xfrm>
            <a:prstGeom prst="cloudCallout">
              <a:avLst>
                <a:gd name="adj1" fmla="val -110027"/>
                <a:gd name="adj2" fmla="val -71355"/>
              </a:avLst>
            </a:prstGeom>
            <a:noFill/>
            <a:ln w="254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39939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438150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逻辑层</a:t>
            </a:r>
            <a:r>
              <a:rPr lang="en-US" altLang="zh-CN" dirty="0">
                <a:latin typeface="+mn-lt"/>
                <a:ea typeface="+mn-ea"/>
                <a:cs typeface="+mn-cs"/>
              </a:rPr>
              <a:t>-</a:t>
            </a:r>
            <a:r>
              <a:rPr lang="zh-CN" altLang="en-US" dirty="0">
                <a:latin typeface="+mn-lt"/>
                <a:ea typeface="+mn-ea"/>
                <a:cs typeface="+mn-cs"/>
              </a:rPr>
              <a:t>数据分析工具</a:t>
            </a:r>
            <a:endParaRPr lang="en-US" altLang="zh-CN" dirty="0">
              <a:latin typeface="+mn-lt"/>
              <a:ea typeface="+mn-ea"/>
              <a:cs typeface="+mn-cs"/>
            </a:endParaRPr>
          </a:p>
          <a:p>
            <a:pPr lvl="1"/>
            <a:r>
              <a:rPr lang="zh-CN" altLang="en-US" dirty="0"/>
              <a:t>应用日志分析</a:t>
            </a:r>
            <a:endParaRPr lang="en-US" altLang="zh-CN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实时日志分析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非实时日志分析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用户行为分析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产品成功率分析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交易量分析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1"/>
            <a:r>
              <a:rPr lang="zh-CN" altLang="en-US" dirty="0"/>
              <a:t>安全分析</a:t>
            </a:r>
            <a:endParaRPr lang="en-US" altLang="zh-CN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网络异常流量分析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外部攻击行为分析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内部人员行为审计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1"/>
            <a:r>
              <a:rPr lang="zh-CN" altLang="en-US" dirty="0"/>
              <a:t>系统信息分析</a:t>
            </a:r>
            <a:endParaRPr lang="en-US" altLang="zh-CN" dirty="0"/>
          </a:p>
          <a:p>
            <a:pPr lvl="2">
              <a:buFont typeface="Calibri" panose="020F0502020204030204" pitchFamily="34" charset="0"/>
              <a:buChar char="‒"/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容量分析、性能分析等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9940" name="组合 3"/>
          <p:cNvGrpSpPr/>
          <p:nvPr/>
        </p:nvGrpSpPr>
        <p:grpSpPr>
          <a:xfrm>
            <a:off x="5386388" y="4000500"/>
            <a:ext cx="3328987" cy="2557463"/>
            <a:chOff x="5386422" y="4000504"/>
            <a:chExt cx="3328982" cy="2557848"/>
          </a:xfrm>
        </p:grpSpPr>
        <p:pic>
          <p:nvPicPr>
            <p:cNvPr id="5" name="图片 4" descr="自动化运维工具体系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86422" y="4000504"/>
              <a:ext cx="3328982" cy="25578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云形标注 5"/>
            <p:cNvSpPr/>
            <p:nvPr/>
          </p:nvSpPr>
          <p:spPr bwMode="gray">
            <a:xfrm>
              <a:off x="7072344" y="4572090"/>
              <a:ext cx="928686" cy="643035"/>
            </a:xfrm>
            <a:prstGeom prst="cloudCallout">
              <a:avLst>
                <a:gd name="adj1" fmla="val -110027"/>
                <a:gd name="adj2" fmla="val -71355"/>
              </a:avLst>
            </a:prstGeom>
            <a:noFill/>
            <a:ln w="254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40963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709612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目前的研究进度 </a:t>
            </a:r>
            <a:r>
              <a:rPr lang="en-US" altLang="zh-CN" dirty="0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--</a:t>
            </a:r>
            <a:r>
              <a:rPr lang="en-US" altLang="zh-CN" dirty="0">
                <a:latin typeface="+mn-lt"/>
                <a:ea typeface="+mn-ea"/>
                <a:cs typeface="+mn-cs"/>
              </a:rPr>
              <a:t> 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对一些开源软件进行可行性研究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8" name="AutoShape 3"/>
          <p:cNvSpPr>
            <a:spLocks noChangeArrowheads="1"/>
          </p:cNvSpPr>
          <p:nvPr/>
        </p:nvSpPr>
        <p:spPr bwMode="gray">
          <a:xfrm>
            <a:off x="460375" y="1412875"/>
            <a:ext cx="8215313" cy="523875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2">
                <a:lumMod val="40000"/>
                <a:lumOff val="60000"/>
              </a:schemeClr>
            </a:solidFill>
            <a:prstDash val="solid"/>
            <a:round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9" name="AutoShape 3"/>
          <p:cNvSpPr>
            <a:spLocks noChangeArrowheads="1"/>
          </p:cNvSpPr>
          <p:nvPr/>
        </p:nvSpPr>
        <p:spPr bwMode="gray">
          <a:xfrm>
            <a:off x="757238" y="4057650"/>
            <a:ext cx="4703763" cy="2230438"/>
          </a:xfrm>
          <a:prstGeom prst="roundRect">
            <a:avLst>
              <a:gd name="adj" fmla="val 8097"/>
            </a:avLst>
          </a:prstGeom>
          <a:solidFill>
            <a:schemeClr val="bg1">
              <a:lumMod val="95000"/>
            </a:schemeClr>
          </a:solidFill>
          <a:ln w="19050">
            <a:solidFill>
              <a:srgbClr val="333333"/>
            </a:solidFill>
            <a:prstDash val="sysDash"/>
            <a:round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0968" name="Rectangle 33"/>
          <p:cNvSpPr/>
          <p:nvPr/>
        </p:nvSpPr>
        <p:spPr>
          <a:xfrm>
            <a:off x="889000" y="4200525"/>
            <a:ext cx="1285875" cy="28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1400" dirty="0">
                <a:latin typeface="黑体" panose="02010609060101010101" pitchFamily="49" charset="-122"/>
                <a:cs typeface="Arial" panose="020B0604020202020204" pitchFamily="34" charset="0"/>
              </a:rPr>
              <a:t> 数据存储层</a:t>
            </a:r>
            <a:endParaRPr lang="en-US" altLang="zh-CN" sz="1400" dirty="0">
              <a:latin typeface="黑体" panose="02010609060101010101" pitchFamily="49" charset="-122"/>
              <a:ea typeface="Arial" panose="020B0604020202020204" pitchFamily="34" charset="0"/>
            </a:endParaRPr>
          </a:p>
        </p:txBody>
      </p:sp>
      <p:sp>
        <p:nvSpPr>
          <p:cNvPr id="61" name="Rectangle 3"/>
          <p:cNvSpPr>
            <a:spLocks noChangeArrowheads="1"/>
          </p:cNvSpPr>
          <p:nvPr/>
        </p:nvSpPr>
        <p:spPr bwMode="gray">
          <a:xfrm>
            <a:off x="928688" y="4857750"/>
            <a:ext cx="1571625" cy="500063"/>
          </a:xfrm>
          <a:prstGeom prst="rect">
            <a:avLst/>
          </a:prstGeom>
          <a:gradFill rotWithShape="1">
            <a:gsLst>
              <a:gs pos="0">
                <a:srgbClr val="FFFFFF">
                  <a:gamma/>
                  <a:shade val="79216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9216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</a:ln>
          <a:effectLst>
            <a:outerShdw dist="99190" dir="2388334" algn="ctr" rotWithShape="0">
              <a:sysClr val="windowText" lastClr="000000">
                <a:alpha val="50000"/>
              </a:sys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0970" name="Text Box 18"/>
          <p:cNvSpPr txBox="1"/>
          <p:nvPr/>
        </p:nvSpPr>
        <p:spPr>
          <a:xfrm>
            <a:off x="1143000" y="4948238"/>
            <a:ext cx="1214438" cy="3381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altLang="zh-CN" sz="1600" dirty="0">
                <a:latin typeface="黑体" panose="02010609060101010101" pitchFamily="49" charset="-122"/>
                <a:cs typeface="Arial" panose="020B0604020202020204" pitchFamily="34" charset="0"/>
              </a:rPr>
              <a:t>HDFS</a:t>
            </a:r>
            <a:endParaRPr lang="en-US" altLang="zh-CN" sz="1600" dirty="0">
              <a:latin typeface="黑体" panose="02010609060101010101" pitchFamily="49" charset="-122"/>
              <a:ea typeface="Arial" panose="020B0604020202020204" pitchFamily="34" charset="0"/>
            </a:endParaRPr>
          </a:p>
        </p:txBody>
      </p:sp>
      <p:sp>
        <p:nvSpPr>
          <p:cNvPr id="63" name="AutoShape 3"/>
          <p:cNvSpPr>
            <a:spLocks noChangeArrowheads="1"/>
          </p:cNvSpPr>
          <p:nvPr/>
        </p:nvSpPr>
        <p:spPr bwMode="gray">
          <a:xfrm>
            <a:off x="6021388" y="4071938"/>
            <a:ext cx="2368550" cy="2216150"/>
          </a:xfrm>
          <a:prstGeom prst="roundRect">
            <a:avLst>
              <a:gd name="adj" fmla="val 8097"/>
            </a:avLst>
          </a:prstGeom>
          <a:solidFill>
            <a:schemeClr val="bg1">
              <a:lumMod val="95000"/>
            </a:schemeClr>
          </a:solidFill>
          <a:ln w="19050">
            <a:solidFill>
              <a:srgbClr val="333333"/>
            </a:solidFill>
            <a:prstDash val="sysDash"/>
            <a:round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4" name="AutoShape 3"/>
          <p:cNvSpPr>
            <a:spLocks noChangeArrowheads="1"/>
          </p:cNvSpPr>
          <p:nvPr/>
        </p:nvSpPr>
        <p:spPr bwMode="gray">
          <a:xfrm>
            <a:off x="746125" y="2628900"/>
            <a:ext cx="7643813" cy="1014413"/>
          </a:xfrm>
          <a:prstGeom prst="roundRect">
            <a:avLst>
              <a:gd name="adj" fmla="val 8097"/>
            </a:avLst>
          </a:prstGeom>
          <a:solidFill>
            <a:schemeClr val="bg1">
              <a:lumMod val="95000"/>
            </a:schemeClr>
          </a:solidFill>
          <a:ln w="19050">
            <a:solidFill>
              <a:srgbClr val="333333"/>
            </a:solidFill>
            <a:prstDash val="sysDash"/>
            <a:round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0973" name="Rectangle 33"/>
          <p:cNvSpPr/>
          <p:nvPr/>
        </p:nvSpPr>
        <p:spPr>
          <a:xfrm>
            <a:off x="817563" y="2698750"/>
            <a:ext cx="1000125" cy="28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1400" dirty="0">
                <a:latin typeface="黑体" panose="02010609060101010101" pitchFamily="49" charset="-122"/>
                <a:cs typeface="Arial" panose="020B0604020202020204" pitchFamily="34" charset="0"/>
              </a:rPr>
              <a:t> 逻辑层</a:t>
            </a:r>
            <a:endParaRPr lang="en-US" altLang="zh-CN" sz="1400" dirty="0">
              <a:latin typeface="黑体" panose="02010609060101010101" pitchFamily="49" charset="-122"/>
              <a:ea typeface="Arial" panose="020B0604020202020204" pitchFamily="34" charset="0"/>
            </a:endParaRPr>
          </a:p>
        </p:txBody>
      </p:sp>
      <p:sp>
        <p:nvSpPr>
          <p:cNvPr id="80" name="AutoShape 3"/>
          <p:cNvSpPr>
            <a:spLocks noChangeArrowheads="1"/>
          </p:cNvSpPr>
          <p:nvPr/>
        </p:nvSpPr>
        <p:spPr bwMode="gray">
          <a:xfrm>
            <a:off x="746125" y="1612900"/>
            <a:ext cx="7643813" cy="720725"/>
          </a:xfrm>
          <a:prstGeom prst="roundRect">
            <a:avLst>
              <a:gd name="adj" fmla="val 8097"/>
            </a:avLst>
          </a:prstGeom>
          <a:solidFill>
            <a:schemeClr val="bg1">
              <a:lumMod val="95000"/>
            </a:schemeClr>
          </a:solidFill>
          <a:ln w="19050">
            <a:solidFill>
              <a:srgbClr val="333333"/>
            </a:solidFill>
            <a:prstDash val="sysDash"/>
            <a:round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0975" name="Rectangle 33"/>
          <p:cNvSpPr/>
          <p:nvPr/>
        </p:nvSpPr>
        <p:spPr>
          <a:xfrm>
            <a:off x="746125" y="1627188"/>
            <a:ext cx="1000125" cy="28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1400" dirty="0">
                <a:latin typeface="黑体" panose="02010609060101010101" pitchFamily="49" charset="-122"/>
                <a:cs typeface="Arial" panose="020B0604020202020204" pitchFamily="34" charset="0"/>
              </a:rPr>
              <a:t> 展示层</a:t>
            </a:r>
            <a:endParaRPr lang="en-US" altLang="zh-CN" sz="1400" dirty="0">
              <a:latin typeface="黑体" panose="02010609060101010101" pitchFamily="49" charset="-122"/>
              <a:ea typeface="Arial" panose="020B0604020202020204" pitchFamily="34" charset="0"/>
            </a:endParaRPr>
          </a:p>
        </p:txBody>
      </p:sp>
      <p:sp>
        <p:nvSpPr>
          <p:cNvPr id="40976" name="Rectangle 33"/>
          <p:cNvSpPr/>
          <p:nvPr/>
        </p:nvSpPr>
        <p:spPr>
          <a:xfrm>
            <a:off x="6021388" y="4214813"/>
            <a:ext cx="1357312" cy="28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1400" dirty="0">
                <a:latin typeface="黑体" panose="02010609060101010101" pitchFamily="49" charset="-122"/>
                <a:cs typeface="Arial" panose="020B0604020202020204" pitchFamily="34" charset="0"/>
              </a:rPr>
              <a:t> 数据收集层</a:t>
            </a:r>
            <a:endParaRPr lang="en-US" altLang="zh-CN" sz="1400" dirty="0">
              <a:latin typeface="黑体" panose="02010609060101010101" pitchFamily="49" charset="-122"/>
              <a:ea typeface="Arial" panose="020B0604020202020204" pitchFamily="34" charset="0"/>
            </a:endParaRPr>
          </a:p>
        </p:txBody>
      </p:sp>
      <p:grpSp>
        <p:nvGrpSpPr>
          <p:cNvPr id="40977" name="组合 61"/>
          <p:cNvGrpSpPr/>
          <p:nvPr/>
        </p:nvGrpSpPr>
        <p:grpSpPr>
          <a:xfrm>
            <a:off x="1674813" y="1698625"/>
            <a:ext cx="1720850" cy="488950"/>
            <a:chOff x="1674813" y="1698625"/>
            <a:chExt cx="1720850" cy="488950"/>
          </a:xfrm>
        </p:grpSpPr>
        <p:sp>
          <p:nvSpPr>
            <p:cNvPr id="88" name="AutoShape 4"/>
            <p:cNvSpPr>
              <a:spLocks noChangeArrowheads="1"/>
            </p:cNvSpPr>
            <p:nvPr/>
          </p:nvSpPr>
          <p:spPr bwMode="gray">
            <a:xfrm>
              <a:off x="167481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CCECFF"/>
            </a:solidFill>
            <a:ln w="9525">
              <a:solidFill>
                <a:schemeClr val="bg2">
                  <a:lumMod val="60000"/>
                  <a:lumOff val="40000"/>
                </a:schemeClr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9" name="Text Box 18"/>
            <p:cNvSpPr txBox="1">
              <a:spLocks noChangeArrowheads="1"/>
            </p:cNvSpPr>
            <p:nvPr/>
          </p:nvSpPr>
          <p:spPr bwMode="white">
            <a:xfrm>
              <a:off x="1752600" y="1763713"/>
              <a:ext cx="1581150" cy="338137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数据展示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78" name="组合 62"/>
          <p:cNvGrpSpPr/>
          <p:nvPr/>
        </p:nvGrpSpPr>
        <p:grpSpPr>
          <a:xfrm>
            <a:off x="4049713" y="1698625"/>
            <a:ext cx="1720850" cy="488950"/>
            <a:chOff x="3522663" y="1698625"/>
            <a:chExt cx="1720850" cy="488950"/>
          </a:xfrm>
        </p:grpSpPr>
        <p:sp>
          <p:nvSpPr>
            <p:cNvPr id="98" name="AutoShape 4"/>
            <p:cNvSpPr>
              <a:spLocks noChangeArrowheads="1"/>
            </p:cNvSpPr>
            <p:nvPr/>
          </p:nvSpPr>
          <p:spPr bwMode="gray">
            <a:xfrm>
              <a:off x="352266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CCECFF"/>
            </a:solidFill>
            <a:ln w="9525">
              <a:noFill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9" name="Text Box 18"/>
            <p:cNvSpPr txBox="1">
              <a:spLocks noChangeArrowheads="1"/>
            </p:cNvSpPr>
            <p:nvPr/>
          </p:nvSpPr>
          <p:spPr bwMode="white">
            <a:xfrm>
              <a:off x="3571875" y="1763713"/>
              <a:ext cx="1581150" cy="338137"/>
            </a:xfrm>
            <a:prstGeom prst="rect">
              <a:avLst/>
            </a:prstGeom>
            <a:solidFill>
              <a:srgbClr val="CCECFF"/>
            </a:solidFill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监控信息管理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79" name="组合 63"/>
          <p:cNvGrpSpPr/>
          <p:nvPr/>
        </p:nvGrpSpPr>
        <p:grpSpPr>
          <a:xfrm>
            <a:off x="6423025" y="1698625"/>
            <a:ext cx="1720850" cy="488950"/>
            <a:chOff x="5389563" y="1698625"/>
            <a:chExt cx="1720850" cy="488950"/>
          </a:xfrm>
        </p:grpSpPr>
        <p:sp>
          <p:nvSpPr>
            <p:cNvPr id="101" name="AutoShape 4"/>
            <p:cNvSpPr>
              <a:spLocks noChangeArrowheads="1"/>
            </p:cNvSpPr>
            <p:nvPr/>
          </p:nvSpPr>
          <p:spPr bwMode="gray">
            <a:xfrm>
              <a:off x="538956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CCECFF"/>
            </a:solidFill>
            <a:ln w="9525">
              <a:noFill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" name="Text Box 18"/>
            <p:cNvSpPr txBox="1">
              <a:spLocks noChangeArrowheads="1"/>
            </p:cNvSpPr>
            <p:nvPr/>
          </p:nvSpPr>
          <p:spPr bwMode="white">
            <a:xfrm>
              <a:off x="5451476" y="1763713"/>
              <a:ext cx="1581150" cy="338137"/>
            </a:xfrm>
            <a:prstGeom prst="rect">
              <a:avLst/>
            </a:prstGeom>
            <a:solidFill>
              <a:srgbClr val="CCECFF"/>
            </a:solidFill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规范化管理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80" name="组合 64"/>
          <p:cNvGrpSpPr/>
          <p:nvPr/>
        </p:nvGrpSpPr>
        <p:grpSpPr>
          <a:xfrm>
            <a:off x="1674813" y="2940050"/>
            <a:ext cx="1357312" cy="488950"/>
            <a:chOff x="1674813" y="1698625"/>
            <a:chExt cx="1720850" cy="488950"/>
          </a:xfrm>
        </p:grpSpPr>
        <p:sp>
          <p:nvSpPr>
            <p:cNvPr id="104" name="AutoShape 4"/>
            <p:cNvSpPr>
              <a:spLocks noChangeArrowheads="1"/>
            </p:cNvSpPr>
            <p:nvPr/>
          </p:nvSpPr>
          <p:spPr bwMode="gray">
            <a:xfrm>
              <a:off x="167481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E1DFED"/>
            </a:solidFill>
            <a:ln w="9525">
              <a:noFill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" name="Text Box 18"/>
            <p:cNvSpPr txBox="1">
              <a:spLocks noChangeArrowheads="1"/>
            </p:cNvSpPr>
            <p:nvPr/>
          </p:nvSpPr>
          <p:spPr bwMode="white">
            <a:xfrm>
              <a:off x="1753307" y="1763713"/>
              <a:ext cx="1581975" cy="338137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监控工具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81" name="组合 67"/>
          <p:cNvGrpSpPr/>
          <p:nvPr/>
        </p:nvGrpSpPr>
        <p:grpSpPr>
          <a:xfrm>
            <a:off x="3335338" y="2940050"/>
            <a:ext cx="1487487" cy="488950"/>
            <a:chOff x="3522663" y="1698625"/>
            <a:chExt cx="1569121" cy="488950"/>
          </a:xfrm>
        </p:grpSpPr>
        <p:sp>
          <p:nvSpPr>
            <p:cNvPr id="107" name="AutoShape 4"/>
            <p:cNvSpPr>
              <a:spLocks noChangeArrowheads="1"/>
            </p:cNvSpPr>
            <p:nvPr/>
          </p:nvSpPr>
          <p:spPr bwMode="gray">
            <a:xfrm>
              <a:off x="3522663" y="1698625"/>
              <a:ext cx="1569121" cy="488950"/>
            </a:xfrm>
            <a:prstGeom prst="roundRect">
              <a:avLst>
                <a:gd name="adj" fmla="val 7912"/>
              </a:avLst>
            </a:prstGeom>
            <a:solidFill>
              <a:srgbClr val="E1DFED"/>
            </a:solidFill>
            <a:ln w="9525">
              <a:noFill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8" name="Text Box 18"/>
            <p:cNvSpPr txBox="1">
              <a:spLocks noChangeArrowheads="1"/>
            </p:cNvSpPr>
            <p:nvPr/>
          </p:nvSpPr>
          <p:spPr bwMode="white">
            <a:xfrm>
              <a:off x="3571227" y="1763713"/>
              <a:ext cx="1520557" cy="338137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自动化部署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82" name="组合 70"/>
          <p:cNvGrpSpPr/>
          <p:nvPr/>
        </p:nvGrpSpPr>
        <p:grpSpPr>
          <a:xfrm>
            <a:off x="5126038" y="2940050"/>
            <a:ext cx="1357312" cy="488950"/>
            <a:chOff x="5389563" y="1698625"/>
            <a:chExt cx="1720850" cy="488950"/>
          </a:xfrm>
        </p:grpSpPr>
        <p:sp>
          <p:nvSpPr>
            <p:cNvPr id="110" name="AutoShape 4"/>
            <p:cNvSpPr>
              <a:spLocks noChangeArrowheads="1"/>
            </p:cNvSpPr>
            <p:nvPr/>
          </p:nvSpPr>
          <p:spPr bwMode="gray">
            <a:xfrm>
              <a:off x="538956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E1DFED"/>
            </a:solidFill>
            <a:ln w="9525">
              <a:noFill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1" name="Text Box 18"/>
            <p:cNvSpPr txBox="1">
              <a:spLocks noChangeArrowheads="1"/>
            </p:cNvSpPr>
            <p:nvPr/>
          </p:nvSpPr>
          <p:spPr bwMode="white">
            <a:xfrm>
              <a:off x="5449944" y="1763713"/>
              <a:ext cx="1581975" cy="338137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数据分析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83" name="组合 73"/>
          <p:cNvGrpSpPr/>
          <p:nvPr/>
        </p:nvGrpSpPr>
        <p:grpSpPr>
          <a:xfrm>
            <a:off x="6786563" y="2951163"/>
            <a:ext cx="1357312" cy="488950"/>
            <a:chOff x="5389563" y="1698625"/>
            <a:chExt cx="1720850" cy="488950"/>
          </a:xfrm>
        </p:grpSpPr>
        <p:sp>
          <p:nvSpPr>
            <p:cNvPr id="113" name="AutoShape 4"/>
            <p:cNvSpPr>
              <a:spLocks noChangeArrowheads="1"/>
            </p:cNvSpPr>
            <p:nvPr/>
          </p:nvSpPr>
          <p:spPr bwMode="gray">
            <a:xfrm>
              <a:off x="538956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E1DFED"/>
            </a:solidFill>
            <a:ln w="9525">
              <a:noFill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4" name="Text Box 18"/>
            <p:cNvSpPr txBox="1">
              <a:spLocks noChangeArrowheads="1"/>
            </p:cNvSpPr>
            <p:nvPr/>
          </p:nvSpPr>
          <p:spPr bwMode="white">
            <a:xfrm>
              <a:off x="5449944" y="1763712"/>
              <a:ext cx="1581975" cy="338138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拨测工具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84" name="组合 76"/>
          <p:cNvGrpSpPr/>
          <p:nvPr/>
        </p:nvGrpSpPr>
        <p:grpSpPr>
          <a:xfrm>
            <a:off x="2643188" y="4225925"/>
            <a:ext cx="2532062" cy="488950"/>
            <a:chOff x="1674813" y="1698625"/>
            <a:chExt cx="1720850" cy="488950"/>
          </a:xfrm>
        </p:grpSpPr>
        <p:sp>
          <p:nvSpPr>
            <p:cNvPr id="116" name="AutoShape 4"/>
            <p:cNvSpPr>
              <a:spLocks noChangeArrowheads="1"/>
            </p:cNvSpPr>
            <p:nvPr/>
          </p:nvSpPr>
          <p:spPr bwMode="gray">
            <a:xfrm>
              <a:off x="167481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92D050">
                <a:alpha val="38000"/>
              </a:srgbClr>
            </a:solidFill>
            <a:ln w="9525">
              <a:solidFill>
                <a:schemeClr val="bg2">
                  <a:lumMod val="60000"/>
                  <a:lumOff val="40000"/>
                </a:schemeClr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7" name="Text Box 18"/>
            <p:cNvSpPr txBox="1">
              <a:spLocks noChangeArrowheads="1"/>
            </p:cNvSpPr>
            <p:nvPr/>
          </p:nvSpPr>
          <p:spPr bwMode="white">
            <a:xfrm>
              <a:off x="1753573" y="1763713"/>
              <a:ext cx="1580593" cy="338137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Cache</a:t>
              </a: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工具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85" name="组合 79"/>
          <p:cNvGrpSpPr/>
          <p:nvPr/>
        </p:nvGrpSpPr>
        <p:grpSpPr>
          <a:xfrm>
            <a:off x="928688" y="5583238"/>
            <a:ext cx="4224337" cy="488950"/>
            <a:chOff x="1674813" y="1698625"/>
            <a:chExt cx="1720850" cy="488950"/>
          </a:xfrm>
        </p:grpSpPr>
        <p:sp>
          <p:nvSpPr>
            <p:cNvPr id="119" name="AutoShape 4"/>
            <p:cNvSpPr>
              <a:spLocks noChangeArrowheads="1"/>
            </p:cNvSpPr>
            <p:nvPr/>
          </p:nvSpPr>
          <p:spPr bwMode="gray">
            <a:xfrm>
              <a:off x="167481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92D050">
                <a:alpha val="37000"/>
              </a:srgbClr>
            </a:solidFill>
            <a:ln w="9525">
              <a:solidFill>
                <a:schemeClr val="bg2">
                  <a:lumMod val="60000"/>
                  <a:lumOff val="40000"/>
                </a:schemeClr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0" name="Text Box 18"/>
            <p:cNvSpPr txBox="1">
              <a:spLocks noChangeArrowheads="1"/>
            </p:cNvSpPr>
            <p:nvPr/>
          </p:nvSpPr>
          <p:spPr bwMode="white">
            <a:xfrm>
              <a:off x="1753063" y="1763712"/>
              <a:ext cx="1581165" cy="338138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数据中间层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86" name="组合 82"/>
          <p:cNvGrpSpPr/>
          <p:nvPr/>
        </p:nvGrpSpPr>
        <p:grpSpPr>
          <a:xfrm>
            <a:off x="2643188" y="4868863"/>
            <a:ext cx="2530475" cy="488950"/>
            <a:chOff x="1674813" y="1698625"/>
            <a:chExt cx="1720850" cy="488950"/>
          </a:xfrm>
        </p:grpSpPr>
        <p:sp>
          <p:nvSpPr>
            <p:cNvPr id="122" name="AutoShape 4"/>
            <p:cNvSpPr>
              <a:spLocks noChangeArrowheads="1"/>
            </p:cNvSpPr>
            <p:nvPr/>
          </p:nvSpPr>
          <p:spPr bwMode="gray">
            <a:xfrm>
              <a:off x="167481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92D050">
                <a:alpha val="37000"/>
              </a:srgbClr>
            </a:solidFill>
            <a:ln w="9525">
              <a:solidFill>
                <a:schemeClr val="bg2">
                  <a:lumMod val="60000"/>
                  <a:lumOff val="40000"/>
                </a:schemeClr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3" name="Text Box 18"/>
            <p:cNvSpPr txBox="1">
              <a:spLocks noChangeArrowheads="1"/>
            </p:cNvSpPr>
            <p:nvPr/>
          </p:nvSpPr>
          <p:spPr bwMode="white">
            <a:xfrm>
              <a:off x="1711519" y="1763712"/>
              <a:ext cx="1659314" cy="338138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kern="0" cap="none" spc="0" normalizeH="0" baseline="0" noProof="0" dirty="0">
                  <a:solidFill>
                    <a:sysClr val="windowText" lastClr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NoSQL</a:t>
              </a:r>
              <a:r>
                <a:rPr kumimoji="0" lang="zh-CN" altLang="en-US" sz="1600" kern="0" cap="none" spc="0" normalizeH="0" baseline="0" noProof="0" dirty="0">
                  <a:solidFill>
                    <a:sysClr val="windowText" lastClr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（</a:t>
              </a:r>
              <a:r>
                <a:rPr kumimoji="0" lang="en-US" altLang="zh-CN" sz="1600" kern="0" cap="none" spc="0" normalizeH="0" baseline="0" noProof="0" dirty="0">
                  <a:solidFill>
                    <a:sysClr val="windowText" lastClr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mysql</a:t>
              </a:r>
              <a:r>
                <a:rPr kumimoji="0" lang="zh-CN" altLang="en-US" sz="1600" kern="0" cap="none" spc="0" normalizeH="0" baseline="0" noProof="0" dirty="0">
                  <a:solidFill>
                    <a:sysClr val="windowText" lastClr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、</a:t>
              </a:r>
              <a:r>
                <a:rPr kumimoji="0" lang="en-US" altLang="zh-CN" sz="1600" kern="0" cap="none" spc="0" normalizeH="0" baseline="0" noProof="0" dirty="0">
                  <a:solidFill>
                    <a:sysClr val="windowText" lastClr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Hbase…</a:t>
              </a:r>
              <a:r>
                <a:rPr kumimoji="0" lang="zh-CN" altLang="en-US" sz="1600" kern="0" cap="none" spc="0" normalizeH="0" baseline="0" noProof="0" dirty="0">
                  <a:solidFill>
                    <a:sysClr val="windowText" lastClr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）</a:t>
              </a:r>
              <a:endParaRPr kumimoji="0" lang="en-US" altLang="zh-CN" sz="1600" kern="0" cap="none" spc="0" normalizeH="0" baseline="0" noProof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87" name="组合 88"/>
          <p:cNvGrpSpPr/>
          <p:nvPr/>
        </p:nvGrpSpPr>
        <p:grpSpPr>
          <a:xfrm>
            <a:off x="6270625" y="4714875"/>
            <a:ext cx="1873250" cy="488950"/>
            <a:chOff x="3522663" y="1698625"/>
            <a:chExt cx="1720850" cy="488950"/>
          </a:xfrm>
        </p:grpSpPr>
        <p:sp>
          <p:nvSpPr>
            <p:cNvPr id="125" name="AutoShape 4"/>
            <p:cNvSpPr>
              <a:spLocks noChangeArrowheads="1"/>
            </p:cNvSpPr>
            <p:nvPr/>
          </p:nvSpPr>
          <p:spPr bwMode="gray">
            <a:xfrm>
              <a:off x="352266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FFFF00">
                <a:alpha val="38000"/>
              </a:srgbClr>
            </a:solidFill>
            <a:ln w="9525">
              <a:noFill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6" name="Text Box 18"/>
            <p:cNvSpPr txBox="1">
              <a:spLocks noChangeArrowheads="1"/>
            </p:cNvSpPr>
            <p:nvPr/>
          </p:nvSpPr>
          <p:spPr bwMode="white">
            <a:xfrm>
              <a:off x="3572247" y="1763713"/>
              <a:ext cx="1580849" cy="338137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监控信息管理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988" name="组合 91"/>
          <p:cNvGrpSpPr/>
          <p:nvPr/>
        </p:nvGrpSpPr>
        <p:grpSpPr>
          <a:xfrm>
            <a:off x="6270625" y="5497513"/>
            <a:ext cx="1873250" cy="488950"/>
            <a:chOff x="5389563" y="1698625"/>
            <a:chExt cx="1720850" cy="488950"/>
          </a:xfrm>
        </p:grpSpPr>
        <p:sp>
          <p:nvSpPr>
            <p:cNvPr id="128" name="AutoShape 4"/>
            <p:cNvSpPr>
              <a:spLocks noChangeArrowheads="1"/>
            </p:cNvSpPr>
            <p:nvPr/>
          </p:nvSpPr>
          <p:spPr bwMode="gray">
            <a:xfrm>
              <a:off x="5389563" y="1698625"/>
              <a:ext cx="1720850" cy="488950"/>
            </a:xfrm>
            <a:prstGeom prst="roundRect">
              <a:avLst>
                <a:gd name="adj" fmla="val 7912"/>
              </a:avLst>
            </a:prstGeom>
            <a:solidFill>
              <a:srgbClr val="FFFF00">
                <a:alpha val="38000"/>
              </a:srgbClr>
            </a:solidFill>
            <a:ln w="9525">
              <a:noFill/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9" name="Text Box 18"/>
            <p:cNvSpPr txBox="1">
              <a:spLocks noChangeArrowheads="1"/>
            </p:cNvSpPr>
            <p:nvPr/>
          </p:nvSpPr>
          <p:spPr bwMode="white">
            <a:xfrm>
              <a:off x="5450814" y="1763712"/>
              <a:ext cx="1580849" cy="338138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marR="0" algn="ctr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kern="0" cap="none" spc="0" normalizeH="0" baseline="0" noProof="0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" panose="020B0604020202020204" pitchFamily="34" charset="0"/>
                </a:rPr>
                <a:t>规范化管理</a:t>
              </a:r>
              <a:endParaRPr kumimoji="0" lang="en-US" altLang="zh-CN" sz="1600" kern="0" cap="none" spc="0" normalizeH="0" baseline="0" noProof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endParaRPr>
            </a:p>
          </p:txBody>
        </p:sp>
      </p:grpSp>
      <p:sp>
        <p:nvSpPr>
          <p:cNvPr id="130" name="左箭头 129"/>
          <p:cNvSpPr/>
          <p:nvPr/>
        </p:nvSpPr>
        <p:spPr bwMode="gray">
          <a:xfrm>
            <a:off x="5389563" y="4933950"/>
            <a:ext cx="792163" cy="549275"/>
          </a:xfrm>
          <a:prstGeom prst="lef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1" name="左箭头 130"/>
          <p:cNvSpPr/>
          <p:nvPr/>
        </p:nvSpPr>
        <p:spPr bwMode="gray">
          <a:xfrm rot="5400000">
            <a:off x="3721894" y="3529806"/>
            <a:ext cx="677863" cy="549275"/>
          </a:xfrm>
          <a:prstGeom prst="lef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2" name="左箭头 131"/>
          <p:cNvSpPr/>
          <p:nvPr/>
        </p:nvSpPr>
        <p:spPr bwMode="gray">
          <a:xfrm rot="5400000">
            <a:off x="3733006" y="2243931"/>
            <a:ext cx="677863" cy="549275"/>
          </a:xfrm>
          <a:prstGeom prst="leftArrow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8" name="椭圆形标注 67"/>
          <p:cNvSpPr/>
          <p:nvPr/>
        </p:nvSpPr>
        <p:spPr bwMode="gray">
          <a:xfrm>
            <a:off x="1533292" y="1656314"/>
            <a:ext cx="1768229" cy="1119475"/>
          </a:xfrm>
          <a:prstGeom prst="wedgeEllipseCallout">
            <a:avLst>
              <a:gd name="adj1" fmla="val -20833"/>
              <a:gd name="adj2" fmla="val 71047"/>
            </a:avLst>
          </a:prstGeom>
          <a:solidFill>
            <a:srgbClr val="FFC000"/>
          </a:solidFill>
          <a:ln>
            <a:solidFill>
              <a:schemeClr val="bg2">
                <a:lumMod val="75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ts val="19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cacti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9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ganglia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1" name="椭圆形标注 70"/>
          <p:cNvSpPr/>
          <p:nvPr/>
        </p:nvSpPr>
        <p:spPr bwMode="gray">
          <a:xfrm>
            <a:off x="3469035" y="1656314"/>
            <a:ext cx="1976644" cy="1119475"/>
          </a:xfrm>
          <a:prstGeom prst="wedgeEllipseCallout">
            <a:avLst>
              <a:gd name="adj1" fmla="val -20833"/>
              <a:gd name="adj2" fmla="val 70098"/>
            </a:avLst>
          </a:prstGeom>
          <a:solidFill>
            <a:srgbClr val="FFC000"/>
          </a:solidFill>
          <a:ln>
            <a:solidFill>
              <a:schemeClr val="bg2">
                <a:lumMod val="75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ts val="19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Puppet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kick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mcollective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func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4" name="椭圆形标注 73"/>
          <p:cNvSpPr/>
          <p:nvPr/>
        </p:nvSpPr>
        <p:spPr bwMode="gray">
          <a:xfrm>
            <a:off x="5587537" y="1656314"/>
            <a:ext cx="1445275" cy="1119475"/>
          </a:xfrm>
          <a:prstGeom prst="wedgeEllipseCallout">
            <a:avLst>
              <a:gd name="adj1" fmla="val -20833"/>
              <a:gd name="adj2" fmla="val 68198"/>
            </a:avLst>
          </a:prstGeom>
          <a:solidFill>
            <a:srgbClr val="FFC000"/>
          </a:solidFill>
          <a:ln>
            <a:solidFill>
              <a:schemeClr val="bg2">
                <a:lumMod val="75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ts val="19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zabbix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7" name="椭圆形标注 76"/>
          <p:cNvSpPr/>
          <p:nvPr/>
        </p:nvSpPr>
        <p:spPr bwMode="gray">
          <a:xfrm>
            <a:off x="7159173" y="1656314"/>
            <a:ext cx="1445275" cy="1119475"/>
          </a:xfrm>
          <a:prstGeom prst="wedgeEllipseCallout">
            <a:avLst>
              <a:gd name="adj1" fmla="val -18600"/>
              <a:gd name="adj2" fmla="val 70098"/>
            </a:avLst>
          </a:prstGeom>
          <a:solidFill>
            <a:srgbClr val="FFC000"/>
          </a:solidFill>
          <a:ln>
            <a:solidFill>
              <a:schemeClr val="bg2">
                <a:lumMod val="75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后羿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运维工作体系建设之技术</a:t>
            </a:r>
            <a:endParaRPr lang="zh-CN" altLang="en-US" dirty="0"/>
          </a:p>
        </p:txBody>
      </p:sp>
      <p:sp>
        <p:nvSpPr>
          <p:cNvPr id="41987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651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技术演进路线图</a:t>
            </a:r>
            <a:endParaRPr lang="zh-CN" altLang="en-US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1988" name="Freeform 2"/>
          <p:cNvSpPr/>
          <p:nvPr/>
        </p:nvSpPr>
        <p:spPr>
          <a:xfrm>
            <a:off x="633413" y="2036763"/>
            <a:ext cx="7596187" cy="4343400"/>
          </a:xfrm>
          <a:custGeom>
            <a:avLst/>
            <a:gdLst>
              <a:gd name="txL" fmla="*/ 0 w 5376"/>
              <a:gd name="txT" fmla="*/ 0 h 2880"/>
              <a:gd name="txR" fmla="*/ 5376 w 5376"/>
              <a:gd name="txB" fmla="*/ 2880 h 2880"/>
            </a:gdLst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</a:cxnLst>
            <a:rect l="txL" t="txT" r="txR" b="txB"/>
            <a:pathLst>
              <a:path w="5376" h="2880">
                <a:moveTo>
                  <a:pt x="0" y="2880"/>
                </a:moveTo>
                <a:lnTo>
                  <a:pt x="3696" y="432"/>
                </a:lnTo>
                <a:lnTo>
                  <a:pt x="3216" y="336"/>
                </a:lnTo>
                <a:lnTo>
                  <a:pt x="5136" y="0"/>
                </a:lnTo>
                <a:lnTo>
                  <a:pt x="5376" y="816"/>
                </a:lnTo>
                <a:lnTo>
                  <a:pt x="4704" y="672"/>
                </a:lnTo>
                <a:lnTo>
                  <a:pt x="0" y="2880"/>
                </a:lnTo>
                <a:close/>
              </a:path>
            </a:pathLst>
          </a:custGeom>
          <a:gradFill rotWithShape="1">
            <a:gsLst>
              <a:gs pos="0">
                <a:srgbClr val="F86036">
                  <a:alpha val="21001"/>
                </a:srgbClr>
              </a:gs>
              <a:gs pos="100000">
                <a:srgbClr val="FCB19C">
                  <a:alpha val="21001"/>
                </a:srgbClr>
              </a:gs>
            </a:gsLst>
            <a:lin ang="2700000" scaled="1"/>
            <a:tileRect/>
          </a:gradFill>
          <a:ln w="28575" cap="flat" cmpd="sng">
            <a:solidFill>
              <a:srgbClr val="FFFFFF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4581" name="Text Box 44"/>
          <p:cNvSpPr txBox="1">
            <a:spLocks noChangeArrowheads="1"/>
          </p:cNvSpPr>
          <p:nvPr/>
        </p:nvSpPr>
        <p:spPr bwMode="gray">
          <a:xfrm>
            <a:off x="595313" y="2133600"/>
            <a:ext cx="2466975" cy="30003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学习搭建私有云的策略、原则及相关技术，大量在现有系统中采用虚拟化技术作为实践经验积累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完善对</a:t>
            </a:r>
            <a:r>
              <a:rPr kumimoji="0" lang="en-US" altLang="zh-CN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IT</a:t>
            </a: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基础设施和应用的监控自动化，建设配置管理自动化工具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学习</a:t>
            </a:r>
            <a:r>
              <a:rPr kumimoji="0" lang="en-US" altLang="zh-CN" sz="1400" kern="1200" cap="none" spc="0" normalizeH="0" baseline="0" noProof="0" dirty="0" err="1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Itil</a:t>
            </a: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规范相关知识，确定</a:t>
            </a:r>
            <a:r>
              <a:rPr kumimoji="0" lang="en-US" altLang="zh-CN" sz="1400" kern="1200" cap="none" spc="0" normalizeH="0" baseline="0" noProof="0" dirty="0" err="1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Itil</a:t>
            </a: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实施范围和步骤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完成公司内部信息门户需求整理，产品和解决方案调研</a:t>
            </a:r>
            <a:endParaRPr kumimoji="0" lang="zh-CN" altLang="en-US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41990" name="Group 23"/>
          <p:cNvGrpSpPr/>
          <p:nvPr/>
        </p:nvGrpSpPr>
        <p:grpSpPr>
          <a:xfrm>
            <a:off x="457200" y="6248400"/>
            <a:ext cx="8435975" cy="552450"/>
            <a:chOff x="399" y="2820"/>
            <a:chExt cx="4929" cy="348"/>
          </a:xfrm>
        </p:grpSpPr>
        <p:sp>
          <p:nvSpPr>
            <p:cNvPr id="42014" name="AutoShape 24"/>
            <p:cNvSpPr/>
            <p:nvPr/>
          </p:nvSpPr>
          <p:spPr>
            <a:xfrm>
              <a:off x="399" y="2905"/>
              <a:ext cx="218" cy="175"/>
            </a:xfrm>
            <a:prstGeom prst="roundRect">
              <a:avLst>
                <a:gd name="adj" fmla="val 29069"/>
              </a:avLst>
            </a:prstGeom>
            <a:gradFill rotWithShape="1">
              <a:gsLst>
                <a:gs pos="0">
                  <a:srgbClr val="604A22"/>
                </a:gs>
                <a:gs pos="100000">
                  <a:srgbClr val="CF9F49"/>
                </a:gs>
              </a:gsLst>
              <a:lin ang="0" scaled="1"/>
              <a:tileRect/>
            </a:gradFill>
            <a:ln w="9525">
              <a:noFill/>
            </a:ln>
            <a:effectLst>
              <a:outerShdw dist="35921" dir="2699999" algn="ctr" rotWithShape="0">
                <a:schemeClr val="bg2"/>
              </a:outerShdw>
            </a:effectLst>
          </p:spPr>
          <p:txBody>
            <a:bodyPr wrap="none" anchor="ctr" anchorCtr="0"/>
            <a:p>
              <a:pPr>
                <a:lnSpc>
                  <a:spcPct val="110000"/>
                </a:lnSpc>
                <a:spcBef>
                  <a:spcPct val="50000"/>
                </a:spcBef>
                <a:buNone/>
              </a:pPr>
              <a:endParaRPr lang="zh-CN" altLang="en-US" sz="1400" dirty="0">
                <a:latin typeface="黑体" panose="02010609060101010101" pitchFamily="49" charset="-122"/>
              </a:endParaRPr>
            </a:p>
          </p:txBody>
        </p:sp>
        <p:sp>
          <p:nvSpPr>
            <p:cNvPr id="42015" name="AutoShape 25"/>
            <p:cNvSpPr/>
            <p:nvPr/>
          </p:nvSpPr>
          <p:spPr>
            <a:xfrm>
              <a:off x="480" y="2820"/>
              <a:ext cx="4848" cy="348"/>
            </a:xfrm>
            <a:prstGeom prst="rightArrow">
              <a:avLst>
                <a:gd name="adj1" fmla="val 50000"/>
                <a:gd name="adj2" fmla="val 63205"/>
              </a:avLst>
            </a:prstGeom>
            <a:gradFill rotWithShape="1">
              <a:gsLst>
                <a:gs pos="0">
                  <a:srgbClr val="604A22"/>
                </a:gs>
                <a:gs pos="100000">
                  <a:srgbClr val="CF9F49"/>
                </a:gs>
              </a:gsLst>
              <a:lin ang="0" scaled="1"/>
              <a:tileRect/>
            </a:gradFill>
            <a:ln w="9525">
              <a:noFill/>
            </a:ln>
            <a:effectLst>
              <a:outerShdw dist="35921" dir="2699999" algn="ctr" rotWithShape="0">
                <a:schemeClr val="bg2"/>
              </a:outerShdw>
            </a:effectLst>
          </p:spPr>
          <p:txBody>
            <a:bodyPr wrap="none" anchor="ctr" anchorCtr="0"/>
            <a:p>
              <a:pPr>
                <a:lnSpc>
                  <a:spcPct val="110000"/>
                </a:lnSpc>
                <a:spcBef>
                  <a:spcPct val="50000"/>
                </a:spcBef>
                <a:buNone/>
              </a:pPr>
              <a:endParaRPr lang="zh-CN" altLang="en-US" sz="1400" dirty="0">
                <a:latin typeface="黑体" panose="02010609060101010101" pitchFamily="49" charset="-122"/>
              </a:endParaRPr>
            </a:p>
          </p:txBody>
        </p:sp>
      </p:grpSp>
      <p:sp>
        <p:nvSpPr>
          <p:cNvPr id="41991" name="Text Box 26"/>
          <p:cNvSpPr txBox="1"/>
          <p:nvPr/>
        </p:nvSpPr>
        <p:spPr>
          <a:xfrm>
            <a:off x="1403350" y="6343650"/>
            <a:ext cx="866775" cy="311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  <a:buFontTx/>
            </a:pPr>
            <a:r>
              <a:rPr lang="en-US" altLang="zh-CN" sz="1400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2012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2" name="Text Box 27"/>
          <p:cNvSpPr txBox="1"/>
          <p:nvPr/>
        </p:nvSpPr>
        <p:spPr>
          <a:xfrm>
            <a:off x="4067175" y="6343650"/>
            <a:ext cx="866775" cy="311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  <a:buFontTx/>
            </a:pPr>
            <a:r>
              <a:rPr lang="en-US" altLang="zh-CN" sz="1400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2013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3" name="Text Box 28"/>
          <p:cNvSpPr txBox="1"/>
          <p:nvPr/>
        </p:nvSpPr>
        <p:spPr>
          <a:xfrm>
            <a:off x="6657975" y="6343650"/>
            <a:ext cx="866775" cy="311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  <a:buFontTx/>
            </a:pPr>
            <a:r>
              <a:rPr lang="en-US" altLang="zh-CN" sz="1400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2014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4" name="Line 29"/>
          <p:cNvSpPr/>
          <p:nvPr/>
        </p:nvSpPr>
        <p:spPr>
          <a:xfrm flipV="1">
            <a:off x="468313" y="1917700"/>
            <a:ext cx="0" cy="4608513"/>
          </a:xfrm>
          <a:prstGeom prst="line">
            <a:avLst/>
          </a:prstGeom>
          <a:ln w="9525" cap="rnd" cmpd="sng">
            <a:solidFill>
              <a:srgbClr val="000000"/>
            </a:solidFill>
            <a:prstDash val="sysDot"/>
            <a:headEnd type="none" w="med" len="med"/>
            <a:tailEnd type="triangle" w="med" len="med"/>
          </a:ln>
        </p:spPr>
      </p:sp>
      <p:sp>
        <p:nvSpPr>
          <p:cNvPr id="41995" name="Line 30"/>
          <p:cNvSpPr/>
          <p:nvPr/>
        </p:nvSpPr>
        <p:spPr>
          <a:xfrm flipH="1" flipV="1">
            <a:off x="3146425" y="1493838"/>
            <a:ext cx="57150" cy="4932362"/>
          </a:xfrm>
          <a:prstGeom prst="line">
            <a:avLst/>
          </a:prstGeom>
          <a:ln w="9525" cap="rnd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41996" name="Line 31"/>
          <p:cNvSpPr/>
          <p:nvPr/>
        </p:nvSpPr>
        <p:spPr>
          <a:xfrm flipV="1">
            <a:off x="5886450" y="1485900"/>
            <a:ext cx="0" cy="4967288"/>
          </a:xfrm>
          <a:prstGeom prst="line">
            <a:avLst/>
          </a:prstGeom>
          <a:ln w="9525" cap="rnd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41997" name="AutoShape 33"/>
          <p:cNvSpPr/>
          <p:nvPr/>
        </p:nvSpPr>
        <p:spPr>
          <a:xfrm>
            <a:off x="482600" y="5940425"/>
            <a:ext cx="2720975" cy="457200"/>
          </a:xfrm>
          <a:prstGeom prst="bevel">
            <a:avLst>
              <a:gd name="adj" fmla="val 5903"/>
            </a:avLst>
          </a:prstGeom>
          <a:gradFill rotWithShape="1">
            <a:gsLst>
              <a:gs pos="0">
                <a:srgbClr val="4B93D5"/>
              </a:gs>
              <a:gs pos="100000">
                <a:srgbClr val="98C1E7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 anchorCtr="0"/>
          <a:p>
            <a:pPr algn="ctr">
              <a:lnSpc>
                <a:spcPct val="110000"/>
              </a:lnSpc>
              <a:spcBef>
                <a:spcPct val="50000"/>
              </a:spcBef>
            </a:pP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41998" name="AutoShape 34"/>
          <p:cNvSpPr/>
          <p:nvPr/>
        </p:nvSpPr>
        <p:spPr>
          <a:xfrm>
            <a:off x="3203575" y="5691188"/>
            <a:ext cx="2663825" cy="695325"/>
          </a:xfrm>
          <a:prstGeom prst="bevel">
            <a:avLst>
              <a:gd name="adj" fmla="val 3046"/>
            </a:avLst>
          </a:prstGeom>
          <a:gradFill rotWithShape="1">
            <a:gsLst>
              <a:gs pos="0">
                <a:srgbClr val="65B737"/>
              </a:gs>
              <a:gs pos="100000">
                <a:srgbClr val="ACD893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 anchorCtr="0"/>
          <a:p>
            <a:pPr algn="ctr">
              <a:lnSpc>
                <a:spcPct val="110000"/>
              </a:lnSpc>
              <a:spcBef>
                <a:spcPct val="50000"/>
              </a:spcBef>
            </a:pP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41999" name="AutoShape 35"/>
          <p:cNvSpPr/>
          <p:nvPr/>
        </p:nvSpPr>
        <p:spPr>
          <a:xfrm>
            <a:off x="5868988" y="5445125"/>
            <a:ext cx="2663825" cy="941388"/>
          </a:xfrm>
          <a:prstGeom prst="bevel">
            <a:avLst>
              <a:gd name="adj" fmla="val 2481"/>
            </a:avLst>
          </a:prstGeom>
          <a:gradFill rotWithShape="1">
            <a:gsLst>
              <a:gs pos="0">
                <a:srgbClr val="C382D0"/>
              </a:gs>
              <a:gs pos="100000">
                <a:srgbClr val="D9B0E1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 anchorCtr="0"/>
          <a:p>
            <a:pPr algn="ctr">
              <a:lnSpc>
                <a:spcPct val="110000"/>
              </a:lnSpc>
              <a:spcBef>
                <a:spcPct val="50000"/>
              </a:spcBef>
            </a:pPr>
            <a:endParaRPr lang="zh-CN" altLang="en-US" sz="1400" dirty="0">
              <a:latin typeface="黑体" panose="02010609060101010101" pitchFamily="49" charset="-122"/>
            </a:endParaRPr>
          </a:p>
        </p:txBody>
      </p:sp>
      <p:sp>
        <p:nvSpPr>
          <p:cNvPr id="42000" name="Text Box 39"/>
          <p:cNvSpPr txBox="1"/>
          <p:nvPr/>
        </p:nvSpPr>
        <p:spPr>
          <a:xfrm>
            <a:off x="525463" y="5937250"/>
            <a:ext cx="2536825" cy="309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  <a:buFontTx/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</a:rPr>
              <a:t>需求收集</a:t>
            </a: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2001" name="Text Box 42"/>
          <p:cNvSpPr txBox="1"/>
          <p:nvPr/>
        </p:nvSpPr>
        <p:spPr>
          <a:xfrm>
            <a:off x="3203575" y="5827713"/>
            <a:ext cx="2536825" cy="309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  <a:buFontTx/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</a:rPr>
              <a:t>初步建设</a:t>
            </a: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2002" name="Text Box 43"/>
          <p:cNvSpPr txBox="1"/>
          <p:nvPr/>
        </p:nvSpPr>
        <p:spPr>
          <a:xfrm>
            <a:off x="5922963" y="5691188"/>
            <a:ext cx="2536825" cy="309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  <a:buFontTx/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</a:rPr>
              <a:t>整合阶段</a:t>
            </a: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5" name="Text Box 46"/>
          <p:cNvSpPr txBox="1">
            <a:spLocks noChangeArrowheads="1"/>
          </p:cNvSpPr>
          <p:nvPr/>
        </p:nvSpPr>
        <p:spPr bwMode="gray">
          <a:xfrm>
            <a:off x="3290888" y="2133600"/>
            <a:ext cx="2505075" cy="37687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测试选型资源管理软件，搭建小规模实验云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实现安装、部署、变更、交易模拟、健康检查等自动化运维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选定</a:t>
            </a:r>
            <a:r>
              <a:rPr kumimoji="0" lang="en-US" altLang="zh-CN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ITSM</a:t>
            </a: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解决方案供应商，梳理事件管理、问题管理、配置管理、变更管理流程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建立企业内部信息门户的基础运行环境和软件平台，并逐步集成已有管理信息系统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10000"/>
              </a:lnSpc>
              <a:buClr>
                <a:schemeClr val="bg2"/>
              </a:buClr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1400" kern="1200" cap="none" spc="0" normalizeH="0" baseline="0" noProof="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kern="1200" cap="none" spc="0" normalizeH="0" baseline="0" noProof="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4596" name="Text Box 47"/>
          <p:cNvSpPr txBox="1">
            <a:spLocks noChangeArrowheads="1"/>
          </p:cNvSpPr>
          <p:nvPr/>
        </p:nvSpPr>
        <p:spPr bwMode="gray">
          <a:xfrm>
            <a:off x="6026150" y="2133600"/>
            <a:ext cx="2578100" cy="3424238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扩大</a:t>
            </a:r>
            <a:r>
              <a:rPr kumimoji="0" lang="en-US" altLang="zh-CN" sz="1400" kern="1200" cap="none" spc="0" normalizeH="0" baseline="0" noProof="0" dirty="0" err="1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IaaS</a:t>
            </a: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规模和覆盖范围，完善运营服务和管理措施，打造稳定可靠的云计算平台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整合各种自动化工具，建立统一运维管理平台，并加入知识管理、发布管理、服务级别管理等功能和相应流程，实现</a:t>
            </a:r>
            <a:r>
              <a:rPr kumimoji="0" lang="en-US" altLang="zh-CN" sz="1400" kern="1200" cap="none" spc="0" normalizeH="0" baseline="0" noProof="0" dirty="0" err="1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Itil</a:t>
            </a: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的完整落地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L="285750" marR="0" indent="-285750" defTabSz="914400">
              <a:spcBef>
                <a:spcPct val="50000"/>
              </a:spcBef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1400" kern="1200" cap="none" spc="0" normalizeH="0" baseline="0" noProof="0" dirty="0">
                <a:solidFill>
                  <a:schemeClr val="tx1"/>
                </a:solidFill>
                <a:latin typeface="+mn-ea"/>
                <a:ea typeface="黑体" panose="02010609060101010101" pitchFamily="49" charset="-122"/>
                <a:cs typeface="+mn-cs"/>
              </a:rPr>
              <a:t>完成各信息系统的集成整合，完善内部信息门户及运行维护支撑体系</a:t>
            </a:r>
            <a:endParaRPr kumimoji="0" lang="en-US" altLang="zh-CN" sz="1400" kern="1200" cap="none" spc="0" normalizeH="0" baseline="0" noProof="0" dirty="0">
              <a:solidFill>
                <a:schemeClr val="tx1"/>
              </a:solidFill>
              <a:latin typeface="+mn-ea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kern="1200" cap="none" spc="0" normalizeH="0" baseline="0" noProof="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2005" name="AutoShape 59"/>
          <p:cNvSpPr/>
          <p:nvPr/>
        </p:nvSpPr>
        <p:spPr>
          <a:xfrm>
            <a:off x="5940425" y="1450975"/>
            <a:ext cx="2722563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C4FCD"/>
              </a:gs>
              <a:gs pos="100000">
                <a:srgbClr val="6699FF"/>
              </a:gs>
            </a:gsLst>
            <a:lin ang="0" scaled="1"/>
            <a:tileRect/>
          </a:gradFill>
          <a:ln w="12700">
            <a:noFill/>
          </a:ln>
        </p:spPr>
        <p:txBody>
          <a:bodyPr wrap="none" anchor="ctr" anchorCtr="0"/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1400" dirty="0">
              <a:latin typeface="黑体" panose="02010609060101010101" pitchFamily="49" charset="-122"/>
            </a:endParaRPr>
          </a:p>
        </p:txBody>
      </p:sp>
      <p:pic>
        <p:nvPicPr>
          <p:cNvPr id="42006" name="Picture 60" descr="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425" y="1450975"/>
            <a:ext cx="2632075" cy="225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2007" name="Rectangle 64"/>
          <p:cNvSpPr/>
          <p:nvPr/>
        </p:nvSpPr>
        <p:spPr>
          <a:xfrm>
            <a:off x="5942013" y="1412875"/>
            <a:ext cx="2590800" cy="56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buFontTx/>
            </a:pPr>
            <a:r>
              <a:rPr lang="zh-CN" alt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使用</a:t>
            </a:r>
            <a:r>
              <a:rPr lang="zh-CN" altLang="zh-CN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与完善</a:t>
            </a:r>
            <a:endParaRPr lang="zh-CN" alt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0000"/>
              </a:lnSpc>
              <a:buFontTx/>
            </a:pPr>
            <a:r>
              <a:rPr lang="zh-CN" alt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向公司推广各种支撑平台</a:t>
            </a:r>
            <a:endParaRPr lang="en-US" altLang="zh-CN" sz="1400" dirty="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2008" name="AutoShape 66"/>
          <p:cNvSpPr/>
          <p:nvPr/>
        </p:nvSpPr>
        <p:spPr>
          <a:xfrm>
            <a:off x="3171825" y="1450975"/>
            <a:ext cx="2695575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C4FCD"/>
              </a:gs>
              <a:gs pos="100000">
                <a:srgbClr val="6699FF"/>
              </a:gs>
            </a:gsLst>
            <a:lin ang="0" scaled="1"/>
            <a:tileRect/>
          </a:gradFill>
          <a:ln w="12700">
            <a:noFill/>
          </a:ln>
        </p:spPr>
        <p:txBody>
          <a:bodyPr wrap="none" anchor="ctr" anchorCtr="0"/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1400" dirty="0">
              <a:latin typeface="黑体" panose="02010609060101010101" pitchFamily="49" charset="-122"/>
            </a:endParaRPr>
          </a:p>
        </p:txBody>
      </p:sp>
      <p:pic>
        <p:nvPicPr>
          <p:cNvPr id="42009" name="Picture 67" descr="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113" y="1450975"/>
            <a:ext cx="2847975" cy="24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2010" name="Rectangle 68"/>
          <p:cNvSpPr/>
          <p:nvPr/>
        </p:nvSpPr>
        <p:spPr>
          <a:xfrm>
            <a:off x="3132138" y="1493838"/>
            <a:ext cx="2852737" cy="309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buFontTx/>
            </a:pPr>
            <a:r>
              <a:rPr lang="zh-CN" alt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搭建各种支撑平台的架构</a:t>
            </a:r>
            <a:endParaRPr lang="en-US" altLang="zh-CN" sz="1400" dirty="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2011" name="AutoShape 69"/>
          <p:cNvSpPr/>
          <p:nvPr/>
        </p:nvSpPr>
        <p:spPr>
          <a:xfrm>
            <a:off x="539750" y="1450975"/>
            <a:ext cx="257810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C4FCD"/>
              </a:gs>
              <a:gs pos="100000">
                <a:srgbClr val="6699FF"/>
              </a:gs>
            </a:gsLst>
            <a:lin ang="0" scaled="1"/>
            <a:tileRect/>
          </a:gradFill>
          <a:ln w="12700">
            <a:noFill/>
          </a:ln>
        </p:spPr>
        <p:txBody>
          <a:bodyPr wrap="none" anchor="ctr" anchorCtr="0"/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sz="1400" dirty="0">
              <a:latin typeface="黑体" panose="02010609060101010101" pitchFamily="49" charset="-122"/>
            </a:endParaRPr>
          </a:p>
        </p:txBody>
      </p:sp>
      <p:pic>
        <p:nvPicPr>
          <p:cNvPr id="42012" name="Picture 70" descr="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1450975"/>
            <a:ext cx="2751138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2013" name="Rectangle 71"/>
          <p:cNvSpPr/>
          <p:nvPr/>
        </p:nvSpPr>
        <p:spPr>
          <a:xfrm>
            <a:off x="482600" y="1450975"/>
            <a:ext cx="2663825" cy="56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buFontTx/>
            </a:pPr>
            <a:r>
              <a:rPr lang="zh-CN" altLang="en-US" sz="1400" dirty="0">
                <a:solidFill>
                  <a:schemeClr val="tx1"/>
                </a:solidFill>
                <a:latin typeface="黑体" panose="02010609060101010101" pitchFamily="49" charset="-122"/>
              </a:rPr>
              <a:t>需求业务需求，建设</a:t>
            </a:r>
            <a:endParaRPr lang="zh-CN" altLang="en-US" sz="1400" dirty="0">
              <a:solidFill>
                <a:schemeClr val="tx1"/>
              </a:solidFill>
              <a:latin typeface="黑体" panose="02010609060101010101" pitchFamily="49" charset="-122"/>
            </a:endParaRPr>
          </a:p>
          <a:p>
            <a:pPr algn="ctr">
              <a:lnSpc>
                <a:spcPct val="110000"/>
              </a:lnSpc>
              <a:buFontTx/>
            </a:pPr>
            <a:r>
              <a:rPr lang="zh-CN" altLang="en-US" sz="1400" dirty="0">
                <a:solidFill>
                  <a:schemeClr val="tx1"/>
                </a:solidFill>
                <a:latin typeface="黑体" panose="02010609060101010101" pitchFamily="49" charset="-122"/>
              </a:rPr>
              <a:t>技术体系演进路线图</a:t>
            </a:r>
            <a:endParaRPr lang="en-US" altLang="zh-CN" sz="1400" dirty="0">
              <a:solidFill>
                <a:schemeClr val="tx1"/>
              </a:solidFill>
              <a:latin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目录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9163"/>
            <a:ext cx="8229600" cy="54006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运维部门的价值与挑战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运维部门的工作内容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运维工作体系建设之流程与制度（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Process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运维工作体系建设之人员（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People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运维工作体系建设之技术（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Technology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运维工作的现状与展望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运维工作现状</a:t>
            </a:r>
            <a:endParaRPr lang="zh-CN" altLang="en-US" dirty="0"/>
          </a:p>
        </p:txBody>
      </p:sp>
      <p:sp>
        <p:nvSpPr>
          <p:cNvPr id="44035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493712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几组数字 </a:t>
            </a:r>
            <a:r>
              <a:rPr lang="en-US" altLang="zh-CN" dirty="0">
                <a:latin typeface="+mn-lt"/>
                <a:ea typeface="+mn-ea"/>
                <a:cs typeface="+mn-cs"/>
              </a:rPr>
              <a:t>– 8</a:t>
            </a:r>
            <a:r>
              <a:rPr lang="zh-CN" altLang="en-US" dirty="0">
                <a:latin typeface="+mn-lt"/>
                <a:ea typeface="+mn-ea"/>
                <a:cs typeface="+mn-cs"/>
              </a:rPr>
              <a:t>月份举例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611188" y="1612900"/>
          <a:ext cx="7777163" cy="4048126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2592387"/>
                <a:gridCol w="2592387"/>
                <a:gridCol w="2592387"/>
              </a:tblGrid>
              <a:tr h="1072135">
                <a:tc>
                  <a:txBody>
                    <a:bodyPr/>
                    <a:lstStyle/>
                    <a:p>
                      <a:r>
                        <a:rPr lang="zh-CN" altLang="en-US" sz="1800" b="1" dirty="0" smtClean="0"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网络部生产系统上线次数：</a:t>
                      </a:r>
                      <a:endParaRPr lang="en-US" altLang="zh-CN" sz="1800" b="1" dirty="0" smtClean="0"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144006" marR="144006" marT="71994" marB="71994"/>
                </a:tc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应用上线次数：</a:t>
                      </a:r>
                      <a:endParaRPr lang="en-US" altLang="zh-CN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  <a:p>
                      <a:pPr marL="0" defTabSz="914400" rtl="0" eaLnBrk="1" latinLnBrk="0" hangingPunct="1"/>
                      <a:endParaRPr lang="en-US" altLang="zh-CN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应用上线团队加班数：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</a:tr>
              <a:tr h="991997"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处理投诉数量：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处理报警和故障事件：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深夜问题对应的数量：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</a:tr>
              <a:tr h="991997"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接入商户数量：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处理商户问题：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设备总数：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</a:tr>
              <a:tr h="991997"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监控应用数量：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监控返回码数量：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  <a:tc>
                  <a:txBody>
                    <a:bodyPr/>
                    <a:lstStyle/>
                    <a:p>
                      <a:pPr marL="0" defTabSz="914400" rtl="0" eaLnBrk="1" latinLnBrk="0" hangingPunct="1"/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  <a:cs typeface="+mn-cs"/>
                        </a:rPr>
                        <a:t>自动化运维率：</a:t>
                      </a:r>
                      <a:endParaRPr lang="zh-CN" altLang="en-US" sz="1800" b="1" kern="1200" dirty="0" smtClean="0">
                        <a:solidFill>
                          <a:schemeClr val="dk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L="144006" marR="144006" marT="71994" marB="71994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35150" y="2130425"/>
            <a:ext cx="1368425" cy="498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265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次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27538" y="2187575"/>
            <a:ext cx="1368425" cy="500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124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次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11863" y="2116138"/>
            <a:ext cx="2376487" cy="498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232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小时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/2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人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088" y="3105150"/>
            <a:ext cx="2376487" cy="498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1594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次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/2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人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27538" y="3148013"/>
            <a:ext cx="1368425" cy="498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125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次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19925" y="3148013"/>
            <a:ext cx="1368425" cy="449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36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次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35150" y="4157663"/>
            <a:ext cx="1368425" cy="498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41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家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24300" y="4160838"/>
            <a:ext cx="1871663" cy="500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530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个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/2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人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19925" y="4176713"/>
            <a:ext cx="1368425" cy="498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911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台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35150" y="5135563"/>
            <a:ext cx="1368425" cy="509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297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个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27538" y="5140325"/>
            <a:ext cx="1368425" cy="508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1296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个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19925" y="5157788"/>
            <a:ext cx="1368425" cy="447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>
              <a:lnSpc>
                <a:spcPct val="11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</a:rPr>
              <a:t>不足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5%</a:t>
            </a:r>
            <a:endParaRPr lang="zh-CN" altLang="en-US" dirty="0">
              <a:solidFill>
                <a:srgbClr val="FF0000"/>
              </a:solidFill>
              <a:latin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" name="矩形 147"/>
          <p:cNvSpPr/>
          <p:nvPr/>
        </p:nvSpPr>
        <p:spPr bwMode="gray">
          <a:xfrm>
            <a:off x="266700" y="4508500"/>
            <a:ext cx="5541963" cy="2232025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6" name="矩形 145"/>
          <p:cNvSpPr/>
          <p:nvPr/>
        </p:nvSpPr>
        <p:spPr bwMode="gray">
          <a:xfrm>
            <a:off x="254000" y="1006475"/>
            <a:ext cx="5541963" cy="3311525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5060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运维工作现状</a:t>
            </a:r>
            <a:endParaRPr lang="zh-CN" altLang="en-US" dirty="0"/>
          </a:p>
        </p:txBody>
      </p:sp>
      <p:sp>
        <p:nvSpPr>
          <p:cNvPr id="39939" name="内容占位符 2"/>
          <p:cNvSpPr>
            <a:spLocks noGrp="1"/>
          </p:cNvSpPr>
          <p:nvPr>
            <p:ph idx="1"/>
          </p:nvPr>
        </p:nvSpPr>
        <p:spPr>
          <a:xfrm>
            <a:off x="327025" y="1006475"/>
            <a:ext cx="8229600" cy="42068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不良循环：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endParaRPr kumimoji="0" lang="en-US" altLang="zh-CN" sz="16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defRPr/>
            </a:pP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defRPr/>
            </a:pP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defRPr/>
            </a:pP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9" name="内容占位符 2"/>
          <p:cNvSpPr txBox="1"/>
          <p:nvPr/>
        </p:nvSpPr>
        <p:spPr bwMode="auto">
          <a:xfrm>
            <a:off x="303213" y="4581525"/>
            <a:ext cx="5492750" cy="420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63855" marR="0" indent="-363855" defTabSz="914400">
              <a:lnSpc>
                <a:spcPct val="110000"/>
              </a:lnSpc>
              <a:spcBef>
                <a:spcPct val="30000"/>
              </a:spcBef>
              <a:buSzTx/>
              <a:buFontTx/>
              <a:buNone/>
              <a:defRPr/>
            </a:pPr>
            <a:r>
              <a:rPr kumimoji="0" lang="zh-CN" altLang="en-US" kern="0" cap="none" spc="0" normalizeH="0" baseline="0" noProof="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良性循环：</a:t>
            </a:r>
            <a:endParaRPr kumimoji="0" lang="en-US" altLang="zh-CN" kern="0" cap="none" spc="0" normalizeH="0" baseline="0" noProof="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363855" marR="0" indent="-363855" defTabSz="914400">
              <a:lnSpc>
                <a:spcPct val="110000"/>
              </a:lnSpc>
              <a:spcBef>
                <a:spcPct val="30000"/>
              </a:spcBef>
              <a:buSzTx/>
              <a:buFontTx/>
              <a:buBlip>
                <a:blip r:embed="rId1"/>
              </a:buBlip>
              <a:defRPr/>
            </a:pPr>
            <a:endParaRPr kumimoji="0" lang="en-US" altLang="zh-CN" sz="1600" kern="1200" cap="none" spc="0" normalizeH="0" baseline="0" noProof="0" dirty="0">
              <a:solidFill>
                <a:schemeClr val="dk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363855" marR="0" indent="-363855" defTabSz="914400">
              <a:lnSpc>
                <a:spcPct val="110000"/>
              </a:lnSpc>
              <a:spcBef>
                <a:spcPct val="30000"/>
              </a:spcBef>
              <a:buSzTx/>
              <a:buFontTx/>
              <a:buBlip>
                <a:blip r:embed="rId1"/>
              </a:buBlip>
              <a:defRPr/>
            </a:pPr>
            <a:endParaRPr kumimoji="0" lang="en-US" altLang="zh-CN" kern="0" cap="none" spc="0" normalizeH="0" baseline="0" noProof="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363855" marR="0" indent="-363855" defTabSz="914400">
              <a:lnSpc>
                <a:spcPct val="110000"/>
              </a:lnSpc>
              <a:spcBef>
                <a:spcPct val="30000"/>
              </a:spcBef>
              <a:buSzTx/>
              <a:buFontTx/>
              <a:buBlip>
                <a:blip r:embed="rId1"/>
              </a:buBlip>
              <a:defRPr/>
            </a:pPr>
            <a:endParaRPr kumimoji="0" lang="en-US" altLang="zh-CN" kern="0" cap="none" spc="0" normalizeH="0" baseline="0" noProof="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363855" marR="0" indent="-363855" defTabSz="914400">
              <a:lnSpc>
                <a:spcPct val="110000"/>
              </a:lnSpc>
              <a:spcBef>
                <a:spcPct val="30000"/>
              </a:spcBef>
              <a:buSzTx/>
              <a:buFontTx/>
              <a:buNone/>
              <a:defRPr/>
            </a:pPr>
            <a:endParaRPr kumimoji="0" lang="en-US" altLang="zh-CN" kern="0" cap="none" spc="0" normalizeH="0" baseline="0" noProof="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363855" marR="0" indent="-363855" defTabSz="914400">
              <a:lnSpc>
                <a:spcPct val="110000"/>
              </a:lnSpc>
              <a:spcBef>
                <a:spcPct val="30000"/>
              </a:spcBef>
              <a:buSzTx/>
              <a:buFontTx/>
              <a:buNone/>
              <a:defRPr/>
            </a:pPr>
            <a:endParaRPr kumimoji="0" lang="en-US" altLang="zh-CN" kern="0" cap="none" spc="0" normalizeH="0" baseline="0" noProof="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363855" marR="0" indent="-363855" defTabSz="914400">
              <a:lnSpc>
                <a:spcPct val="110000"/>
              </a:lnSpc>
              <a:spcBef>
                <a:spcPct val="30000"/>
              </a:spcBef>
              <a:buSzTx/>
              <a:buFontTx/>
              <a:buNone/>
              <a:defRPr/>
            </a:pPr>
            <a:endParaRPr kumimoji="0" lang="en-US" altLang="zh-CN" kern="0" cap="none" spc="0" normalizeH="0" baseline="0" noProof="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45063" name="组合 42"/>
          <p:cNvGrpSpPr/>
          <p:nvPr/>
        </p:nvGrpSpPr>
        <p:grpSpPr>
          <a:xfrm>
            <a:off x="1692275" y="4581525"/>
            <a:ext cx="3743325" cy="2087563"/>
            <a:chOff x="2699792" y="4581128"/>
            <a:chExt cx="3744416" cy="2088232"/>
          </a:xfrm>
        </p:grpSpPr>
        <p:pic>
          <p:nvPicPr>
            <p:cNvPr id="45084" name="图片 131" descr="闭环.pn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699792" y="4581128"/>
              <a:ext cx="3744416" cy="2088232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45085" name="直接箭头连接符 150"/>
            <p:cNvCxnSpPr/>
            <p:nvPr/>
          </p:nvCxnSpPr>
          <p:spPr>
            <a:xfrm>
              <a:off x="4428546" y="4930164"/>
              <a:ext cx="576064" cy="0"/>
            </a:xfrm>
            <a:prstGeom prst="straightConnector1">
              <a:avLst/>
            </a:prstGeom>
            <a:ln w="25400" cap="flat" cmpd="sng">
              <a:solidFill>
                <a:srgbClr val="00B050"/>
              </a:solidFill>
              <a:prstDash val="solid"/>
              <a:headEnd type="none" w="med" len="med"/>
              <a:tailEnd type="stealth" w="lg" len="lg"/>
            </a:ln>
          </p:spPr>
        </p:cxnSp>
        <p:cxnSp>
          <p:nvCxnSpPr>
            <p:cNvPr id="45086" name="直接箭头连接符 151"/>
            <p:cNvCxnSpPr/>
            <p:nvPr/>
          </p:nvCxnSpPr>
          <p:spPr>
            <a:xfrm flipH="1">
              <a:off x="6228184" y="5661248"/>
              <a:ext cx="72008" cy="504056"/>
            </a:xfrm>
            <a:prstGeom prst="straightConnector1">
              <a:avLst/>
            </a:prstGeom>
            <a:ln w="25400" cap="flat" cmpd="sng">
              <a:solidFill>
                <a:srgbClr val="00B050"/>
              </a:solidFill>
              <a:prstDash val="solid"/>
              <a:headEnd type="none" w="med" len="med"/>
              <a:tailEnd type="stealth" w="lg" len="lg"/>
            </a:ln>
          </p:spPr>
        </p:cxnSp>
        <p:cxnSp>
          <p:nvCxnSpPr>
            <p:cNvPr id="45087" name="直接箭头连接符 153"/>
            <p:cNvCxnSpPr/>
            <p:nvPr/>
          </p:nvCxnSpPr>
          <p:spPr>
            <a:xfrm flipH="1">
              <a:off x="4008731" y="6237312"/>
              <a:ext cx="491261" cy="0"/>
            </a:xfrm>
            <a:prstGeom prst="straightConnector1">
              <a:avLst/>
            </a:prstGeom>
            <a:ln w="25400" cap="flat" cmpd="sng">
              <a:solidFill>
                <a:srgbClr val="00B050"/>
              </a:solidFill>
              <a:prstDash val="solid"/>
              <a:headEnd type="none" w="med" len="med"/>
              <a:tailEnd type="stealth" w="lg" len="lg"/>
            </a:ln>
          </p:spPr>
        </p:cxnSp>
        <p:cxnSp>
          <p:nvCxnSpPr>
            <p:cNvPr id="45088" name="直接箭头连接符 155"/>
            <p:cNvCxnSpPr/>
            <p:nvPr/>
          </p:nvCxnSpPr>
          <p:spPr>
            <a:xfrm flipV="1">
              <a:off x="2699792" y="5085184"/>
              <a:ext cx="432048" cy="360040"/>
            </a:xfrm>
            <a:prstGeom prst="straightConnector1">
              <a:avLst/>
            </a:prstGeom>
            <a:ln w="25400" cap="flat" cmpd="sng">
              <a:solidFill>
                <a:srgbClr val="00B050"/>
              </a:solidFill>
              <a:prstDash val="solid"/>
              <a:headEnd type="none" w="med" len="med"/>
              <a:tailEnd type="stealth" w="lg" len="lg"/>
            </a:ln>
          </p:spPr>
        </p:cxnSp>
      </p:grpSp>
      <p:sp>
        <p:nvSpPr>
          <p:cNvPr id="27" name="AutoShape 4"/>
          <p:cNvSpPr>
            <a:spLocks noChangeArrowheads="1"/>
          </p:cNvSpPr>
          <p:nvPr/>
        </p:nvSpPr>
        <p:spPr bwMode="ltGray">
          <a:xfrm>
            <a:off x="1117600" y="1539875"/>
            <a:ext cx="1995488" cy="2476500"/>
          </a:xfrm>
          <a:prstGeom prst="upArrow">
            <a:avLst>
              <a:gd name="adj1" fmla="val 56361"/>
              <a:gd name="adj2" fmla="val 78336"/>
            </a:avLst>
          </a:prstGeom>
          <a:gradFill rotWithShape="1">
            <a:gsLst>
              <a:gs pos="0">
                <a:srgbClr val="AB6CCE"/>
              </a:gs>
              <a:gs pos="100000">
                <a:srgbClr val="AB6CCE">
                  <a:gamma/>
                  <a:shade val="56078"/>
                  <a:invGamma/>
                </a:srgbClr>
              </a:gs>
            </a:gsLst>
            <a:lin ang="5400000" scaled="1"/>
          </a:gradFill>
          <a:ln w="9525">
            <a:miter lim="800000"/>
          </a:ln>
          <a:effectLst/>
          <a:scene3d>
            <a:camera prst="legacyObliqueTopRight">
              <a:rot lat="0" lon="19199999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AB6CCE"/>
            </a:extrusionClr>
          </a:sp3d>
        </p:spPr>
        <p:txBody>
          <a:bodyPr wrap="none" anchor="ctr">
            <a:flatTx/>
          </a:bodyPr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ltGray">
          <a:xfrm>
            <a:off x="2811463" y="1641475"/>
            <a:ext cx="2017713" cy="2476500"/>
          </a:xfrm>
          <a:prstGeom prst="downArrow">
            <a:avLst>
              <a:gd name="adj1" fmla="val 65009"/>
              <a:gd name="adj2" fmla="val 57909"/>
            </a:avLst>
          </a:prstGeom>
          <a:gradFill rotWithShape="1">
            <a:gsLst>
              <a:gs pos="0">
                <a:srgbClr val="70D34D">
                  <a:gamma/>
                  <a:shade val="46275"/>
                  <a:invGamma/>
                </a:srgbClr>
              </a:gs>
              <a:gs pos="100000">
                <a:srgbClr val="70D34D"/>
              </a:gs>
            </a:gsLst>
            <a:lin ang="5400000" scaled="1"/>
          </a:gradFill>
          <a:ln w="9525">
            <a:miter lim="800000"/>
          </a:ln>
          <a:effectLst/>
          <a:scene3d>
            <a:camera prst="legacyObliqueTopRight">
              <a:rot lat="0" lon="600000" rev="0"/>
            </a:camera>
            <a:lightRig rig="legacyFlat3" dir="t"/>
          </a:scene3d>
          <a:sp3d extrusionH="430200" prstMaterial="legacyPlastic">
            <a:bevelT w="13500" h="13500" prst="angle"/>
            <a:bevelB w="13500" h="13500" prst="angle"/>
            <a:extrusionClr>
              <a:srgbClr val="70D34D"/>
            </a:extrusionClr>
          </a:sp3d>
        </p:spPr>
        <p:txBody>
          <a:bodyPr wrap="none" anchor="ctr">
            <a:flatTx/>
          </a:bodyPr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9" name="AutoShape 6"/>
          <p:cNvSpPr>
            <a:spLocks noChangeArrowheads="1"/>
          </p:cNvSpPr>
          <p:nvPr/>
        </p:nvSpPr>
        <p:spPr bwMode="gray">
          <a:xfrm>
            <a:off x="490538" y="1773238"/>
            <a:ext cx="1614488" cy="449263"/>
          </a:xfrm>
          <a:prstGeom prst="roundRect">
            <a:avLst>
              <a:gd name="adj" fmla="val 16667"/>
            </a:avLst>
          </a:prstGeom>
          <a:solidFill>
            <a:srgbClr val="FFFFFF">
              <a:alpha val="60000"/>
            </a:srgbClr>
          </a:solidFill>
          <a:ln w="28575">
            <a:solidFill>
              <a:srgbClr val="AB6CCE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0" name="AutoShape 7"/>
          <p:cNvSpPr>
            <a:spLocks noChangeArrowheads="1"/>
          </p:cNvSpPr>
          <p:nvPr/>
        </p:nvSpPr>
        <p:spPr bwMode="gray">
          <a:xfrm>
            <a:off x="490538" y="2362200"/>
            <a:ext cx="1614488" cy="450850"/>
          </a:xfrm>
          <a:prstGeom prst="roundRect">
            <a:avLst>
              <a:gd name="adj" fmla="val 16667"/>
            </a:avLst>
          </a:prstGeom>
          <a:solidFill>
            <a:srgbClr val="FFFFFF">
              <a:alpha val="60000"/>
            </a:srgbClr>
          </a:solidFill>
          <a:ln w="28575">
            <a:solidFill>
              <a:srgbClr val="AB6CCE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1" name="AutoShape 8"/>
          <p:cNvSpPr>
            <a:spLocks noChangeArrowheads="1"/>
          </p:cNvSpPr>
          <p:nvPr/>
        </p:nvSpPr>
        <p:spPr bwMode="gray">
          <a:xfrm>
            <a:off x="490538" y="2943225"/>
            <a:ext cx="1614488" cy="449263"/>
          </a:xfrm>
          <a:prstGeom prst="roundRect">
            <a:avLst>
              <a:gd name="adj" fmla="val 16667"/>
            </a:avLst>
          </a:prstGeom>
          <a:solidFill>
            <a:srgbClr val="FFFFFF">
              <a:alpha val="60000"/>
            </a:srgbClr>
          </a:solidFill>
          <a:ln w="28575">
            <a:solidFill>
              <a:srgbClr val="AB6CCE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2" name="AutoShape 9"/>
          <p:cNvSpPr>
            <a:spLocks noChangeArrowheads="1"/>
          </p:cNvSpPr>
          <p:nvPr/>
        </p:nvSpPr>
        <p:spPr bwMode="gray">
          <a:xfrm>
            <a:off x="3894138" y="1747838"/>
            <a:ext cx="1614488" cy="450850"/>
          </a:xfrm>
          <a:prstGeom prst="roundRect">
            <a:avLst>
              <a:gd name="adj" fmla="val 16667"/>
            </a:avLst>
          </a:prstGeom>
          <a:solidFill>
            <a:srgbClr val="FFFFFF">
              <a:alpha val="63000"/>
            </a:srgbClr>
          </a:solidFill>
          <a:ln w="28575">
            <a:solidFill>
              <a:srgbClr val="70D34D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3" name="AutoShape 10"/>
          <p:cNvSpPr>
            <a:spLocks noChangeArrowheads="1"/>
          </p:cNvSpPr>
          <p:nvPr/>
        </p:nvSpPr>
        <p:spPr bwMode="gray">
          <a:xfrm>
            <a:off x="3894138" y="2338388"/>
            <a:ext cx="1614488" cy="450850"/>
          </a:xfrm>
          <a:prstGeom prst="roundRect">
            <a:avLst>
              <a:gd name="adj" fmla="val 16667"/>
            </a:avLst>
          </a:prstGeom>
          <a:solidFill>
            <a:srgbClr val="FFFFFF">
              <a:alpha val="63000"/>
            </a:srgbClr>
          </a:solidFill>
          <a:ln w="28575">
            <a:solidFill>
              <a:srgbClr val="70D34D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4" name="AutoShape 11"/>
          <p:cNvSpPr>
            <a:spLocks noChangeArrowheads="1"/>
          </p:cNvSpPr>
          <p:nvPr/>
        </p:nvSpPr>
        <p:spPr bwMode="gray">
          <a:xfrm>
            <a:off x="3894138" y="2917825"/>
            <a:ext cx="1614488" cy="452438"/>
          </a:xfrm>
          <a:prstGeom prst="roundRect">
            <a:avLst>
              <a:gd name="adj" fmla="val 16667"/>
            </a:avLst>
          </a:prstGeom>
          <a:solidFill>
            <a:srgbClr val="FFFFFF">
              <a:alpha val="63000"/>
            </a:srgbClr>
          </a:solidFill>
          <a:ln w="28575">
            <a:solidFill>
              <a:srgbClr val="70D34D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5" name="Text Box 38"/>
          <p:cNvSpPr txBox="1">
            <a:spLocks noChangeArrowheads="1"/>
          </p:cNvSpPr>
          <p:nvPr/>
        </p:nvSpPr>
        <p:spPr bwMode="gray">
          <a:xfrm>
            <a:off x="523875" y="1871663"/>
            <a:ext cx="1531938" cy="330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Arial" panose="020B0604020202020204" pitchFamily="34" charset="0"/>
              </a:rPr>
              <a:t>业务量和用户</a:t>
            </a:r>
            <a:endParaRPr kumimoji="0" lang="en-US" altLang="zh-CN" sz="1400" kern="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36" name="Text Box 38"/>
          <p:cNvSpPr txBox="1">
            <a:spLocks noChangeArrowheads="1"/>
          </p:cNvSpPr>
          <p:nvPr/>
        </p:nvSpPr>
        <p:spPr bwMode="gray">
          <a:xfrm>
            <a:off x="523875" y="2465388"/>
            <a:ext cx="1531938" cy="328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Arial" panose="020B0604020202020204" pitchFamily="34" charset="0"/>
              </a:rPr>
              <a:t>商户和用户投诉</a:t>
            </a:r>
            <a:endParaRPr kumimoji="0" lang="en-US" altLang="zh-CN" sz="1400" kern="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Text Box 38"/>
          <p:cNvSpPr txBox="1">
            <a:spLocks noChangeArrowheads="1"/>
          </p:cNvSpPr>
          <p:nvPr/>
        </p:nvSpPr>
        <p:spPr bwMode="gray">
          <a:xfrm>
            <a:off x="523875" y="3044825"/>
            <a:ext cx="1531938" cy="330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Arial" panose="020B0604020202020204" pitchFamily="34" charset="0"/>
              </a:rPr>
              <a:t>机械性上线</a:t>
            </a:r>
            <a:endParaRPr kumimoji="0" lang="en-US" altLang="zh-CN" sz="1400" kern="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Text Box 38"/>
          <p:cNvSpPr txBox="1">
            <a:spLocks noChangeArrowheads="1"/>
          </p:cNvSpPr>
          <p:nvPr/>
        </p:nvSpPr>
        <p:spPr bwMode="gray">
          <a:xfrm>
            <a:off x="3938588" y="1843088"/>
            <a:ext cx="1530350" cy="330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Arial" panose="020B0604020202020204" pitchFamily="34" charset="0"/>
              </a:rPr>
              <a:t>系统优化</a:t>
            </a:r>
            <a:endParaRPr kumimoji="0" lang="en-US" altLang="zh-CN" sz="1400" kern="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gray">
          <a:xfrm>
            <a:off x="3938588" y="2436813"/>
            <a:ext cx="1530350" cy="330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Arial" panose="020B0604020202020204" pitchFamily="34" charset="0"/>
              </a:rPr>
              <a:t>人员流失</a:t>
            </a:r>
            <a:endParaRPr kumimoji="0" lang="en-US" altLang="zh-CN" sz="1400" kern="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Text Box 38"/>
          <p:cNvSpPr txBox="1">
            <a:spLocks noChangeArrowheads="1"/>
          </p:cNvSpPr>
          <p:nvPr/>
        </p:nvSpPr>
        <p:spPr bwMode="gray">
          <a:xfrm>
            <a:off x="3938588" y="3014663"/>
            <a:ext cx="1530350" cy="330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Arial" panose="020B0604020202020204" pitchFamily="34" charset="0"/>
              </a:rPr>
              <a:t>业务质量</a:t>
            </a:r>
            <a:endParaRPr kumimoji="0" lang="en-US" altLang="zh-CN" sz="1400" kern="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AutoShape 11"/>
          <p:cNvSpPr>
            <a:spLocks noChangeArrowheads="1"/>
          </p:cNvSpPr>
          <p:nvPr/>
        </p:nvSpPr>
        <p:spPr bwMode="gray">
          <a:xfrm>
            <a:off x="3878263" y="3470275"/>
            <a:ext cx="1614488" cy="450850"/>
          </a:xfrm>
          <a:prstGeom prst="roundRect">
            <a:avLst>
              <a:gd name="adj" fmla="val 16667"/>
            </a:avLst>
          </a:prstGeom>
          <a:solidFill>
            <a:srgbClr val="FFFFFF">
              <a:alpha val="63000"/>
            </a:srgbClr>
          </a:solidFill>
          <a:ln w="28575">
            <a:solidFill>
              <a:srgbClr val="70D34D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2" name="Text Box 38"/>
          <p:cNvSpPr txBox="1">
            <a:spLocks noChangeArrowheads="1"/>
          </p:cNvSpPr>
          <p:nvPr/>
        </p:nvSpPr>
        <p:spPr bwMode="gray">
          <a:xfrm>
            <a:off x="3922713" y="3567113"/>
            <a:ext cx="1530350" cy="330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Arial" panose="020B0604020202020204" pitchFamily="34" charset="0"/>
              </a:rPr>
              <a:t>用户满意度</a:t>
            </a:r>
            <a:endParaRPr kumimoji="0" lang="en-US" altLang="zh-CN" sz="1400" kern="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AutoShape 8"/>
          <p:cNvSpPr>
            <a:spLocks noChangeArrowheads="1"/>
          </p:cNvSpPr>
          <p:nvPr/>
        </p:nvSpPr>
        <p:spPr bwMode="gray">
          <a:xfrm>
            <a:off x="496888" y="3500438"/>
            <a:ext cx="1614488" cy="450850"/>
          </a:xfrm>
          <a:prstGeom prst="roundRect">
            <a:avLst>
              <a:gd name="adj" fmla="val 16667"/>
            </a:avLst>
          </a:prstGeom>
          <a:solidFill>
            <a:srgbClr val="FFFFFF">
              <a:alpha val="60000"/>
            </a:srgbClr>
          </a:solidFill>
          <a:ln w="28575">
            <a:solidFill>
              <a:srgbClr val="AB6CCE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5" name="Text Box 38"/>
          <p:cNvSpPr txBox="1">
            <a:spLocks noChangeArrowheads="1"/>
          </p:cNvSpPr>
          <p:nvPr/>
        </p:nvSpPr>
        <p:spPr bwMode="gray">
          <a:xfrm>
            <a:off x="531813" y="3602038"/>
            <a:ext cx="1530350" cy="301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fontAlgn="auto">
              <a:lnSpc>
                <a:spcPct val="110000"/>
              </a:lnSpc>
              <a:spcBef>
                <a:spcPct val="50000"/>
              </a:spcBef>
              <a:spcAft>
                <a:spcPts val="0"/>
              </a:spcAft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Arial" panose="020B0604020202020204" pitchFamily="34" charset="0"/>
              </a:rPr>
              <a:t>告警和排障</a:t>
            </a:r>
            <a:endParaRPr kumimoji="0" lang="en-US" altLang="zh-CN" sz="1400" kern="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46" name="下箭头 45"/>
          <p:cNvSpPr/>
          <p:nvPr/>
        </p:nvSpPr>
        <p:spPr bwMode="gray">
          <a:xfrm>
            <a:off x="2786063" y="3897313"/>
            <a:ext cx="1065213" cy="684213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954713" y="1020763"/>
            <a:ext cx="2989263" cy="5521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8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现状的两个突出矛盾</a:t>
            </a:r>
            <a:endParaRPr kumimoji="0" lang="en-US" altLang="zh-CN" sz="1800" kern="1200" cap="none" spc="0" normalizeH="0" baseline="0" noProof="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8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r>
              <a:rPr kumimoji="0" lang="zh-CN" altLang="en-US" sz="1800" u="sng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矛盾一</a:t>
            </a:r>
            <a:r>
              <a:rPr kumimoji="0" lang="zh-CN" altLang="en-US" sz="1800" kern="1200" cap="none" spc="0" normalizeH="0" baseline="0" noProof="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r>
              <a:rPr kumimoji="0" lang="zh-CN" altLang="en-US" sz="18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业务上线频度和系统稳定性之间的矛盾：</a:t>
            </a:r>
            <a:endParaRPr kumimoji="0" lang="en-US" altLang="zh-CN" sz="1800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8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</a:t>
            </a:r>
            <a:r>
              <a:rPr kumimoji="0" lang="zh-CN" altLang="en-US" sz="18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为适应市场需求，新业务频繁上线，前后端的沟通流程和规范并没有建立，缺乏业务交维，后端部门对上线质量无法掌控，维护难度大，无法可依；</a:t>
            </a:r>
            <a:endParaRPr kumimoji="0" lang="en-US" altLang="zh-CN" sz="1800" kern="1200" cap="none" spc="0" normalizeH="0" baseline="0" noProof="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800" kern="1200" cap="none" spc="0" normalizeH="0" baseline="0" noProof="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r>
              <a:rPr kumimoji="0" lang="zh-CN" altLang="en-US" sz="1800" u="sng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矛盾二</a:t>
            </a:r>
            <a:r>
              <a:rPr kumimoji="0" lang="zh-CN" altLang="en-US" sz="1800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，高标准的售后服务和落后的运维手段以及紧张的人力之间的矛盾：</a:t>
            </a:r>
            <a:endParaRPr kumimoji="0" lang="en-US" altLang="zh-CN" sz="1800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18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</a:t>
            </a:r>
            <a:r>
              <a:rPr kumimoji="0" lang="zh-CN" altLang="en-US" sz="18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依靠长期的加班，用人眼巡检、查询日志，来保证业务稳定、投诉处理和判断问题，时效性差且非常不准确</a:t>
            </a:r>
            <a:endParaRPr kumimoji="0" lang="zh-CN" altLang="en-US" sz="1800" kern="1200" cap="none" spc="0" normalizeH="0" baseline="0" noProof="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运维工作展望</a:t>
            </a:r>
            <a:endParaRPr lang="zh-CN" altLang="en-US" dirty="0"/>
          </a:p>
        </p:txBody>
      </p:sp>
      <p:sp>
        <p:nvSpPr>
          <p:cNvPr id="39939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4006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63855" marR="0" lvl="0" indent="-363855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Blip>
                <a:blip r:embed="rId1"/>
              </a:buBlip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运维体系建设方针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 高层领导的支持是首位的</a:t>
            </a:r>
            <a:endParaRPr kumimoji="0" lang="en-US" altLang="zh-CN" sz="24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 从人力运维转变为技术运维</a:t>
            </a:r>
            <a:endParaRPr kumimoji="0" lang="en-US" altLang="zh-CN" sz="24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 从救火队转变为主动预防</a:t>
            </a:r>
            <a:endParaRPr kumimoji="0" lang="en-US" altLang="zh-CN" sz="24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 建立前后端沟通模型，技术的价值以服务的形式体现</a:t>
            </a:r>
            <a:endParaRPr kumimoji="0" lang="en-US" altLang="zh-CN" sz="24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 一次规划，分步实施</a:t>
            </a:r>
            <a:endParaRPr kumimoji="0" lang="en-US" altLang="zh-CN" sz="24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719455" marR="0" lvl="1" indent="-176530" algn="l" defTabSz="914400" rtl="0" eaLnBrk="0" fontAlgn="base" latinLnBrk="0" hangingPunct="0">
              <a:lnSpc>
                <a:spcPct val="11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 维护人员数量增加及能力建设、规范的流程、自动化的工具三个方向同步推进</a:t>
            </a:r>
            <a:endParaRPr kumimoji="0" lang="en-US" altLang="zh-CN" sz="24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" name="矩形 57"/>
          <p:cNvSpPr/>
          <p:nvPr/>
        </p:nvSpPr>
        <p:spPr bwMode="auto">
          <a:xfrm>
            <a:off x="1979613" y="1412875"/>
            <a:ext cx="5329238" cy="529113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28575">
            <a:solidFill>
              <a:schemeClr val="bg1">
                <a:lumMod val="65000"/>
              </a:schemeClr>
            </a:solidFill>
            <a:round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3" name="矩形 32"/>
          <p:cNvSpPr/>
          <p:nvPr/>
        </p:nvSpPr>
        <p:spPr bwMode="auto">
          <a:xfrm>
            <a:off x="2149475" y="5703888"/>
            <a:ext cx="4986338" cy="78581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28575">
            <a:solidFill>
              <a:schemeClr val="bg1">
                <a:lumMod val="65000"/>
              </a:schemeClr>
            </a:solidFill>
            <a:round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7" name="矩形 56"/>
          <p:cNvSpPr/>
          <p:nvPr/>
        </p:nvSpPr>
        <p:spPr bwMode="auto">
          <a:xfrm>
            <a:off x="2143125" y="1603375"/>
            <a:ext cx="4986338" cy="1081088"/>
          </a:xfrm>
          <a:prstGeom prst="rect">
            <a:avLst/>
          </a:prstGeom>
          <a:solidFill>
            <a:srgbClr val="92D050">
              <a:alpha val="31000"/>
            </a:srgbClr>
          </a:solidFill>
          <a:ln w="28575">
            <a:solidFill>
              <a:schemeClr val="bg1">
                <a:lumMod val="75000"/>
              </a:schemeClr>
            </a:solidFill>
            <a:round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7111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运维工作展望</a:t>
            </a:r>
            <a:endParaRPr lang="zh-CN" altLang="en-US" dirty="0"/>
          </a:p>
        </p:txBody>
      </p:sp>
      <p:sp>
        <p:nvSpPr>
          <p:cNvPr id="47112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651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运维体系框架</a:t>
            </a:r>
            <a:endParaRPr lang="zh-CN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47113" name="矩形 76"/>
          <p:cNvSpPr/>
          <p:nvPr/>
        </p:nvSpPr>
        <p:spPr>
          <a:xfrm>
            <a:off x="2149475" y="5014913"/>
            <a:ext cx="2136775" cy="557212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>
            <a:spAutoFit/>
          </a:bodyPr>
          <a:p>
            <a:pPr algn="ctr" eaLnBrk="1" hangingPunct="1">
              <a:spcBef>
                <a:spcPct val="50000"/>
              </a:spcBef>
              <a:buClrTx/>
              <a:buFontTx/>
            </a:pPr>
            <a:endParaRPr lang="zh-CN" altLang="en-US"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4" name="AutoShape 39"/>
          <p:cNvSpPr/>
          <p:nvPr/>
        </p:nvSpPr>
        <p:spPr>
          <a:xfrm>
            <a:off x="2135188" y="2786063"/>
            <a:ext cx="3929062" cy="971550"/>
          </a:xfrm>
          <a:prstGeom prst="bevel">
            <a:avLst>
              <a:gd name="adj" fmla="val 5903"/>
            </a:avLst>
          </a:prstGeom>
          <a:gradFill rotWithShape="1">
            <a:gsLst>
              <a:gs pos="0">
                <a:srgbClr val="A9CBE9"/>
              </a:gs>
              <a:gs pos="100000">
                <a:srgbClr val="CEE1F2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 anchorCtr="0"/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dirty="0">
              <a:latin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2373313" y="3276600"/>
            <a:ext cx="1000125" cy="3302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accent5">
                <a:lumMod val="50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问题管理</a:t>
            </a:r>
            <a:endParaRPr kumimoji="0" lang="zh-CN" altLang="en-US" sz="1400" kern="1200" cap="none" spc="0" normalizeH="0" baseline="0" noProof="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3587750" y="3276600"/>
            <a:ext cx="1000125" cy="3302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accent5">
                <a:lumMod val="50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事件管理</a:t>
            </a:r>
            <a:endParaRPr kumimoji="0" lang="zh-CN" altLang="en-US" sz="1400" kern="1200" cap="none" spc="0" normalizeH="0" baseline="0" noProof="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4802188" y="3276600"/>
            <a:ext cx="1000125" cy="330200"/>
          </a:xfrm>
          <a:prstGeom prst="rect">
            <a:avLst/>
          </a:prstGeom>
          <a:solidFill>
            <a:srgbClr val="CCFFFF"/>
          </a:solidFill>
          <a:ln w="19050">
            <a:solidFill>
              <a:schemeClr val="accent5">
                <a:lumMod val="50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变更管理</a:t>
            </a:r>
            <a:endParaRPr kumimoji="0" lang="zh-CN" altLang="en-US" sz="1400" kern="1200" cap="none" spc="0" normalizeH="0" baseline="0" noProof="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3587750" y="2871788"/>
            <a:ext cx="1000125" cy="328613"/>
          </a:xfrm>
          <a:prstGeom prst="rect">
            <a:avLst/>
          </a:prstGeom>
          <a:solidFill>
            <a:srgbClr val="CCFFFF"/>
          </a:solidFill>
          <a:ln w="19050">
            <a:solidFill>
              <a:schemeClr val="accent5">
                <a:lumMod val="50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配置管理</a:t>
            </a:r>
            <a:endParaRPr kumimoji="0" lang="zh-CN" altLang="en-US" sz="1400" kern="1200" cap="none" spc="0" normalizeH="0" baseline="0" noProof="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4802188" y="2871788"/>
            <a:ext cx="1000125" cy="328613"/>
          </a:xfrm>
          <a:prstGeom prst="rect">
            <a:avLst/>
          </a:prstGeom>
          <a:solidFill>
            <a:srgbClr val="CCFFFF"/>
          </a:solidFill>
          <a:ln w="19050">
            <a:solidFill>
              <a:schemeClr val="accent5">
                <a:lumMod val="50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defTabSz="914400">
              <a:lnSpc>
                <a:spcPct val="110000"/>
              </a:lnSpc>
              <a:spcBef>
                <a:spcPct val="50000"/>
              </a:spcBef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kern="1200" cap="none" spc="0" normalizeH="0" baseline="0" noProof="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发布管理</a:t>
            </a:r>
            <a:endParaRPr kumimoji="0" lang="zh-CN" altLang="en-US" sz="1400" kern="1200" cap="none" spc="0" normalizeH="0" baseline="0" noProof="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47120" name="TextBox 102"/>
          <p:cNvSpPr txBox="1"/>
          <p:nvPr/>
        </p:nvSpPr>
        <p:spPr>
          <a:xfrm>
            <a:off x="2278063" y="2817813"/>
            <a:ext cx="12858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运维流程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121" name="AutoShape 40"/>
          <p:cNvSpPr/>
          <p:nvPr/>
        </p:nvSpPr>
        <p:spPr>
          <a:xfrm>
            <a:off x="6135688" y="2786063"/>
            <a:ext cx="1008062" cy="2857500"/>
          </a:xfrm>
          <a:prstGeom prst="bevel">
            <a:avLst>
              <a:gd name="adj" fmla="val 3046"/>
            </a:avLst>
          </a:prstGeom>
          <a:gradFill rotWithShape="1">
            <a:gsLst>
              <a:gs pos="0">
                <a:srgbClr val="E8B888"/>
              </a:gs>
              <a:gs pos="100000">
                <a:srgbClr val="F3D9BF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 anchorCtr="0"/>
          <a:p>
            <a:pPr>
              <a:lnSpc>
                <a:spcPct val="110000"/>
              </a:lnSpc>
              <a:spcBef>
                <a:spcPct val="50000"/>
              </a:spcBef>
            </a:pPr>
            <a:endParaRPr lang="zh-CN" altLang="en-US" dirty="0">
              <a:latin typeface="黑体" panose="02010609060101010101" pitchFamily="49" charset="-122"/>
            </a:endParaRPr>
          </a:p>
        </p:txBody>
      </p:sp>
      <p:sp>
        <p:nvSpPr>
          <p:cNvPr id="47122" name="TextBox 104"/>
          <p:cNvSpPr txBox="1"/>
          <p:nvPr/>
        </p:nvSpPr>
        <p:spPr>
          <a:xfrm>
            <a:off x="6699250" y="3143250"/>
            <a:ext cx="43656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运维指标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123" name="TextBox 105"/>
          <p:cNvSpPr txBox="1"/>
          <p:nvPr/>
        </p:nvSpPr>
        <p:spPr>
          <a:xfrm>
            <a:off x="6242050" y="2952750"/>
            <a:ext cx="395288" cy="793750"/>
          </a:xfrm>
          <a:prstGeom prst="rect">
            <a:avLst/>
          </a:prstGeom>
          <a:solidFill>
            <a:srgbClr val="FFFFCC"/>
          </a:solidFill>
          <a:ln w="19050" cap="flat" cmpd="sng">
            <a:solidFill>
              <a:srgbClr val="FF9900"/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连续性</a:t>
            </a:r>
            <a:endParaRPr lang="zh-CN" altLang="en-US" sz="1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124" name="TextBox 106"/>
          <p:cNvSpPr txBox="1"/>
          <p:nvPr/>
        </p:nvSpPr>
        <p:spPr>
          <a:xfrm>
            <a:off x="6254750" y="3933825"/>
            <a:ext cx="396875" cy="793750"/>
          </a:xfrm>
          <a:prstGeom prst="rect">
            <a:avLst/>
          </a:prstGeom>
          <a:solidFill>
            <a:srgbClr val="FFFFCC"/>
          </a:solidFill>
          <a:ln w="19050" cap="flat" cmpd="sng">
            <a:solidFill>
              <a:srgbClr val="FF9900"/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rPr>
              <a:t>可用性</a:t>
            </a:r>
            <a:endParaRPr lang="zh-CN" altLang="en-US" sz="1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125" name="TextBox 107"/>
          <p:cNvSpPr txBox="1"/>
          <p:nvPr/>
        </p:nvSpPr>
        <p:spPr>
          <a:xfrm>
            <a:off x="6254750" y="4913313"/>
            <a:ext cx="396875" cy="557212"/>
          </a:xfrm>
          <a:prstGeom prst="rect">
            <a:avLst/>
          </a:prstGeom>
          <a:solidFill>
            <a:srgbClr val="FFFFCC"/>
          </a:solidFill>
          <a:ln w="19050" cap="flat" cmpd="sng">
            <a:solidFill>
              <a:srgbClr val="FF9900"/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容量</a:t>
            </a:r>
            <a:endParaRPr lang="zh-CN" altLang="en-US" sz="1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126" name="TextBox 108"/>
          <p:cNvSpPr txBox="1"/>
          <p:nvPr/>
        </p:nvSpPr>
        <p:spPr>
          <a:xfrm>
            <a:off x="6707188" y="4908550"/>
            <a:ext cx="395287" cy="557213"/>
          </a:xfrm>
          <a:prstGeom prst="rect">
            <a:avLst/>
          </a:prstGeom>
          <a:solidFill>
            <a:srgbClr val="FFFFCC"/>
          </a:solidFill>
          <a:ln w="19050" cap="flat" cmpd="sng">
            <a:solidFill>
              <a:srgbClr val="FF9900"/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rPr>
              <a:t>成本</a:t>
            </a:r>
            <a:endParaRPr lang="zh-CN" altLang="en-US" sz="1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127" name="AutoShape 41"/>
          <p:cNvSpPr/>
          <p:nvPr/>
        </p:nvSpPr>
        <p:spPr>
          <a:xfrm>
            <a:off x="2135188" y="3865563"/>
            <a:ext cx="3929062" cy="1039812"/>
          </a:xfrm>
          <a:prstGeom prst="bevel">
            <a:avLst>
              <a:gd name="adj" fmla="val 2481"/>
            </a:avLst>
          </a:prstGeom>
          <a:gradFill rotWithShape="1">
            <a:gsLst>
              <a:gs pos="0">
                <a:srgbClr val="F2B0CC"/>
              </a:gs>
              <a:gs pos="100000">
                <a:srgbClr val="F7CDDF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 anchorCtr="0"/>
          <a:p>
            <a:pPr algn="ctr">
              <a:lnSpc>
                <a:spcPct val="110000"/>
              </a:lnSpc>
              <a:spcBef>
                <a:spcPct val="50000"/>
              </a:spcBef>
            </a:pPr>
            <a:endParaRPr lang="zh-CN" altLang="en-US" dirty="0">
              <a:latin typeface="黑体" panose="02010609060101010101" pitchFamily="49" charset="-122"/>
            </a:endParaRPr>
          </a:p>
        </p:txBody>
      </p:sp>
      <p:grpSp>
        <p:nvGrpSpPr>
          <p:cNvPr id="47128" name="组合 112"/>
          <p:cNvGrpSpPr/>
          <p:nvPr/>
        </p:nvGrpSpPr>
        <p:grpSpPr>
          <a:xfrm>
            <a:off x="4476750" y="5014913"/>
            <a:ext cx="1571625" cy="557212"/>
            <a:chOff x="3214574" y="4857760"/>
            <a:chExt cx="1071674" cy="1428760"/>
          </a:xfrm>
        </p:grpSpPr>
        <p:sp>
          <p:nvSpPr>
            <p:cNvPr id="20" name="圆柱形 19"/>
            <p:cNvSpPr/>
            <p:nvPr/>
          </p:nvSpPr>
          <p:spPr bwMode="auto">
            <a:xfrm>
              <a:off x="3214574" y="4857760"/>
              <a:ext cx="1071674" cy="1428760"/>
            </a:xfrm>
            <a:prstGeom prst="can">
              <a:avLst/>
            </a:prstGeom>
            <a:solidFill>
              <a:srgbClr val="FFC000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7164" name="TextBox 111"/>
            <p:cNvSpPr txBox="1"/>
            <p:nvPr/>
          </p:nvSpPr>
          <p:spPr>
            <a:xfrm>
              <a:off x="3237828" y="5383070"/>
              <a:ext cx="1048420" cy="4867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14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配置管理数据库</a:t>
              </a:r>
              <a:endParaRPr lang="en-US" altLang="zh-CN" sz="14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47129" name="TextBox 113"/>
          <p:cNvSpPr txBox="1"/>
          <p:nvPr/>
        </p:nvSpPr>
        <p:spPr>
          <a:xfrm>
            <a:off x="2278063" y="3889375"/>
            <a:ext cx="16430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运维支撑手段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130" name="TextBox 114"/>
          <p:cNvSpPr txBox="1"/>
          <p:nvPr/>
        </p:nvSpPr>
        <p:spPr>
          <a:xfrm>
            <a:off x="2292350" y="4438650"/>
            <a:ext cx="1258888" cy="328613"/>
          </a:xfrm>
          <a:prstGeom prst="rect">
            <a:avLst/>
          </a:prstGeom>
          <a:solidFill>
            <a:srgbClr val="FFCCFF"/>
          </a:solidFill>
          <a:ln w="19050" cap="flat" cmpd="sng">
            <a:solidFill>
              <a:srgbClr val="7030A0"/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rPr>
              <a:t>综合监控平台</a:t>
            </a:r>
            <a:endParaRPr lang="zh-CN" altLang="en-US" sz="1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131" name="TextBox 115"/>
          <p:cNvSpPr txBox="1"/>
          <p:nvPr/>
        </p:nvSpPr>
        <p:spPr>
          <a:xfrm>
            <a:off x="4849813" y="3986213"/>
            <a:ext cx="1079500" cy="330200"/>
          </a:xfrm>
          <a:prstGeom prst="rect">
            <a:avLst/>
          </a:prstGeom>
          <a:solidFill>
            <a:srgbClr val="FFCCFF"/>
          </a:solidFill>
          <a:ln w="19050" cap="flat" cmpd="sng">
            <a:solidFill>
              <a:srgbClr val="7030A0"/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安全控制</a:t>
            </a:r>
            <a:endParaRPr lang="zh-CN" altLang="en-US" sz="1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132" name="TextBox 116"/>
          <p:cNvSpPr txBox="1"/>
          <p:nvPr/>
        </p:nvSpPr>
        <p:spPr>
          <a:xfrm>
            <a:off x="4849813" y="4438650"/>
            <a:ext cx="1079500" cy="328613"/>
          </a:xfrm>
          <a:prstGeom prst="rect">
            <a:avLst/>
          </a:prstGeom>
          <a:solidFill>
            <a:srgbClr val="FFCCFF"/>
          </a:solidFill>
          <a:ln w="19050" cap="flat" cmpd="sng">
            <a:solidFill>
              <a:srgbClr val="7030A0"/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效率提升</a:t>
            </a:r>
            <a:endParaRPr lang="zh-CN" altLang="en-US" sz="1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7133" name="Picture 491"/>
          <p:cNvPicPr/>
          <p:nvPr/>
        </p:nvPicPr>
        <p:blipFill>
          <a:blip r:embed="rId2"/>
          <a:stretch>
            <a:fillRect/>
          </a:stretch>
        </p:blipFill>
        <p:spPr>
          <a:xfrm>
            <a:off x="2690813" y="5861050"/>
            <a:ext cx="398462" cy="523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34" name="Picture 629"/>
          <p:cNvPicPr/>
          <p:nvPr/>
        </p:nvPicPr>
        <p:blipFill>
          <a:blip r:embed="rId3"/>
          <a:stretch>
            <a:fillRect/>
          </a:stretch>
        </p:blipFill>
        <p:spPr>
          <a:xfrm>
            <a:off x="3109913" y="5965825"/>
            <a:ext cx="541337" cy="361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35" name="Picture 37"/>
          <p:cNvPicPr/>
          <p:nvPr/>
        </p:nvPicPr>
        <p:blipFill>
          <a:blip r:embed="rId4"/>
          <a:stretch>
            <a:fillRect/>
          </a:stretch>
        </p:blipFill>
        <p:spPr>
          <a:xfrm>
            <a:off x="2249488" y="6018213"/>
            <a:ext cx="441325" cy="301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36" name="Picture 56" descr="台式电脑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2300" y="5913438"/>
            <a:ext cx="541338" cy="523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37" name="Picture 92" descr="服务器类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1613" y="5808663"/>
            <a:ext cx="419100" cy="615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38" name="图片 1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4325" y="5861050"/>
            <a:ext cx="600075" cy="473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39" name="Picture 66"/>
          <p:cNvPicPr/>
          <p:nvPr/>
        </p:nvPicPr>
        <p:blipFill>
          <a:blip r:embed="rId8"/>
          <a:stretch>
            <a:fillRect/>
          </a:stretch>
        </p:blipFill>
        <p:spPr>
          <a:xfrm>
            <a:off x="6354763" y="5808663"/>
            <a:ext cx="569912" cy="5238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7140" name="组合 78"/>
          <p:cNvGrpSpPr/>
          <p:nvPr/>
        </p:nvGrpSpPr>
        <p:grpSpPr>
          <a:xfrm>
            <a:off x="2143125" y="1643063"/>
            <a:ext cx="4910138" cy="1092200"/>
            <a:chOff x="571500" y="1500188"/>
            <a:chExt cx="7629525" cy="1416240"/>
          </a:xfrm>
        </p:grpSpPr>
        <p:pic>
          <p:nvPicPr>
            <p:cNvPr id="47149" name="Picture 110"/>
            <p:cNvPicPr/>
            <p:nvPr/>
          </p:nvPicPr>
          <p:blipFill>
            <a:blip r:embed="rId9"/>
            <a:stretch>
              <a:fillRect/>
            </a:stretch>
          </p:blipFill>
          <p:spPr>
            <a:xfrm>
              <a:off x="571500" y="1500188"/>
              <a:ext cx="971550" cy="835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7150" name="图片 128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216150" y="1500188"/>
              <a:ext cx="1054100" cy="9779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7151" name="图片 129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021138" y="1500188"/>
              <a:ext cx="952500" cy="9779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8" name="Picture 6" descr="D:\21.사진모음\CI\cl_st_00134.PNG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5645517" y="1500188"/>
              <a:ext cx="804146" cy="860448"/>
            </a:xfrm>
            <a:prstGeom prst="rect">
              <a:avLst/>
            </a:prstGeom>
            <a:noFill/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pic>
          <p:nvPicPr>
            <p:cNvPr id="39" name="Picture 7" descr="D:\21.사진모음\CI\cl_st_00137(2).PNG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7123073" y="1572234"/>
              <a:ext cx="1077952" cy="788402"/>
            </a:xfrm>
            <a:prstGeom prst="rect">
              <a:avLst/>
            </a:prstGeom>
            <a:noFill/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47154" name="TextBox 134"/>
            <p:cNvSpPr txBox="1"/>
            <p:nvPr/>
          </p:nvSpPr>
          <p:spPr>
            <a:xfrm>
              <a:off x="642938" y="2286000"/>
              <a:ext cx="785812" cy="2619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0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业务人员</a:t>
              </a:r>
              <a:endParaRPr lang="zh-CN" altLang="en-US" sz="10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47155" name="TextBox 135"/>
            <p:cNvSpPr txBox="1"/>
            <p:nvPr/>
          </p:nvSpPr>
          <p:spPr>
            <a:xfrm>
              <a:off x="2428875" y="2381250"/>
              <a:ext cx="785813" cy="2619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0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产品人员</a:t>
              </a:r>
              <a:endParaRPr lang="zh-CN" altLang="en-US" sz="10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47156" name="TextBox 136"/>
            <p:cNvSpPr txBox="1"/>
            <p:nvPr/>
          </p:nvSpPr>
          <p:spPr>
            <a:xfrm>
              <a:off x="4071938" y="2357438"/>
              <a:ext cx="1035050" cy="2619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0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一线运维人员</a:t>
              </a:r>
              <a:endParaRPr lang="zh-CN" altLang="en-US" sz="10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47157" name="TextBox 137"/>
            <p:cNvSpPr txBox="1"/>
            <p:nvPr/>
          </p:nvSpPr>
          <p:spPr>
            <a:xfrm>
              <a:off x="5537200" y="2357438"/>
              <a:ext cx="1035050" cy="2619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0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二线运维专家</a:t>
              </a:r>
              <a:endParaRPr lang="zh-CN" altLang="en-US" sz="10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47158" name="TextBox 138"/>
            <p:cNvSpPr txBox="1"/>
            <p:nvPr/>
          </p:nvSpPr>
          <p:spPr>
            <a:xfrm>
              <a:off x="7251700" y="2357439"/>
              <a:ext cx="749271" cy="5589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10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研发人员</a:t>
              </a:r>
              <a:endParaRPr lang="zh-CN" altLang="en-US" sz="1000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cxnSp>
          <p:nvCxnSpPr>
            <p:cNvPr id="47159" name="直接连接符 140"/>
            <p:cNvCxnSpPr/>
            <p:nvPr/>
          </p:nvCxnSpPr>
          <p:spPr>
            <a:xfrm>
              <a:off x="1543050" y="2071688"/>
              <a:ext cx="615950" cy="1587"/>
            </a:xfrm>
            <a:prstGeom prst="line">
              <a:avLst/>
            </a:prstGeom>
            <a:ln w="19050" cap="flat" cmpd="sng">
              <a:solidFill>
                <a:srgbClr val="003366"/>
              </a:solidFill>
              <a:prstDash val="sysDash"/>
              <a:headEnd type="triangle" w="lg" len="lg"/>
              <a:tailEnd type="triangle" w="lg" len="lg"/>
            </a:ln>
          </p:spPr>
        </p:cxnSp>
        <p:cxnSp>
          <p:nvCxnSpPr>
            <p:cNvPr id="47160" name="直接连接符 141"/>
            <p:cNvCxnSpPr/>
            <p:nvPr/>
          </p:nvCxnSpPr>
          <p:spPr>
            <a:xfrm>
              <a:off x="3384550" y="2071688"/>
              <a:ext cx="615950" cy="1587"/>
            </a:xfrm>
            <a:prstGeom prst="line">
              <a:avLst/>
            </a:prstGeom>
            <a:ln w="19050" cap="flat" cmpd="sng">
              <a:solidFill>
                <a:srgbClr val="003366"/>
              </a:solidFill>
              <a:prstDash val="sysDash"/>
              <a:headEnd type="triangle" w="lg" len="lg"/>
              <a:tailEnd type="triangle" w="lg" len="lg"/>
            </a:ln>
          </p:spPr>
        </p:cxnSp>
        <p:cxnSp>
          <p:nvCxnSpPr>
            <p:cNvPr id="47161" name="直接连接符 142"/>
            <p:cNvCxnSpPr/>
            <p:nvPr/>
          </p:nvCxnSpPr>
          <p:spPr>
            <a:xfrm>
              <a:off x="5000625" y="2071688"/>
              <a:ext cx="615950" cy="1587"/>
            </a:xfrm>
            <a:prstGeom prst="line">
              <a:avLst/>
            </a:prstGeom>
            <a:ln w="19050" cap="flat" cmpd="sng">
              <a:solidFill>
                <a:srgbClr val="003366"/>
              </a:solidFill>
              <a:prstDash val="sysDash"/>
              <a:headEnd type="triangle" w="lg" len="lg"/>
              <a:tailEnd type="triangle" w="lg" len="lg"/>
            </a:ln>
          </p:spPr>
        </p:cxnSp>
        <p:cxnSp>
          <p:nvCxnSpPr>
            <p:cNvPr id="47162" name="直接连接符 143"/>
            <p:cNvCxnSpPr/>
            <p:nvPr/>
          </p:nvCxnSpPr>
          <p:spPr>
            <a:xfrm>
              <a:off x="6456363" y="2071688"/>
              <a:ext cx="615950" cy="1587"/>
            </a:xfrm>
            <a:prstGeom prst="line">
              <a:avLst/>
            </a:prstGeom>
            <a:ln w="19050" cap="flat" cmpd="sng">
              <a:solidFill>
                <a:srgbClr val="003366"/>
              </a:solidFill>
              <a:prstDash val="sysDash"/>
              <a:headEnd type="triangle" w="lg" len="lg"/>
              <a:tailEnd type="triangle" w="lg" len="lg"/>
            </a:ln>
          </p:spPr>
        </p:cxnSp>
      </p:grpSp>
      <p:sp>
        <p:nvSpPr>
          <p:cNvPr id="47141" name="TextBox 116"/>
          <p:cNvSpPr txBox="1"/>
          <p:nvPr/>
        </p:nvSpPr>
        <p:spPr>
          <a:xfrm>
            <a:off x="3649663" y="4438650"/>
            <a:ext cx="1081087" cy="328613"/>
          </a:xfrm>
          <a:prstGeom prst="rect">
            <a:avLst/>
          </a:prstGeom>
          <a:solidFill>
            <a:srgbClr val="FFCCFF"/>
          </a:solidFill>
          <a:ln w="19050" cap="flat" cmpd="sng">
            <a:solidFill>
              <a:srgbClr val="7030A0"/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业务拨测</a:t>
            </a:r>
            <a:endParaRPr lang="zh-CN" altLang="en-US" sz="1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7142" name="Picture 24" descr="SimpleText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98700" y="5060950"/>
            <a:ext cx="685800" cy="455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43" name="TextBox 77"/>
          <p:cNvSpPr txBox="1"/>
          <p:nvPr/>
        </p:nvSpPr>
        <p:spPr>
          <a:xfrm>
            <a:off x="3082925" y="5037138"/>
            <a:ext cx="1143000" cy="5667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14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运维模板、技术手册等</a:t>
            </a:r>
            <a:endParaRPr lang="zh-CN" altLang="en-US" sz="1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2" name="圆角矩形标注 51"/>
          <p:cNvSpPr/>
          <p:nvPr/>
        </p:nvSpPr>
        <p:spPr bwMode="auto">
          <a:xfrm>
            <a:off x="214313" y="1500188"/>
            <a:ext cx="1357313" cy="1849438"/>
          </a:xfrm>
          <a:prstGeom prst="wedgeRoundRectCallout">
            <a:avLst>
              <a:gd name="adj1" fmla="val 93436"/>
              <a:gd name="adj2" fmla="val 59001"/>
              <a:gd name="adj3" fmla="val 16667"/>
            </a:avLst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accent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运维流程规范化，有据可依、有迹可循。增强各角色责任感。加强前后端沟通，形成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PDCA</a:t>
            </a: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闭环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3" name="圆角矩形标注 52"/>
          <p:cNvSpPr/>
          <p:nvPr/>
        </p:nvSpPr>
        <p:spPr bwMode="auto">
          <a:xfrm>
            <a:off x="214313" y="3448050"/>
            <a:ext cx="1357313" cy="1624013"/>
          </a:xfrm>
          <a:prstGeom prst="wedgeRoundRectCallout">
            <a:avLst>
              <a:gd name="adj1" fmla="val 97700"/>
              <a:gd name="adj2" fmla="val 11497"/>
              <a:gd name="adj3" fmla="val 16667"/>
            </a:avLst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rgbClr val="CC99FF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自动化支撑手段可以减少手工重复性操作的成本，提升对操作的控制性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4" name="圆角矩形标注 53"/>
          <p:cNvSpPr/>
          <p:nvPr/>
        </p:nvSpPr>
        <p:spPr bwMode="auto">
          <a:xfrm>
            <a:off x="214313" y="5143500"/>
            <a:ext cx="1357313" cy="1624013"/>
          </a:xfrm>
          <a:prstGeom prst="wedgeRoundRectCallout">
            <a:avLst>
              <a:gd name="adj1" fmla="val 93436"/>
              <a:gd name="adj2" fmla="val -34378"/>
              <a:gd name="adj3" fmla="val 16667"/>
            </a:avLst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rgbClr val="FFFF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标准化的模板和手册，固化技术经验，有利于多平台分布、人员流动大的公司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5" name="圆角矩形标注 54"/>
          <p:cNvSpPr/>
          <p:nvPr/>
        </p:nvSpPr>
        <p:spPr bwMode="auto">
          <a:xfrm>
            <a:off x="7643813" y="5037138"/>
            <a:ext cx="1357313" cy="1379538"/>
          </a:xfrm>
          <a:prstGeom prst="wedgeRoundRectCallout">
            <a:avLst>
              <a:gd name="adj1" fmla="val -100579"/>
              <a:gd name="adj2" fmla="val -77083"/>
              <a:gd name="adj3" fmla="val 16667"/>
            </a:avLst>
          </a:prstGeom>
          <a:solidFill>
            <a:schemeClr val="bg1">
              <a:lumMod val="95000"/>
            </a:schemeClr>
          </a:solidFill>
          <a:ln w="19050" cap="flat" cmpd="sng" algn="ctr">
            <a:solidFill>
              <a:srgbClr val="C495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制定具有业务意义的管理指标，可以评估人员和流程的性能表现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6" name="圆角矩形标注 55"/>
          <p:cNvSpPr/>
          <p:nvPr/>
        </p:nvSpPr>
        <p:spPr bwMode="auto">
          <a:xfrm>
            <a:off x="7618413" y="1500188"/>
            <a:ext cx="1357313" cy="3275013"/>
          </a:xfrm>
          <a:prstGeom prst="wedgeRoundRectCallout">
            <a:avLst>
              <a:gd name="adj1" fmla="val -99288"/>
              <a:gd name="adj2" fmla="val -27215"/>
              <a:gd name="adj3" fmla="val 16667"/>
            </a:avLst>
          </a:prstGeom>
          <a:solidFill>
            <a:schemeClr val="bg1">
              <a:lumMod val="95000"/>
            </a:schemeClr>
          </a:solidFill>
          <a:ln w="19050" cap="flat" cmpd="sng" algn="ctr">
            <a:solidFill>
              <a:srgbClr val="92D05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建立高素质的运维队伍，职责分工明确。一线人员对故障和问题进行预判，以恢复业务为主，保留日志等痕迹；二线专家分领域对故障进行追根溯源，不断将更深技术前移至一线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运维工作展望</a:t>
            </a:r>
            <a:endParaRPr lang="zh-CN" altLang="en-US" dirty="0"/>
          </a:p>
        </p:txBody>
      </p:sp>
      <p:sp>
        <p:nvSpPr>
          <p:cNvPr id="48131" name="内容占位符 2"/>
          <p:cNvSpPr>
            <a:spLocks noGrp="1"/>
          </p:cNvSpPr>
          <p:nvPr>
            <p:ph idx="1"/>
          </p:nvPr>
        </p:nvSpPr>
        <p:spPr>
          <a:xfrm>
            <a:off x="457200" y="919163"/>
            <a:ext cx="8229600" cy="565150"/>
          </a:xfrm>
        </p:spPr>
        <p:txBody>
          <a:bodyPr vert="horz" wrap="square" lIns="91440" tIns="45720" rIns="91440" bIns="45720" anchor="t" anchorCtr="0"/>
          <a:p>
            <a:pPr>
              <a:buFontTx/>
              <a:buBlip>
                <a:blip r:embed="rId1"/>
              </a:buBlip>
            </a:pPr>
            <a:r>
              <a:rPr lang="zh-CN" altLang="en-US" dirty="0">
                <a:latin typeface="+mn-lt"/>
                <a:ea typeface="+mn-ea"/>
                <a:cs typeface="+mn-cs"/>
              </a:rPr>
              <a:t>运维体系建设</a:t>
            </a: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sp>
        <p:nvSpPr>
          <p:cNvPr id="4" name="AutoShape 13"/>
          <p:cNvSpPr>
            <a:spLocks noChangeArrowheads="1"/>
          </p:cNvSpPr>
          <p:nvPr/>
        </p:nvSpPr>
        <p:spPr bwMode="gray">
          <a:xfrm>
            <a:off x="3252788" y="1735138"/>
            <a:ext cx="2587625" cy="4789488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" name="AutoShape 14"/>
          <p:cNvSpPr>
            <a:spLocks noChangeArrowheads="1"/>
          </p:cNvSpPr>
          <p:nvPr/>
        </p:nvSpPr>
        <p:spPr bwMode="gray">
          <a:xfrm>
            <a:off x="6016625" y="1735138"/>
            <a:ext cx="2587625" cy="4789488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48134" name="Group 15"/>
          <p:cNvGrpSpPr/>
          <p:nvPr/>
        </p:nvGrpSpPr>
        <p:grpSpPr>
          <a:xfrm>
            <a:off x="6156325" y="1484313"/>
            <a:ext cx="2355850" cy="523875"/>
            <a:chOff x="3964" y="2071"/>
            <a:chExt cx="1484" cy="330"/>
          </a:xfrm>
        </p:grpSpPr>
        <p:sp>
          <p:nvSpPr>
            <p:cNvPr id="7" name="AutoShape 16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38100" algn="ctr">
              <a:solidFill>
                <a:srgbClr val="FFFFFF">
                  <a:alpha val="70195"/>
                </a:srgbClr>
              </a:solidFill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AutoShape 17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 w="9525" algn="ctr">
              <a:noFill/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9" name="Rectangle 18"/>
          <p:cNvSpPr>
            <a:spLocks noChangeArrowheads="1"/>
          </p:cNvSpPr>
          <p:nvPr/>
        </p:nvSpPr>
        <p:spPr bwMode="black">
          <a:xfrm>
            <a:off x="6478588" y="1535113"/>
            <a:ext cx="1731963" cy="4318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工具技术体系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48136" name="Group 19"/>
          <p:cNvGrpSpPr/>
          <p:nvPr/>
        </p:nvGrpSpPr>
        <p:grpSpPr>
          <a:xfrm>
            <a:off x="3363913" y="1484313"/>
            <a:ext cx="2355850" cy="523875"/>
            <a:chOff x="2140" y="2071"/>
            <a:chExt cx="1484" cy="330"/>
          </a:xfrm>
        </p:grpSpPr>
        <p:sp>
          <p:nvSpPr>
            <p:cNvPr id="11" name="AutoShape 20"/>
            <p:cNvSpPr>
              <a:spLocks noChangeArrowheads="1"/>
            </p:cNvSpPr>
            <p:nvPr/>
          </p:nvSpPr>
          <p:spPr bwMode="ltGray">
            <a:xfrm>
              <a:off x="2140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38100" algn="ctr">
              <a:solidFill>
                <a:srgbClr val="FFFFFF">
                  <a:alpha val="70195"/>
                </a:srgbClr>
              </a:solidFill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AutoShape 21"/>
            <p:cNvSpPr>
              <a:spLocks noChangeArrowheads="1"/>
            </p:cNvSpPr>
            <p:nvPr/>
          </p:nvSpPr>
          <p:spPr bwMode="ltGray">
            <a:xfrm>
              <a:off x="2163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 w="9525" algn="ctr">
              <a:noFill/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1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tx1"/>
                </a:buClr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13" name="Rectangle 22"/>
          <p:cNvSpPr>
            <a:spLocks noChangeArrowheads="1"/>
          </p:cNvSpPr>
          <p:nvPr/>
        </p:nvSpPr>
        <p:spPr bwMode="black">
          <a:xfrm>
            <a:off x="3887788" y="1535113"/>
            <a:ext cx="1217613" cy="4318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指标体系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4" name="AutoShape 23"/>
          <p:cNvSpPr>
            <a:spLocks noChangeArrowheads="1"/>
          </p:cNvSpPr>
          <p:nvPr/>
        </p:nvSpPr>
        <p:spPr bwMode="gray">
          <a:xfrm>
            <a:off x="490538" y="1735138"/>
            <a:ext cx="2587625" cy="4789488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5" name="AutoShape 24"/>
          <p:cNvSpPr>
            <a:spLocks noChangeArrowheads="1"/>
          </p:cNvSpPr>
          <p:nvPr/>
        </p:nvSpPr>
        <p:spPr bwMode="ltGray">
          <a:xfrm>
            <a:off x="588963" y="1484313"/>
            <a:ext cx="2355850" cy="523875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38100" algn="ctr">
            <a:solidFill>
              <a:srgbClr val="FFFFFF">
                <a:alpha val="70195"/>
              </a:srgb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6" name="AutoShape 25"/>
          <p:cNvSpPr>
            <a:spLocks noChangeArrowheads="1"/>
          </p:cNvSpPr>
          <p:nvPr/>
        </p:nvSpPr>
        <p:spPr bwMode="ltGray">
          <a:xfrm>
            <a:off x="625475" y="1516063"/>
            <a:ext cx="2273300" cy="125413"/>
          </a:xfrm>
          <a:prstGeom prst="roundRect">
            <a:avLst>
              <a:gd name="adj" fmla="val 28356"/>
            </a:avLst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chemeClr val="hlink">
                  <a:alpha val="70000"/>
                </a:schemeClr>
              </a:gs>
            </a:gsLst>
            <a:lin ang="5400000" scaled="1"/>
          </a:gradFill>
          <a:ln w="9525" algn="ctr">
            <a:noFill/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7" name="Rectangle 26"/>
          <p:cNvSpPr>
            <a:spLocks noChangeArrowheads="1"/>
          </p:cNvSpPr>
          <p:nvPr/>
        </p:nvSpPr>
        <p:spPr bwMode="black">
          <a:xfrm>
            <a:off x="1112838" y="1535113"/>
            <a:ext cx="1217613" cy="4318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流程体系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8142" name="Text Box 28"/>
          <p:cNvSpPr txBox="1"/>
          <p:nvPr/>
        </p:nvSpPr>
        <p:spPr>
          <a:xfrm>
            <a:off x="635000" y="2073275"/>
            <a:ext cx="2262188" cy="3983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变更管理：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统一网络部所有上线流程，使对生产环境的变更有统一的入口；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事件管理：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快速回复业务为宗旨，不断提升中断处理能力；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问题管理：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深挖故障背后的根本原因，不断优化产品和系统；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配置管理：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对系统各层面进行细颗粒度的分解，精细运维；</a:t>
            </a:r>
            <a:endParaRPr lang="en-US" altLang="zh-CN" sz="1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8143" name="Text Box 29"/>
          <p:cNvSpPr txBox="1"/>
          <p:nvPr/>
        </p:nvSpPr>
        <p:spPr>
          <a:xfrm>
            <a:off x="3324225" y="2106613"/>
            <a:ext cx="2506663" cy="4278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客户端类指标：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登录成功率、客户端交易成功率等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短彩类指标：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短信上下行成功率、彩信上下行成功率等</a:t>
            </a:r>
            <a:endParaRPr lang="en-US" altLang="zh-CN" sz="1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语音类指标：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接通成功率、平均通话时长等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支付类指标：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交易成功率、各类失败比率等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门户类指标：</a:t>
            </a:r>
            <a:r>
              <a:rPr lang="zh-CN" altLang="en-US" sz="1600" b="0" dirty="0">
                <a:latin typeface="华文楷体" panose="02010600040101010101" pitchFamily="2" charset="-122"/>
                <a:ea typeface="华文楷体" panose="02010600040101010101" pitchFamily="2" charset="-122"/>
              </a:rPr>
              <a:t>登陆成功率、点击数等</a:t>
            </a:r>
            <a:endParaRPr lang="en-US" altLang="zh-CN" sz="16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下载类指标、网络类指标</a:t>
            </a:r>
            <a:endParaRPr lang="en-US" altLang="zh-CN" sz="1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支撑类指标等</a:t>
            </a:r>
            <a:endParaRPr lang="en-US" altLang="zh-CN" sz="1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8144" name="Text Box 30"/>
          <p:cNvSpPr txBox="1"/>
          <p:nvPr/>
        </p:nvSpPr>
        <p:spPr>
          <a:xfrm>
            <a:off x="6065838" y="2106613"/>
            <a:ext cx="2506662" cy="1298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建立自动化工具体系，降本增效；</a:t>
            </a:r>
            <a:endParaRPr lang="en-US" altLang="zh-CN" sz="1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1600" dirty="0">
                <a:latin typeface="华文楷体" panose="02010600040101010101" pitchFamily="2" charset="-122"/>
                <a:ea typeface="华文楷体" panose="02010600040101010101" pitchFamily="2" charset="-122"/>
              </a:rPr>
              <a:t>研究新技术，提升对业务需求的响应速度；</a:t>
            </a:r>
            <a:endParaRPr lang="en-US" altLang="zh-CN" sz="1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8145" name="图片 20" descr="自动化运维工具框架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563" y="3405188"/>
            <a:ext cx="2339975" cy="2895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楷体_GB2312"/>
        <a:cs typeface=""/>
      </a:majorFont>
      <a:minorFont>
        <a:latin typeface="黑体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/>
      <a:bodyPr wrap="none"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3366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8527</Words>
  <Application>WPS 演示</Application>
  <PresentationFormat>全屏显示(4:3)</PresentationFormat>
  <Paragraphs>1129</Paragraphs>
  <Slides>38</Slides>
  <Notes>5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38</vt:i4>
      </vt:variant>
    </vt:vector>
  </HeadingPairs>
  <TitlesOfParts>
    <vt:vector size="64" baseType="lpstr">
      <vt:lpstr>Arial</vt:lpstr>
      <vt:lpstr>宋体</vt:lpstr>
      <vt:lpstr>Wingdings</vt:lpstr>
      <vt:lpstr>黑体</vt:lpstr>
      <vt:lpstr>楷体_GB2312</vt:lpstr>
      <vt:lpstr>新宋体</vt:lpstr>
      <vt:lpstr>楷体_GB2312</vt:lpstr>
      <vt:lpstr>Palatino Linotype</vt:lpstr>
      <vt:lpstr>华文行楷</vt:lpstr>
      <vt:lpstr>微软雅黑</vt:lpstr>
      <vt:lpstr>楷体</vt:lpstr>
      <vt:lpstr>华文细黑</vt:lpstr>
      <vt:lpstr>Arial Narrow</vt:lpstr>
      <vt:lpstr>华文楷体</vt:lpstr>
      <vt:lpstr>Arial Unicode MS</vt:lpstr>
      <vt:lpstr>Arial Unicode MS</vt:lpstr>
      <vt:lpstr>华文新魏</vt:lpstr>
      <vt:lpstr>Calibri</vt:lpstr>
      <vt:lpstr>Times New Roman</vt:lpstr>
      <vt:lpstr>默认设计模板</vt:lpstr>
      <vt:lpstr>MS_ClipArt_Gallery.2</vt:lpstr>
      <vt:lpstr>MS_ClipArt_Gallery.2</vt:lpstr>
      <vt:lpstr>MS_ClipArt_Gallery.2</vt:lpstr>
      <vt:lpstr>MS_ClipArt_Gallery.2</vt:lpstr>
      <vt:lpstr>MS_ClipArt_Gallery.2</vt:lpstr>
      <vt:lpstr>Excel.Sheet.12</vt:lpstr>
      <vt:lpstr>PowerPoint 演示文稿</vt:lpstr>
      <vt:lpstr>目录</vt:lpstr>
      <vt:lpstr>运维部门的定位</vt:lpstr>
      <vt:lpstr>运维部门的价值</vt:lpstr>
      <vt:lpstr>运维部门的价值</vt:lpstr>
      <vt:lpstr>运维部门的挑战</vt:lpstr>
      <vt:lpstr>目录</vt:lpstr>
      <vt:lpstr>运维部门的工作内容</vt:lpstr>
      <vt:lpstr>运维部门的工作内容</vt:lpstr>
      <vt:lpstr>运维部门的工作内容</vt:lpstr>
      <vt:lpstr>目录</vt:lpstr>
      <vt:lpstr>运维工作体系建设之流程制度</vt:lpstr>
      <vt:lpstr>运维工作体系建设之流程制度</vt:lpstr>
      <vt:lpstr>运维工作体系建设之流程制度</vt:lpstr>
      <vt:lpstr>运维工作体系建设之流程制度</vt:lpstr>
      <vt:lpstr>目录</vt:lpstr>
      <vt:lpstr>运维工作体系建设之人员</vt:lpstr>
      <vt:lpstr>运维工作体系建设之人员</vt:lpstr>
      <vt:lpstr>运维工作体系建设之人员</vt:lpstr>
      <vt:lpstr>运维工作体系建设之人员</vt:lpstr>
      <vt:lpstr>目录</vt:lpstr>
      <vt:lpstr>运维工作体系建设之技术</vt:lpstr>
      <vt:lpstr>运维工作体系建设之技术</vt:lpstr>
      <vt:lpstr>运维工作体系建设之技术</vt:lpstr>
      <vt:lpstr>运维工作体系建设之技术</vt:lpstr>
      <vt:lpstr>运维工作体系建设之技术</vt:lpstr>
      <vt:lpstr>运维工作体系建设之技术</vt:lpstr>
      <vt:lpstr>运维工作体系建设之技术</vt:lpstr>
      <vt:lpstr>运维工作体系建设之技术</vt:lpstr>
      <vt:lpstr>运维工作体系建设之技术</vt:lpstr>
      <vt:lpstr>运维工作体系建设之技术</vt:lpstr>
      <vt:lpstr>运维工作体系建设之技术</vt:lpstr>
      <vt:lpstr>目录</vt:lpstr>
      <vt:lpstr>运维工作现状</vt:lpstr>
      <vt:lpstr>运维工作现状</vt:lpstr>
      <vt:lpstr>运维工作展望</vt:lpstr>
      <vt:lpstr>运维工作展望</vt:lpstr>
      <vt:lpstr>运维工作展望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IDC</dc:title>
  <dc:creator>LIU LEI</dc:creator>
  <cp:lastModifiedBy>申伶</cp:lastModifiedBy>
  <cp:revision>2386</cp:revision>
  <dcterms:created xsi:type="dcterms:W3CDTF">2009-08-11T08:02:00Z</dcterms:created>
  <dcterms:modified xsi:type="dcterms:W3CDTF">2025-01-05T10:39:28Z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0008005c33000000000001024120</vt:lpwstr>
  </property>
  <property fmtid="{D5CDD505-2E9C-101B-9397-08002B2CF9AE}" pid="3" name="ICV">
    <vt:lpwstr>C791D0158C49466BA73652B5258DC9F7</vt:lpwstr>
  </property>
  <property fmtid="{D5CDD505-2E9C-101B-9397-08002B2CF9AE}" pid="4" name="KSOProductBuildVer">
    <vt:lpwstr>2052-12.1.0.19302</vt:lpwstr>
  </property>
</Properties>
</file>