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20"/>
  </p:notesMasterIdLst>
  <p:handoutMasterIdLst>
    <p:handoutMasterId r:id="rId21"/>
  </p:handoutMasterIdLst>
  <p:sldIdLst>
    <p:sldId id="442" r:id="rId2"/>
    <p:sldId id="716" r:id="rId3"/>
    <p:sldId id="658" r:id="rId4"/>
    <p:sldId id="661" r:id="rId5"/>
    <p:sldId id="724" r:id="rId6"/>
    <p:sldId id="722" r:id="rId7"/>
    <p:sldId id="662" r:id="rId8"/>
    <p:sldId id="725" r:id="rId9"/>
    <p:sldId id="726" r:id="rId10"/>
    <p:sldId id="720" r:id="rId11"/>
    <p:sldId id="727" r:id="rId12"/>
    <p:sldId id="728" r:id="rId13"/>
    <p:sldId id="723" r:id="rId14"/>
    <p:sldId id="721" r:id="rId15"/>
    <p:sldId id="729" r:id="rId16"/>
    <p:sldId id="730" r:id="rId17"/>
    <p:sldId id="731" r:id="rId18"/>
    <p:sldId id="438" r:id="rId19"/>
  </p:sldIdLst>
  <p:sldSz cx="9144000" cy="6858000" type="screen4x3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6600"/>
    <a:srgbClr val="FF3300"/>
    <a:srgbClr val="4545C3"/>
    <a:srgbClr val="CC0066"/>
    <a:srgbClr val="32329A"/>
    <a:srgbClr val="CC0099"/>
    <a:srgbClr val="FF9933"/>
    <a:srgbClr val="0066FF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2" autoAdjust="0"/>
    <p:restoredTop sz="90368" autoAdjust="0"/>
  </p:normalViewPr>
  <p:slideViewPr>
    <p:cSldViewPr>
      <p:cViewPr>
        <p:scale>
          <a:sx n="60" d="100"/>
          <a:sy n="60" d="100"/>
        </p:scale>
        <p:origin x="-1278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23478"/>
    </p:cViewPr>
  </p:outlineViewPr>
  <p:notesTextViewPr>
    <p:cViewPr>
      <p:scale>
        <a:sx n="100" d="100"/>
        <a:sy n="100" d="100"/>
      </p:scale>
      <p:origin x="0" y="270"/>
    </p:cViewPr>
  </p:notesTextViewPr>
  <p:notesViewPr>
    <p:cSldViewPr>
      <p:cViewPr varScale="1">
        <p:scale>
          <a:sx n="56" d="100"/>
          <a:sy n="56" d="100"/>
        </p:scale>
        <p:origin x="-1734" y="-90"/>
      </p:cViewPr>
      <p:guideLst>
        <p:guide orient="horz" pos="3223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spcBef>
                <a:spcPct val="20000"/>
              </a:spcBef>
              <a:buFontTx/>
              <a:buChar char="•"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spcBef>
                <a:spcPct val="20000"/>
              </a:spcBef>
              <a:buFontTx/>
              <a:buChar char="•"/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A28D92E-4BA2-4843-B0DB-F8652461BD9E}" type="datetimeFigureOut">
              <a:rPr lang="zh-CN" altLang="en-US"/>
              <a:pPr>
                <a:defRPr/>
              </a:pPr>
              <a:t>2011/12/15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spcBef>
                <a:spcPct val="20000"/>
              </a:spcBef>
              <a:buFontTx/>
              <a:buChar char="•"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spcBef>
                <a:spcPct val="20000"/>
              </a:spcBef>
              <a:buFontTx/>
              <a:buChar char="•"/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80E768C-7241-410A-82EC-1154A222F2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3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3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3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3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FB97538-BF4E-4320-A10D-75289FB969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http://blog.sina.com.cn/s/blog_5378d7bb0100lgkc.html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也称作“马车通过的吊桥”“梵高的吊桥”，其原型就是位于亚耳市区以南</a:t>
            </a:r>
            <a:r>
              <a:rPr lang="en-US" altLang="zh-CN" dirty="0" smtClean="0"/>
              <a:t>3</a:t>
            </a:r>
            <a:r>
              <a:rPr lang="zh-CN" altLang="en-US" dirty="0" smtClean="0"/>
              <a:t>公里处的一座吊桥，可在亚耳旅游咨询中心乘前往</a:t>
            </a:r>
            <a:r>
              <a:rPr lang="en-US" altLang="zh-CN" dirty="0" err="1" smtClean="0"/>
              <a:t>Barriol</a:t>
            </a:r>
            <a:r>
              <a:rPr lang="zh-CN" altLang="en-US" dirty="0" smtClean="0"/>
              <a:t>的巴士在</a:t>
            </a:r>
            <a:r>
              <a:rPr lang="en-US" altLang="zh-CN" dirty="0" smtClean="0"/>
              <a:t>Le Pont Van Gogh</a:t>
            </a:r>
            <a:r>
              <a:rPr lang="zh-CN" altLang="en-US" dirty="0" smtClean="0"/>
              <a:t>下车。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mtClean="0"/>
              <a:t>http://www.lxooo.com/southern-france-provence-arles.html/the-carriage-of-the-drawbridge?1323947373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B97538-BF4E-4320-A10D-75289FB969D0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514600" y="662146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altLang="zh-CN" sz="900" dirty="0">
                <a:latin typeface="Arial" pitchFamily="34" charset="0"/>
                <a:ea typeface="宋体" pitchFamily="2" charset="-122"/>
              </a:rPr>
              <a:t>Copyright  </a:t>
            </a:r>
            <a:r>
              <a:rPr lang="en-US" altLang="zh-CN" sz="900" dirty="0">
                <a:latin typeface="Arial" pitchFamily="34" charset="0"/>
                <a:ea typeface="宋体" pitchFamily="2" charset="-122"/>
                <a:cs typeface="Arial" pitchFamily="34" charset="0"/>
              </a:rPr>
              <a:t>© 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2004-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</a:rPr>
              <a:t>2011 </a:t>
            </a:r>
            <a:r>
              <a:rPr lang="zh-CN" altLang="en-US" sz="900" dirty="0">
                <a:latin typeface="Arial" pitchFamily="34" charset="0"/>
                <a:ea typeface="宋体" pitchFamily="2" charset="-122"/>
              </a:rPr>
              <a:t>深圳市易聆科信息技术有限公司 版权所有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6553200" y="457200"/>
            <a:ext cx="2362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2000" b="1">
                <a:solidFill>
                  <a:srgbClr val="3366FF"/>
                </a:solidFill>
                <a:latin typeface="Arial" pitchFamily="34" charset="0"/>
                <a:ea typeface="宋体" pitchFamily="2" charset="-122"/>
              </a:rPr>
              <a:t>服务实现技术飞越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>
            <a:lvl1pPr algn="ctr">
              <a:defRPr sz="40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 b="1" smtClean="0"/>
            </a:lvl1pPr>
          </a:lstStyle>
          <a:p>
            <a:r>
              <a:rPr lang="zh-CN" altLang="en-US" smtClean="0"/>
              <a:t>单击此处编辑母版副标题样式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r">
              <a:buNone/>
              <a:defRPr sz="900" smtClean="0">
                <a:latin typeface="+mn-ea"/>
              </a:defRPr>
            </a:lvl1pPr>
          </a:lstStyle>
          <a:p>
            <a:pPr>
              <a:defRPr/>
            </a:pPr>
            <a:fld id="{9FB51FF4-8399-4802-87B6-C9905856CB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11"/>
          <p:cNvSpPr>
            <a:spLocks noChangeArrowheads="1"/>
          </p:cNvSpPr>
          <p:nvPr userDrawn="1"/>
        </p:nvSpPr>
        <p:spPr bwMode="auto">
          <a:xfrm>
            <a:off x="76200" y="6096000"/>
            <a:ext cx="3886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200" b="1" dirty="0">
                <a:solidFill>
                  <a:srgbClr val="990000"/>
                </a:solidFill>
                <a:latin typeface="Arial" charset="0"/>
              </a:rPr>
              <a:t>业务咨询及服务热线：</a:t>
            </a:r>
            <a:r>
              <a:rPr lang="en-US" altLang="zh-CN" sz="1400" dirty="0">
                <a:solidFill>
                  <a:srgbClr val="990000"/>
                </a:solidFill>
                <a:latin typeface="Tahoma" pitchFamily="34" charset="0"/>
                <a:ea typeface="Arial Unicode MS" pitchFamily="34" charset="-122"/>
                <a:cs typeface="Arial Unicode MS" pitchFamily="34" charset="-122"/>
              </a:rPr>
              <a:t>4006-866-833</a:t>
            </a:r>
            <a:r>
              <a:rPr lang="en-US" altLang="zh-CN" sz="1400" b="1" dirty="0">
                <a:solidFill>
                  <a:srgbClr val="99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zh-CN" altLang="en-US" sz="1400" b="1" dirty="0">
              <a:solidFill>
                <a:srgbClr val="99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 userDrawn="1"/>
        </p:nvSpPr>
        <p:spPr bwMode="auto">
          <a:xfrm>
            <a:off x="0" y="5715000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Arial" charset="0"/>
                <a:ea typeface="隶书" pitchFamily="49" charset="-122"/>
              </a:rPr>
              <a:t>公司资质：</a:t>
            </a:r>
            <a:r>
              <a:rPr lang="zh-CN" altLang="en-US" sz="1400" b="1" dirty="0">
                <a:latin typeface="Arial" charset="0"/>
                <a:ea typeface="隶书" pitchFamily="49" charset="-122"/>
              </a:rPr>
              <a:t> </a:t>
            </a:r>
            <a:r>
              <a:rPr lang="zh-CN" altLang="en-US" sz="1200" dirty="0">
                <a:latin typeface="Arial" charset="0"/>
              </a:rPr>
              <a:t>高新技术企业、软件企业、国家信息系统安全服务一级资质、系统集成三级资质、</a:t>
            </a:r>
            <a:r>
              <a:rPr lang="en-US" altLang="zh-CN" sz="1200" dirty="0">
                <a:latin typeface="Arial" charset="0"/>
              </a:rPr>
              <a:t>ISO 27001</a:t>
            </a:r>
            <a:r>
              <a:rPr lang="zh-CN" altLang="en-US" sz="1200" dirty="0">
                <a:latin typeface="Arial" charset="0"/>
              </a:rPr>
              <a:t>认证、</a:t>
            </a:r>
            <a:r>
              <a:rPr lang="en-US" altLang="zh-CN" sz="1200" dirty="0">
                <a:latin typeface="Arial" charset="0"/>
              </a:rPr>
              <a:t>ISO 9001</a:t>
            </a:r>
            <a:r>
              <a:rPr lang="zh-CN" altLang="en-US" sz="1200" dirty="0">
                <a:latin typeface="Arial" charset="0"/>
              </a:rPr>
              <a:t>认证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514600" y="662146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altLang="zh-CN" sz="900" dirty="0">
                <a:latin typeface="Arial" pitchFamily="34" charset="0"/>
                <a:ea typeface="宋体" pitchFamily="2" charset="-122"/>
              </a:rPr>
              <a:t>Copyright  </a:t>
            </a:r>
            <a:r>
              <a:rPr lang="en-US" altLang="zh-CN" sz="900" dirty="0">
                <a:latin typeface="Arial" pitchFamily="34" charset="0"/>
                <a:ea typeface="宋体" pitchFamily="2" charset="-122"/>
                <a:cs typeface="Arial" pitchFamily="34" charset="0"/>
              </a:rPr>
              <a:t>© 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2004-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</a:rPr>
              <a:t>2011 </a:t>
            </a:r>
            <a:r>
              <a:rPr lang="zh-CN" altLang="en-US" sz="900" dirty="0">
                <a:latin typeface="Arial" pitchFamily="34" charset="0"/>
                <a:ea typeface="宋体" pitchFamily="2" charset="-122"/>
              </a:rPr>
              <a:t>深圳市易聆科信息技术有限公司 版权所有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6553200" y="457200"/>
            <a:ext cx="2362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2000" b="1">
                <a:solidFill>
                  <a:srgbClr val="3366FF"/>
                </a:solidFill>
                <a:latin typeface="Arial" pitchFamily="34" charset="0"/>
                <a:ea typeface="宋体" pitchFamily="2" charset="-122"/>
              </a:rPr>
              <a:t>服务实现技术飞越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>
            <a:lvl1pPr algn="ctr">
              <a:defRPr sz="40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1024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 b="1" smtClean="0"/>
            </a:lvl1pPr>
          </a:lstStyle>
          <a:p>
            <a:r>
              <a:rPr lang="zh-CN" altLang="en-US" smtClean="0"/>
              <a:t>单击此处编辑母版副标题样式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r">
              <a:buNone/>
              <a:defRPr sz="900" smtClean="0">
                <a:latin typeface="+mn-ea"/>
              </a:defRPr>
            </a:lvl1pPr>
          </a:lstStyle>
          <a:p>
            <a:pPr>
              <a:defRPr/>
            </a:pPr>
            <a:fld id="{9FB51FF4-8399-4802-87B6-C9905856CB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28600" y="655637"/>
            <a:ext cx="8686800" cy="7159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565CD-605A-4D40-BE7C-D9FF1BEC89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5F20A-6846-4DE6-B86F-DCBC81DB91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305800" y="6624638"/>
            <a:ext cx="76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612BE-CE68-4090-AABE-5FF595EFF5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_alterna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514600" y="662146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altLang="zh-CN" sz="900" dirty="0">
                <a:latin typeface="Arial" pitchFamily="34" charset="0"/>
                <a:ea typeface="宋体" pitchFamily="2" charset="-122"/>
              </a:rPr>
              <a:t>Copyright  </a:t>
            </a:r>
            <a:r>
              <a:rPr lang="en-US" altLang="zh-CN" sz="900" dirty="0">
                <a:latin typeface="Arial" pitchFamily="34" charset="0"/>
                <a:ea typeface="宋体" pitchFamily="2" charset="-122"/>
                <a:cs typeface="Arial" pitchFamily="34" charset="0"/>
              </a:rPr>
              <a:t>© 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2004-</a:t>
            </a:r>
            <a:r>
              <a:rPr lang="en-US" altLang="zh-CN" sz="900" dirty="0" smtClean="0">
                <a:latin typeface="Arial" pitchFamily="34" charset="0"/>
                <a:ea typeface="宋体" pitchFamily="2" charset="-122"/>
              </a:rPr>
              <a:t>2011 </a:t>
            </a:r>
            <a:r>
              <a:rPr lang="zh-CN" altLang="en-US" sz="900" dirty="0">
                <a:latin typeface="Arial" pitchFamily="34" charset="0"/>
                <a:ea typeface="宋体" pitchFamily="2" charset="-122"/>
              </a:rPr>
              <a:t>深圳市易聆科信息技术有限公司 版权所有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657116"/>
            <a:ext cx="8686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447800"/>
            <a:ext cx="8686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52400" y="662940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1200" b="1">
                <a:solidFill>
                  <a:srgbClr val="3366FF"/>
                </a:solidFill>
                <a:latin typeface="Arial" pitchFamily="34" charset="0"/>
                <a:ea typeface="宋体" pitchFamily="2" charset="-122"/>
              </a:rPr>
              <a:t>服务实现技术飞越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6624638"/>
            <a:ext cx="76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buNone/>
              <a:defRPr sz="900" smtClean="0">
                <a:latin typeface="+mn-ea"/>
                <a:ea typeface="宋体" pitchFamily="2" charset="-122"/>
              </a:defRPr>
            </a:lvl1pPr>
          </a:lstStyle>
          <a:p>
            <a:pPr>
              <a:defRPr/>
            </a:pPr>
            <a:fld id="{654D25DB-A593-4171-86DA-E68B27C0A4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4" r:id="rId3"/>
    <p:sldLayoutId id="2147483763" r:id="rId4"/>
    <p:sldLayoutId id="2147483765" r:id="rId5"/>
    <p:sldLayoutId id="2147483769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99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469776" y="1412777"/>
            <a:ext cx="8062664" cy="2088231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敢于对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ITIL</a:t>
            </a: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说不</a:t>
            </a:r>
            <a:endParaRPr lang="zh-CN" altLang="zh-CN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3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2699792" y="4725144"/>
            <a:ext cx="3600400" cy="72008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 smtClean="0"/>
              <a:t>熊甲林 </a:t>
            </a:r>
            <a:r>
              <a:rPr lang="en-US" altLang="zh-CN" sz="1400" b="0" dirty="0" smtClean="0"/>
              <a:t>CISSP,CISA,ITIL,PMP,ISO27001LA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B51FF4-8399-4802-87B6-C9905856CB00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误导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ITIL</a:t>
            </a:r>
            <a:r>
              <a:rPr lang="zh-CN" altLang="en-US" dirty="0" smtClean="0"/>
              <a:t>工具必配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10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削足适履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流程情结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套上枷锁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误导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：没有监控不行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11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看上去很美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信还是不信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麻痹自己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误导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：让你过得更好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12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业务不满意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IT</a:t>
            </a:r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人员不满意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老板会满意？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7565CD-605A-4D40-BE7C-D9FF1BEC89D1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465436" y="2060129"/>
            <a:ext cx="6313586" cy="800100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31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498774" y="3153072"/>
            <a:ext cx="6313586" cy="800100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31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41601" y="2204864"/>
            <a:ext cx="272395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陷入困境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16201" y="3332013"/>
            <a:ext cx="272395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炮轰</a:t>
            </a:r>
            <a:r>
              <a:rPr lang="en-US" altLang="zh-CN" sz="2800" b="1" dirty="0" smtClean="0">
                <a:solidFill>
                  <a:srgbClr val="111111"/>
                </a:solidFill>
                <a:ea typeface="宋体" pitchFamily="2" charset="-122"/>
              </a:rPr>
              <a:t>ITIL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187624" y="2128391"/>
            <a:ext cx="642937" cy="642938"/>
            <a:chOff x="1289" y="582"/>
            <a:chExt cx="668" cy="668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187624" y="3257847"/>
            <a:ext cx="642937" cy="642938"/>
            <a:chOff x="1289" y="582"/>
            <a:chExt cx="668" cy="668"/>
          </a:xfrm>
        </p:grpSpPr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1317799" y="2236341"/>
            <a:ext cx="3111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317799" y="3348335"/>
            <a:ext cx="31115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1511474" y="4213076"/>
            <a:ext cx="6313586" cy="800100"/>
          </a:xfrm>
          <a:prstGeom prst="roundRect">
            <a:avLst>
              <a:gd name="adj" fmla="val 12319"/>
            </a:avLst>
          </a:prstGeom>
          <a:solidFill>
            <a:schemeClr val="accent1">
              <a:lumMod val="75000"/>
            </a:schemeClr>
          </a:solidFill>
          <a:ln w="31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228901" y="4359944"/>
            <a:ext cx="285526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根源探究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1200324" y="4317851"/>
            <a:ext cx="642937" cy="642937"/>
            <a:chOff x="1289" y="582"/>
            <a:chExt cx="668" cy="668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val 18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Oval 19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Oval 20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0499" y="4408338"/>
            <a:ext cx="3111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大背景是农业社会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14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员工 与</a:t>
            </a:r>
            <a:r>
              <a:rPr lang="en-US" altLang="zh-CN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农民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流程 与</a:t>
            </a:r>
            <a:r>
              <a:rPr lang="en-US" altLang="zh-CN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西装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集体</a:t>
            </a:r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与 个人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业务快速发展，</a:t>
            </a:r>
            <a:r>
              <a:rPr lang="en-US" altLang="zh-CN" dirty="0" smtClean="0"/>
              <a:t>IT</a:t>
            </a:r>
            <a:r>
              <a:rPr lang="zh-CN" altLang="en-US" dirty="0" smtClean="0"/>
              <a:t>快速变化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15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变化 与 稳定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灵活 与 固化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速度 与 按部就班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人心浮躁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16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竞争激烈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民工化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吃饭问题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7490" y="1088479"/>
            <a:ext cx="37147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感悟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7565CD-605A-4D40-BE7C-D9FF1BEC89D1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8" name="椭圆形标注 7"/>
          <p:cNvSpPr/>
          <p:nvPr/>
        </p:nvSpPr>
        <p:spPr>
          <a:xfrm>
            <a:off x="827584" y="1628800"/>
            <a:ext cx="2520280" cy="1656184"/>
          </a:xfrm>
          <a:prstGeom prst="wedgeEllipseCallout">
            <a:avLst>
              <a:gd name="adj1" fmla="val 94106"/>
              <a:gd name="adj2" fmla="val 29599"/>
            </a:avLst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“形式主义害死人”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D612BE-CE68-4090-AABE-5FF595EFF5A4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pic>
        <p:nvPicPr>
          <p:cNvPr id="48130" name="Picture 2" descr="http://www.qq7.com/uploads/allimg/c100310/12D205H3X0-4W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132856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644497" y="1928386"/>
            <a:ext cx="1476375" cy="3228806"/>
          </a:xfrm>
          <a:prstGeom prst="rect">
            <a:avLst/>
          </a:prstGeom>
          <a:solidFill>
            <a:schemeClr val="bg1"/>
          </a:solidFill>
          <a:ln w="9525">
            <a:solidFill>
              <a:srgbClr val="DEDEDE"/>
            </a:solidFill>
            <a:miter lim="800000"/>
            <a:headEnd/>
            <a:tailEnd/>
          </a:ln>
        </p:spPr>
        <p:txBody>
          <a:bodyPr wrap="none"/>
          <a:lstStyle/>
          <a:p>
            <a:pPr algn="l">
              <a:spcBef>
                <a:spcPct val="0"/>
              </a:spcBef>
              <a:buClrTx/>
              <a:buSzTx/>
            </a:pPr>
            <a:r>
              <a:rPr lang="zh-CN" altLang="en-US" sz="1600" dirty="0">
                <a:solidFill>
                  <a:srgbClr val="000000"/>
                </a:solidFill>
                <a:ea typeface="华文行楷" pitchFamily="2" charset="-122"/>
              </a:rPr>
              <a:t>资质证书</a:t>
            </a:r>
          </a:p>
          <a:p>
            <a:pPr algn="l">
              <a:spcBef>
                <a:spcPct val="4000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1400" b="0" dirty="0">
                <a:solidFill>
                  <a:srgbClr val="000000"/>
                </a:solidFill>
                <a:ea typeface="宋体" charset="-122"/>
              </a:rPr>
              <a:t> CISSP</a:t>
            </a:r>
          </a:p>
          <a:p>
            <a:pPr algn="l">
              <a:spcBef>
                <a:spcPct val="4000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1400" b="0" dirty="0">
                <a:solidFill>
                  <a:srgbClr val="000000"/>
                </a:solidFill>
                <a:ea typeface="宋体" charset="-122"/>
              </a:rPr>
              <a:t> CISA </a:t>
            </a:r>
          </a:p>
          <a:p>
            <a:pPr algn="l">
              <a:spcBef>
                <a:spcPct val="4000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1400" b="0" dirty="0">
                <a:solidFill>
                  <a:srgbClr val="000000"/>
                </a:solidFill>
                <a:ea typeface="宋体" charset="-122"/>
              </a:rPr>
              <a:t> ITIL</a:t>
            </a:r>
          </a:p>
          <a:p>
            <a:pPr algn="l">
              <a:spcBef>
                <a:spcPct val="4000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1400" b="0" dirty="0">
                <a:solidFill>
                  <a:srgbClr val="000000"/>
                </a:solidFill>
                <a:ea typeface="宋体" charset="-122"/>
              </a:rPr>
              <a:t> PMP</a:t>
            </a:r>
          </a:p>
          <a:p>
            <a:pPr algn="l">
              <a:spcBef>
                <a:spcPct val="40000"/>
              </a:spcBef>
              <a:buClrTx/>
              <a:buSzTx/>
              <a:buFont typeface="Wingdings" pitchFamily="2" charset="2"/>
              <a:buChar char="Ø"/>
            </a:pPr>
            <a:r>
              <a:rPr lang="zh-CN" altLang="en-US" sz="1400" b="0" dirty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400" b="0" dirty="0">
                <a:solidFill>
                  <a:srgbClr val="000000"/>
                </a:solidFill>
                <a:ea typeface="宋体" charset="-122"/>
              </a:rPr>
              <a:t>ISO27001 LA</a:t>
            </a:r>
          </a:p>
          <a:p>
            <a:pPr algn="l">
              <a:spcBef>
                <a:spcPct val="40000"/>
              </a:spcBef>
              <a:buClrTx/>
              <a:buSzTx/>
              <a:buFont typeface="Wingdings" pitchFamily="2" charset="2"/>
              <a:buChar char="Ø"/>
            </a:pPr>
            <a:r>
              <a:rPr lang="en-US" altLang="zh-CN" sz="1400" b="0" dirty="0">
                <a:solidFill>
                  <a:srgbClr val="000000"/>
                </a:solidFill>
                <a:ea typeface="宋体" charset="-122"/>
              </a:rPr>
              <a:t> EXIN</a:t>
            </a:r>
            <a:r>
              <a:rPr lang="zh-CN" altLang="en-US" sz="1400" b="0" dirty="0">
                <a:solidFill>
                  <a:srgbClr val="000000"/>
                </a:solidFill>
                <a:ea typeface="宋体" charset="-122"/>
              </a:rPr>
              <a:t>授权讲师</a:t>
            </a:r>
            <a:endParaRPr lang="en-US" altLang="zh-CN" sz="1400" b="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2190722" y="1928386"/>
            <a:ext cx="6359554" cy="1589512"/>
          </a:xfrm>
          <a:prstGeom prst="rect">
            <a:avLst/>
          </a:prstGeom>
          <a:solidFill>
            <a:schemeClr val="bg1"/>
          </a:solidFill>
          <a:ln w="9525">
            <a:solidFill>
              <a:srgbClr val="DEDEDE"/>
            </a:solidFill>
            <a:miter lim="800000"/>
            <a:headEnd/>
            <a:tailEnd/>
          </a:ln>
        </p:spPr>
        <p:txBody>
          <a:bodyPr wrap="none"/>
          <a:lstStyle/>
          <a:p>
            <a:pPr marL="93663" indent="-93663" algn="l">
              <a:spcBef>
                <a:spcPct val="0"/>
              </a:spcBef>
              <a:buClrTx/>
              <a:buSzTx/>
            </a:pPr>
            <a:r>
              <a:rPr lang="zh-CN" altLang="en-US" sz="16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工作经历</a:t>
            </a:r>
          </a:p>
          <a:p>
            <a:pPr marL="93663" indent="-93663" algn="l">
              <a:spcBef>
                <a:spcPts val="600"/>
              </a:spcBef>
              <a:buClrTx/>
              <a:buSzTx/>
            </a:pP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拥有</a:t>
            </a: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10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多年</a:t>
            </a: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从业经验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，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9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年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信息安全实践经验，</a:t>
            </a: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5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年信息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安全咨询和教学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经验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，</a:t>
            </a:r>
            <a:endParaRPr lang="en-US" altLang="zh-CN" sz="1400" b="0" dirty="0" smtClean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  <a:p>
            <a:pPr marL="93663" indent="-93663" algn="l">
              <a:spcBef>
                <a:spcPts val="600"/>
              </a:spcBef>
              <a:buClrTx/>
              <a:buSzTx/>
            </a:pP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6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年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ITIL 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服务管理实践经验，</a:t>
            </a: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4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年</a:t>
            </a: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服务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管理咨询和教学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经验，涉及软件开发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、</a:t>
            </a:r>
            <a:endParaRPr lang="en-US" altLang="zh-CN" sz="1400" b="0" dirty="0" smtClean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  <a:p>
            <a:pPr marL="93663" indent="-93663" algn="l">
              <a:spcBef>
                <a:spcPts val="600"/>
              </a:spcBef>
              <a:buClrTx/>
              <a:buSzTx/>
            </a:pP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系统管理、网络管理、数据中心管理、业务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连续性管理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、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服务管理、 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治理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、</a:t>
            </a:r>
            <a:endParaRPr lang="en-US" altLang="zh-CN" sz="1400" b="0" dirty="0" smtClean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  <a:p>
            <a:pPr marL="93663" indent="-93663" algn="l">
              <a:spcBef>
                <a:spcPts val="600"/>
              </a:spcBef>
              <a:buClrTx/>
              <a:buSzTx/>
            </a:pP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信息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安全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治理和信息安全审计等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多方面的工作</a:t>
            </a:r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642910" y="608292"/>
            <a:ext cx="6692920" cy="1243417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spcBef>
                <a:spcPct val="5000"/>
              </a:spcBef>
              <a:buClrTx/>
              <a:buSzTx/>
            </a:pPr>
            <a:r>
              <a:rPr lang="zh-CN" altLang="en-US" sz="2400" dirty="0">
                <a:solidFill>
                  <a:srgbClr val="000000"/>
                </a:solidFill>
                <a:ea typeface="宋体" charset="-122"/>
              </a:rPr>
              <a:t>熊甲林</a:t>
            </a:r>
          </a:p>
          <a:p>
            <a:pPr algn="l">
              <a:lnSpc>
                <a:spcPct val="150000"/>
              </a:lnSpc>
              <a:spcBef>
                <a:spcPct val="35000"/>
              </a:spcBef>
              <a:buClrTx/>
              <a:buSzTx/>
            </a:pPr>
            <a:r>
              <a:rPr lang="zh-CN" altLang="en-US" sz="1400" b="0" dirty="0" smtClean="0">
                <a:solidFill>
                  <a:srgbClr val="000000"/>
                </a:solidFill>
                <a:ea typeface="仿宋_GB2312" pitchFamily="49" charset="-122"/>
              </a:rPr>
              <a:t>易聆科副总裁</a:t>
            </a:r>
            <a:endParaRPr lang="en-US" altLang="zh-CN" sz="1400" b="0" dirty="0" smtClean="0">
              <a:solidFill>
                <a:srgbClr val="000000"/>
              </a:solidFill>
              <a:ea typeface="仿宋_GB2312" pitchFamily="49" charset="-122"/>
            </a:endParaRPr>
          </a:p>
          <a:p>
            <a:pPr>
              <a:lnSpc>
                <a:spcPct val="160000"/>
              </a:lnSpc>
              <a:spcBef>
                <a:spcPct val="35000"/>
              </a:spcBef>
            </a:pPr>
            <a:r>
              <a:rPr lang="en-US" altLang="zh-CN" sz="1400" i="1" dirty="0" smtClean="0"/>
              <a:t>Mail:</a:t>
            </a:r>
            <a:r>
              <a:rPr lang="zh-CN" altLang="en-US" sz="1400" i="1" dirty="0" smtClean="0"/>
              <a:t>  </a:t>
            </a:r>
            <a:r>
              <a:rPr lang="en-US" altLang="zh-CN" sz="1400" i="1" dirty="0" smtClean="0"/>
              <a:t>xiongjl@szelink.com         QQ</a:t>
            </a:r>
            <a:r>
              <a:rPr lang="zh-CN" altLang="en-US" sz="1400" i="1" dirty="0" smtClean="0"/>
              <a:t>：</a:t>
            </a:r>
            <a:r>
              <a:rPr lang="en-US" altLang="zh-CN" sz="1400" i="1" dirty="0" smtClean="0"/>
              <a:t>690796226</a:t>
            </a:r>
            <a:endParaRPr lang="en-US" altLang="zh-CN" sz="1400" b="0" dirty="0" smtClean="0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642910" y="5205114"/>
            <a:ext cx="7907366" cy="1392238"/>
          </a:xfrm>
          <a:prstGeom prst="rect">
            <a:avLst/>
          </a:prstGeom>
          <a:solidFill>
            <a:schemeClr val="bg1"/>
          </a:solidFill>
          <a:ln w="9525">
            <a:solidFill>
              <a:srgbClr val="DEDEDE"/>
            </a:solidFill>
            <a:miter lim="800000"/>
            <a:headEnd/>
            <a:tailEnd/>
          </a:ln>
        </p:spPr>
        <p:txBody>
          <a:bodyPr wrap="none"/>
          <a:lstStyle/>
          <a:p>
            <a:pPr algn="l">
              <a:spcBef>
                <a:spcPct val="0"/>
              </a:spcBef>
              <a:spcAft>
                <a:spcPct val="30000"/>
              </a:spcAft>
              <a:buClrTx/>
              <a:buSzTx/>
              <a:defRPr/>
            </a:pPr>
            <a:r>
              <a:rPr lang="zh-CN" altLang="en-US" sz="1600" dirty="0">
                <a:solidFill>
                  <a:srgbClr val="000000"/>
                </a:solidFill>
                <a:ea typeface="华文行楷" pitchFamily="2" charset="-122"/>
              </a:rPr>
              <a:t>成功客户</a:t>
            </a:r>
          </a:p>
          <a:p>
            <a:pPr algn="l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lang="zh-CN" altLang="zh-CN" sz="1400" b="0" dirty="0">
                <a:solidFill>
                  <a:srgbClr val="000000"/>
                </a:solidFill>
                <a:latin typeface="宋体"/>
                <a:ea typeface="宋体"/>
              </a:rPr>
              <a:t>中国平安、平安证券、平安银行、招商基金、南方基金、联合证券、招商证券、华林证券</a:t>
            </a:r>
            <a:r>
              <a:rPr lang="zh-CN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、中集</a:t>
            </a:r>
            <a:endParaRPr lang="en-US" altLang="zh-CN" sz="1400" b="0" dirty="0" smtClean="0">
              <a:solidFill>
                <a:srgbClr val="000000"/>
              </a:solidFill>
              <a:latin typeface="宋体"/>
              <a:ea typeface="宋体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lang="zh-CN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集团</a:t>
            </a:r>
            <a:r>
              <a:rPr lang="zh-CN" altLang="zh-CN" sz="1400" b="0" dirty="0">
                <a:solidFill>
                  <a:srgbClr val="000000"/>
                </a:solidFill>
                <a:latin typeface="宋体"/>
                <a:ea typeface="宋体"/>
              </a:rPr>
              <a:t>、招商局、腾讯、万科、比亚迪、艾默生、鹏元资信、鹏元征信、兄弟高科、</a:t>
            </a:r>
            <a:r>
              <a:rPr lang="zh-CN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兄弟工业</a:t>
            </a:r>
            <a:r>
              <a:rPr lang="zh-CN" altLang="zh-CN" sz="1400" b="0" dirty="0">
                <a:solidFill>
                  <a:srgbClr val="000000"/>
                </a:solidFill>
                <a:latin typeface="宋体"/>
                <a:ea typeface="宋体"/>
              </a:rPr>
              <a:t>、</a:t>
            </a:r>
            <a:r>
              <a:rPr lang="zh-CN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国</a:t>
            </a:r>
            <a:endParaRPr lang="en-US" altLang="zh-CN" sz="1400" b="0" dirty="0" smtClean="0">
              <a:solidFill>
                <a:srgbClr val="000000"/>
              </a:solidFill>
              <a:latin typeface="宋体"/>
              <a:ea typeface="宋体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lang="zh-CN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人</a:t>
            </a:r>
            <a:r>
              <a:rPr lang="zh-CN" altLang="zh-CN" sz="1400" b="0" dirty="0">
                <a:solidFill>
                  <a:srgbClr val="000000"/>
                </a:solidFill>
                <a:latin typeface="宋体"/>
                <a:ea typeface="宋体"/>
              </a:rPr>
              <a:t>通信、宇龙通讯、广东移动、检察院、质量监督局、测评中心、食品药品监督</a:t>
            </a:r>
            <a:r>
              <a:rPr lang="zh-CN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局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/>
                <a:ea typeface="宋体"/>
              </a:rPr>
              <a:t> … …</a:t>
            </a:r>
            <a:endParaRPr lang="en-US" altLang="zh-CN" sz="1400" b="0" dirty="0"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2179610" y="3589905"/>
            <a:ext cx="6370666" cy="1561929"/>
          </a:xfrm>
          <a:prstGeom prst="rect">
            <a:avLst/>
          </a:prstGeom>
          <a:solidFill>
            <a:schemeClr val="bg1"/>
          </a:solidFill>
          <a:ln w="9525">
            <a:solidFill>
              <a:srgbClr val="DEDEDE"/>
            </a:solidFill>
            <a:miter lim="800000"/>
            <a:headEnd/>
            <a:tailEnd/>
          </a:ln>
        </p:spPr>
        <p:txBody>
          <a:bodyPr wrap="none"/>
          <a:lstStyle/>
          <a:p>
            <a:pPr marL="93663" indent="-93663" algn="l">
              <a:spcBef>
                <a:spcPct val="0"/>
              </a:spcBef>
              <a:spcAft>
                <a:spcPct val="30000"/>
              </a:spcAft>
              <a:buClrTx/>
              <a:buSzTx/>
            </a:pPr>
            <a:r>
              <a:rPr lang="zh-CN" altLang="en-US" sz="16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擅长领域</a:t>
            </a:r>
          </a:p>
          <a:p>
            <a:pPr marL="93663" indent="-93663" algn="l">
              <a:spcBef>
                <a:spcPts val="600"/>
              </a:spcBef>
              <a:buClrTx/>
              <a:buSzTx/>
              <a:buFont typeface="Wingdings" pitchFamily="2" charset="2"/>
              <a:buChar char="l"/>
            </a:pP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 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治理、信息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安全治理、</a:t>
            </a: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服务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管理、信息安全审计</a:t>
            </a:r>
            <a:endParaRPr lang="en-US" altLang="zh-CN" sz="1400" b="0" dirty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  <a:p>
            <a:pPr marL="93663" indent="-93663" algn="l">
              <a:spcBef>
                <a:spcPts val="600"/>
              </a:spcBef>
              <a:buClrTx/>
              <a:buSzTx/>
              <a:buFont typeface="Wingdings" pitchFamily="2" charset="2"/>
              <a:buChar char="l"/>
            </a:pP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 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对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BS7799/ISO27001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、</a:t>
            </a:r>
            <a:r>
              <a:rPr lang="en-US" altLang="zh-CN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ITIL/ISO20000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、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等级保护非常了解，有丰富的实施经验</a:t>
            </a:r>
            <a:endParaRPr lang="en-US" altLang="zh-CN" sz="1400" b="0" dirty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  <a:p>
            <a:pPr marL="93663" indent="-93663" algn="l">
              <a:spcBef>
                <a:spcPts val="600"/>
              </a:spcBef>
              <a:buClrTx/>
              <a:buSzTx/>
              <a:buFont typeface="Wingdings" pitchFamily="2" charset="2"/>
              <a:buChar char="l"/>
            </a:pP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 对软件开发、系统运营和基础架构的管理都非常清楚，对数据中心的运作</a:t>
            </a:r>
            <a:endParaRPr lang="en-US" altLang="zh-CN" sz="1400" b="0" dirty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  <a:p>
            <a:pPr marL="93663" indent="-93663" algn="l">
              <a:spcBef>
                <a:spcPts val="600"/>
              </a:spcBef>
              <a:buClrTx/>
              <a:buSzTx/>
            </a:pPr>
            <a:r>
              <a:rPr lang="en-US" altLang="zh-CN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   </a:t>
            </a:r>
            <a:r>
              <a:rPr lang="zh-CN" altLang="en-US" sz="1400" b="0" dirty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和</a:t>
            </a:r>
            <a:r>
              <a:rPr lang="zh-CN" altLang="en-US" sz="1400" b="0" dirty="0" smtClean="0">
                <a:solidFill>
                  <a:srgbClr val="000000"/>
                </a:solidFill>
                <a:latin typeface="宋体" pitchFamily="2" charset="-122"/>
                <a:ea typeface="宋体" charset="-122"/>
              </a:rPr>
              <a:t>管理都非常了解 </a:t>
            </a:r>
            <a:endParaRPr lang="zh-CN" altLang="en-US" sz="1400" b="0" dirty="0">
              <a:solidFill>
                <a:srgbClr val="000000"/>
              </a:solidFill>
              <a:latin typeface="宋体" pitchFamily="2" charset="-122"/>
              <a:ea typeface="宋体" charset="-122"/>
            </a:endParaRPr>
          </a:p>
        </p:txBody>
      </p:sp>
      <p:pic>
        <p:nvPicPr>
          <p:cNvPr id="2055" name="Picture 7" descr="M:\shuishou\ID\2007-11-17_21450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7268" y="591638"/>
            <a:ext cx="1143008" cy="1265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7565CD-605A-4D40-BE7C-D9FF1BEC89D1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465436" y="2060129"/>
            <a:ext cx="6313586" cy="800100"/>
          </a:xfrm>
          <a:prstGeom prst="roundRect">
            <a:avLst>
              <a:gd name="adj" fmla="val 12319"/>
            </a:avLst>
          </a:prstGeom>
          <a:solidFill>
            <a:schemeClr val="accent1">
              <a:lumMod val="75000"/>
            </a:schemeClr>
          </a:solidFill>
          <a:ln w="31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498774" y="3153072"/>
            <a:ext cx="6313586" cy="800100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31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41601" y="2204864"/>
            <a:ext cx="272395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陷入困境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16201" y="3332013"/>
            <a:ext cx="272395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炮轰</a:t>
            </a:r>
            <a:r>
              <a:rPr lang="en-US" altLang="zh-CN" sz="2800" b="1" dirty="0" smtClean="0">
                <a:solidFill>
                  <a:srgbClr val="111111"/>
                </a:solidFill>
                <a:ea typeface="宋体" pitchFamily="2" charset="-122"/>
              </a:rPr>
              <a:t>ITIL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1187624" y="2128391"/>
            <a:ext cx="642937" cy="642938"/>
            <a:chOff x="1289" y="582"/>
            <a:chExt cx="668" cy="668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1187624" y="3257847"/>
            <a:ext cx="642937" cy="642938"/>
            <a:chOff x="1289" y="582"/>
            <a:chExt cx="668" cy="668"/>
          </a:xfrm>
        </p:grpSpPr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1317799" y="2236341"/>
            <a:ext cx="3111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317799" y="3348335"/>
            <a:ext cx="31115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1511474" y="4213076"/>
            <a:ext cx="6313586" cy="800100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31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228901" y="4359944"/>
            <a:ext cx="285526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根源探究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1200324" y="4317851"/>
            <a:ext cx="642937" cy="642937"/>
            <a:chOff x="1289" y="582"/>
            <a:chExt cx="668" cy="668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val 18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Oval 19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Oval 20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0499" y="4408338"/>
            <a:ext cx="3111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陷入困境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26" name="TextBox 25"/>
          <p:cNvSpPr txBox="1"/>
          <p:nvPr/>
        </p:nvSpPr>
        <p:spPr>
          <a:xfrm>
            <a:off x="634931" y="4233282"/>
            <a:ext cx="1138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/>
              <a:t>2004</a:t>
            </a:r>
          </a:p>
          <a:p>
            <a:pPr algn="ctr"/>
            <a:r>
              <a:rPr lang="zh-CN" altLang="en-US" sz="2000" dirty="0" smtClean="0"/>
              <a:t>引入</a:t>
            </a:r>
            <a:r>
              <a:rPr lang="en-US" altLang="zh-CN" sz="2000" dirty="0" smtClean="0"/>
              <a:t>ITIL</a:t>
            </a:r>
            <a:endParaRPr lang="zh-CN" altLang="en-US" sz="2000" dirty="0"/>
          </a:p>
        </p:txBody>
      </p:sp>
      <p:grpSp>
        <p:nvGrpSpPr>
          <p:cNvPr id="40" name="组合 39"/>
          <p:cNvGrpSpPr/>
          <p:nvPr/>
        </p:nvGrpSpPr>
        <p:grpSpPr>
          <a:xfrm>
            <a:off x="1547664" y="3212976"/>
            <a:ext cx="1255687" cy="1152128"/>
            <a:chOff x="1547664" y="3212976"/>
            <a:chExt cx="1255687" cy="1152128"/>
          </a:xfrm>
        </p:grpSpPr>
        <p:sp>
          <p:nvSpPr>
            <p:cNvPr id="30" name="TextBox 29"/>
            <p:cNvSpPr txBox="1"/>
            <p:nvPr/>
          </p:nvSpPr>
          <p:spPr>
            <a:xfrm>
              <a:off x="1849244" y="3212976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/>
                <a:t>组织</a:t>
              </a:r>
              <a:endParaRPr lang="en-US" altLang="zh-CN" sz="2000" dirty="0" smtClean="0"/>
            </a:p>
            <a:p>
              <a:pPr algn="ctr"/>
              <a:r>
                <a:rPr lang="zh-CN" altLang="en-US" sz="2000" dirty="0" smtClean="0"/>
                <a:t>大调整</a:t>
              </a:r>
              <a:endParaRPr lang="zh-CN" altLang="en-US" sz="2000" dirty="0"/>
            </a:p>
          </p:txBody>
        </p:sp>
        <p:cxnSp>
          <p:nvCxnSpPr>
            <p:cNvPr id="34" name="直接箭头连接符 33"/>
            <p:cNvCxnSpPr/>
            <p:nvPr/>
          </p:nvCxnSpPr>
          <p:spPr>
            <a:xfrm flipV="1">
              <a:off x="1547664" y="3861048"/>
              <a:ext cx="504056" cy="5040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771800" y="2204864"/>
            <a:ext cx="1944216" cy="1080120"/>
            <a:chOff x="2771800" y="2204864"/>
            <a:chExt cx="1944216" cy="1080120"/>
          </a:xfrm>
        </p:grpSpPr>
        <p:sp>
          <p:nvSpPr>
            <p:cNvPr id="29" name="TextBox 28"/>
            <p:cNvSpPr txBox="1"/>
            <p:nvPr/>
          </p:nvSpPr>
          <p:spPr>
            <a:xfrm>
              <a:off x="3248948" y="2204864"/>
              <a:ext cx="146706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/>
                <a:t>成立流程部</a:t>
              </a:r>
              <a:endParaRPr lang="en-US" altLang="zh-CN" sz="2000" dirty="0" smtClean="0"/>
            </a:p>
            <a:p>
              <a:pPr algn="ctr"/>
              <a:r>
                <a:rPr lang="zh-CN" altLang="en-US" sz="2000" dirty="0" smtClean="0"/>
                <a:t>持续深化</a:t>
              </a:r>
              <a:endParaRPr lang="zh-CN" altLang="en-US" sz="2000" dirty="0"/>
            </a:p>
          </p:txBody>
        </p:sp>
        <p:cxnSp>
          <p:nvCxnSpPr>
            <p:cNvPr id="35" name="直接箭头连接符 34"/>
            <p:cNvCxnSpPr/>
            <p:nvPr/>
          </p:nvCxnSpPr>
          <p:spPr>
            <a:xfrm flipV="1">
              <a:off x="2771800" y="2780928"/>
              <a:ext cx="504056" cy="50405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4644008" y="2636912"/>
            <a:ext cx="1489715" cy="995918"/>
            <a:chOff x="4644008" y="2636912"/>
            <a:chExt cx="1489715" cy="995918"/>
          </a:xfrm>
        </p:grpSpPr>
        <p:sp>
          <p:nvSpPr>
            <p:cNvPr id="31" name="TextBox 30"/>
            <p:cNvSpPr txBox="1"/>
            <p:nvPr/>
          </p:nvSpPr>
          <p:spPr>
            <a:xfrm>
              <a:off x="5436096" y="2924944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/>
                <a:t>组织</a:t>
              </a:r>
              <a:endParaRPr lang="en-US" altLang="zh-CN" sz="2000" dirty="0" smtClean="0"/>
            </a:p>
            <a:p>
              <a:pPr algn="ctr"/>
              <a:r>
                <a:rPr lang="zh-CN" altLang="en-US" sz="2000" dirty="0" smtClean="0"/>
                <a:t>还原</a:t>
              </a:r>
              <a:endParaRPr lang="zh-CN" altLang="en-US" sz="2000" dirty="0"/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4644008" y="2636912"/>
              <a:ext cx="648072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6084168" y="3573016"/>
            <a:ext cx="1584176" cy="936104"/>
            <a:chOff x="6084168" y="3573016"/>
            <a:chExt cx="1584176" cy="936104"/>
          </a:xfrm>
        </p:grpSpPr>
        <p:sp>
          <p:nvSpPr>
            <p:cNvPr id="32" name="TextBox 31"/>
            <p:cNvSpPr txBox="1"/>
            <p:nvPr/>
          </p:nvSpPr>
          <p:spPr>
            <a:xfrm>
              <a:off x="6714237" y="3801234"/>
              <a:ext cx="9541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/>
                <a:t>撤销</a:t>
              </a:r>
              <a:endParaRPr lang="en-US" altLang="zh-CN" sz="2000" dirty="0" smtClean="0"/>
            </a:p>
            <a:p>
              <a:pPr algn="ctr"/>
              <a:r>
                <a:rPr lang="zh-CN" altLang="en-US" sz="2000" dirty="0" smtClean="0"/>
                <a:t>流程部</a:t>
              </a:r>
              <a:endParaRPr lang="zh-CN" altLang="en-US" sz="2000" dirty="0"/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6084168" y="3573016"/>
              <a:ext cx="648072" cy="43204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陷入困境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18" name="爆炸形 1 17"/>
          <p:cNvSpPr/>
          <p:nvPr/>
        </p:nvSpPr>
        <p:spPr>
          <a:xfrm>
            <a:off x="755576" y="1340768"/>
            <a:ext cx="3024336" cy="266429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IT</a:t>
            </a:r>
            <a:r>
              <a:rPr lang="zh-CN" altLang="en-US" sz="2000" dirty="0" smtClean="0">
                <a:solidFill>
                  <a:schemeClr val="bg1"/>
                </a:solidFill>
              </a:rPr>
              <a:t>部门响应越来越慢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爆炸形 1 19"/>
          <p:cNvSpPr/>
          <p:nvPr/>
        </p:nvSpPr>
        <p:spPr>
          <a:xfrm>
            <a:off x="4427984" y="1196752"/>
            <a:ext cx="3024336" cy="266429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内部配合越来越困难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爆炸形 1 20"/>
          <p:cNvSpPr/>
          <p:nvPr/>
        </p:nvSpPr>
        <p:spPr>
          <a:xfrm>
            <a:off x="755576" y="3861048"/>
            <a:ext cx="3024336" cy="266429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工作量越来越大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爆炸形 1 21"/>
          <p:cNvSpPr/>
          <p:nvPr/>
        </p:nvSpPr>
        <p:spPr>
          <a:xfrm>
            <a:off x="4499992" y="3861048"/>
            <a:ext cx="3024336" cy="266429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骨干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越来越</a:t>
            </a:r>
            <a:r>
              <a:rPr lang="zh-CN" altLang="en-US" sz="2000" dirty="0" smtClean="0">
                <a:solidFill>
                  <a:schemeClr val="bg1"/>
                </a:solidFill>
              </a:rPr>
              <a:t>少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3" name="爆炸形 1 22"/>
          <p:cNvSpPr/>
          <p:nvPr/>
        </p:nvSpPr>
        <p:spPr>
          <a:xfrm>
            <a:off x="2627784" y="2492896"/>
            <a:ext cx="3024336" cy="266429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人越来越多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7565CD-605A-4D40-BE7C-D9FF1BEC89D1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465436" y="2060129"/>
            <a:ext cx="6313586" cy="800100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31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498774" y="3153072"/>
            <a:ext cx="6313586" cy="800100"/>
          </a:xfrm>
          <a:prstGeom prst="roundRect">
            <a:avLst>
              <a:gd name="adj" fmla="val 12319"/>
            </a:avLst>
          </a:prstGeom>
          <a:solidFill>
            <a:schemeClr val="accent1">
              <a:lumMod val="75000"/>
            </a:schemeClr>
          </a:solidFill>
          <a:ln w="31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241601" y="2204864"/>
            <a:ext cx="272395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陷入困境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16201" y="3332013"/>
            <a:ext cx="272395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炮轰</a:t>
            </a:r>
            <a:r>
              <a:rPr lang="en-US" altLang="zh-CN" sz="2800" b="1" dirty="0" smtClean="0">
                <a:solidFill>
                  <a:srgbClr val="111111"/>
                </a:solidFill>
                <a:ea typeface="宋体" pitchFamily="2" charset="-122"/>
              </a:rPr>
              <a:t>ITIL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187624" y="2128391"/>
            <a:ext cx="642937" cy="642938"/>
            <a:chOff x="1289" y="582"/>
            <a:chExt cx="668" cy="668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187624" y="3257847"/>
            <a:ext cx="642937" cy="642938"/>
            <a:chOff x="1289" y="582"/>
            <a:chExt cx="668" cy="668"/>
          </a:xfrm>
        </p:grpSpPr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1317799" y="2236341"/>
            <a:ext cx="3111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317799" y="3348335"/>
            <a:ext cx="31115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1511474" y="4213076"/>
            <a:ext cx="6313586" cy="800100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31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228901" y="4359944"/>
            <a:ext cx="285526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11111"/>
                </a:solidFill>
                <a:ea typeface="宋体" pitchFamily="2" charset="-122"/>
              </a:rPr>
              <a:t>根源探究</a:t>
            </a:r>
            <a:endParaRPr lang="zh-CN" altLang="en-US" sz="2800" b="1" dirty="0">
              <a:solidFill>
                <a:srgbClr val="111111"/>
              </a:solidFill>
              <a:ea typeface="宋体" pitchFamily="2" charset="-122"/>
            </a:endParaRPr>
          </a:p>
        </p:txBody>
      </p: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1200324" y="4317851"/>
            <a:ext cx="642937" cy="642937"/>
            <a:chOff x="1289" y="582"/>
            <a:chExt cx="668" cy="668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val 18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Oval 19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Oval 20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0499" y="4408338"/>
            <a:ext cx="3111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200" b="1">
                <a:solidFill>
                  <a:schemeClr val="tx1"/>
                </a:solidFill>
                <a:ea typeface="宋体" pitchFamily="2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误导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：降低成本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7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需要更多的人力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需要更多的时间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需要更多的资金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误导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：流程第一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8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技术第一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人员第二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流程不是孙悟空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误导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：配置管理是核心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D612BE-CE68-4090-AABE-5FF595EFF5A4}" type="slidenum">
              <a:rPr lang="en-US" altLang="zh-CN" smtClean="0"/>
              <a:pPr/>
              <a:t>9</a:t>
            </a:fld>
            <a:endParaRPr lang="en-US" altLang="zh-CN"/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0" y="1808488"/>
            <a:ext cx="9144000" cy="1434460"/>
            <a:chOff x="476" y="2115"/>
            <a:chExt cx="1800" cy="388"/>
          </a:xfrm>
        </p:grpSpPr>
        <p:sp>
          <p:nvSpPr>
            <p:cNvPr id="5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83568" y="228257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信息准确率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Group 25"/>
          <p:cNvGrpSpPr>
            <a:grpSpLocks/>
          </p:cNvGrpSpPr>
          <p:nvPr/>
        </p:nvGrpSpPr>
        <p:grpSpPr bwMode="auto">
          <a:xfrm>
            <a:off x="-4980" y="3218676"/>
            <a:ext cx="9144000" cy="1434460"/>
            <a:chOff x="476" y="2115"/>
            <a:chExt cx="1800" cy="388"/>
          </a:xfrm>
        </p:grpSpPr>
        <p:sp>
          <p:nvSpPr>
            <p:cNvPr id="12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674260" y="3673596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关键的信息得不到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-4980" y="4658836"/>
            <a:ext cx="9144000" cy="1434460"/>
            <a:chOff x="476" y="2115"/>
            <a:chExt cx="1800" cy="388"/>
          </a:xfrm>
        </p:grpSpPr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>
              <a:off x="476" y="2115"/>
              <a:ext cx="1800" cy="3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/>
                </a:gs>
                <a:gs pos="100000">
                  <a:srgbClr val="333399">
                    <a:gamma/>
                    <a:shade val="29020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566" y="2116"/>
              <a:ext cx="1621" cy="38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28627"/>
                    <a:invGamma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595" y="2133"/>
              <a:ext cx="1561" cy="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 rot="-2700000">
              <a:off x="490" y="2143"/>
              <a:ext cx="71" cy="3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0001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>
              <a:off x="626" y="2147"/>
              <a:ext cx="1500" cy="3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3399">
                    <a:gamma/>
                    <a:shade val="63529"/>
                    <a:invGamma/>
                  </a:srgbClr>
                </a:gs>
                <a:gs pos="100000">
                  <a:srgbClr val="333399"/>
                </a:gs>
              </a:gsLst>
              <a:lin ang="5400000" scaled="1"/>
            </a:gra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74260" y="508518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配置管理是个悖论</a:t>
            </a:r>
            <a:endParaRPr lang="en-US" altLang="zh-CN" sz="28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24" grpId="0"/>
    </p:bldLst>
  </p:timing>
</p:sld>
</file>

<file path=ppt/theme/theme1.xml><?xml version="1.0" encoding="utf-8"?>
<a:theme xmlns:a="http://schemas.openxmlformats.org/drawingml/2006/main" name="易聆科ppt模板（2008版）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易聆科ppt模板（2008版）</Template>
  <TotalTime>6138</TotalTime>
  <Words>533</Words>
  <Application>Microsoft Office PowerPoint</Application>
  <PresentationFormat>全屏显示(4:3)</PresentationFormat>
  <Paragraphs>137</Paragraphs>
  <Slides>18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易聆科ppt模板（2008版）</vt:lpstr>
      <vt:lpstr>敢于对ITIL说不</vt:lpstr>
      <vt:lpstr>幻灯片 2</vt:lpstr>
      <vt:lpstr>内容</vt:lpstr>
      <vt:lpstr>陷入困境</vt:lpstr>
      <vt:lpstr>陷入困境</vt:lpstr>
      <vt:lpstr>内容</vt:lpstr>
      <vt:lpstr>误导1：降低成本</vt:lpstr>
      <vt:lpstr>误导2：流程第一</vt:lpstr>
      <vt:lpstr>误导3：配置管理是核心</vt:lpstr>
      <vt:lpstr>误导4：ITIL工具必配</vt:lpstr>
      <vt:lpstr>误导5：没有监控不行</vt:lpstr>
      <vt:lpstr>误导6：让你过得更好</vt:lpstr>
      <vt:lpstr>内容</vt:lpstr>
      <vt:lpstr>大背景是农业社会</vt:lpstr>
      <vt:lpstr>业务快速发展，IT快速变化</vt:lpstr>
      <vt:lpstr>人心浮躁</vt:lpstr>
      <vt:lpstr>感悟</vt:lpstr>
      <vt:lpstr>幻灯片 18</vt:lpstr>
    </vt:vector>
  </TitlesOfParts>
  <Company>深圳市易聆科信息技术有限公司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</dc:title>
  <dc:creator>SZELINK</dc:creator>
  <cp:lastModifiedBy>FBI</cp:lastModifiedBy>
  <cp:revision>651</cp:revision>
  <cp:lastPrinted>1601-01-01T00:00:00Z</cp:lastPrinted>
  <dcterms:created xsi:type="dcterms:W3CDTF">2008-02-24T17:52:51Z</dcterms:created>
  <dcterms:modified xsi:type="dcterms:W3CDTF">2011-12-15T11:31:23Z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所有者">
    <vt:lpwstr>深圳市易聆科信息技术有限公司</vt:lpwstr>
  </property>
</Properties>
</file>