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8" r:id="rId1"/>
    <p:sldMasterId id="2147487994" r:id="rId2"/>
    <p:sldMasterId id="2147488285" r:id="rId3"/>
    <p:sldMasterId id="2147488339" r:id="rId4"/>
  </p:sldMasterIdLst>
  <p:notesMasterIdLst>
    <p:notesMasterId r:id="rId28"/>
  </p:notesMasterIdLst>
  <p:handoutMasterIdLst>
    <p:handoutMasterId r:id="rId29"/>
  </p:handoutMasterIdLst>
  <p:sldIdLst>
    <p:sldId id="256" r:id="rId5"/>
    <p:sldId id="384" r:id="rId6"/>
    <p:sldId id="259" r:id="rId7"/>
    <p:sldId id="260" r:id="rId8"/>
    <p:sldId id="386" r:id="rId9"/>
    <p:sldId id="385" r:id="rId10"/>
    <p:sldId id="387" r:id="rId11"/>
    <p:sldId id="388" r:id="rId12"/>
    <p:sldId id="389" r:id="rId13"/>
    <p:sldId id="390" r:id="rId14"/>
    <p:sldId id="391" r:id="rId15"/>
    <p:sldId id="392" r:id="rId16"/>
    <p:sldId id="393" r:id="rId17"/>
    <p:sldId id="394" r:id="rId18"/>
    <p:sldId id="395" r:id="rId19"/>
    <p:sldId id="396" r:id="rId20"/>
    <p:sldId id="398" r:id="rId21"/>
    <p:sldId id="399" r:id="rId22"/>
    <p:sldId id="400" r:id="rId23"/>
    <p:sldId id="397" r:id="rId24"/>
    <p:sldId id="401" r:id="rId25"/>
    <p:sldId id="402" r:id="rId26"/>
    <p:sldId id="341" r:id="rId27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0"/>
        <a:cs typeface="宋体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0"/>
        <a:cs typeface="宋体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0"/>
        <a:cs typeface="宋体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0"/>
        <a:cs typeface="宋体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0"/>
        <a:cs typeface="宋体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宋体" charset="0"/>
        <a:cs typeface="宋体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宋体" charset="0"/>
        <a:cs typeface="宋体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宋体" charset="0"/>
        <a:cs typeface="宋体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宋体" charset="0"/>
        <a:cs typeface="宋体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66FFFF"/>
    <a:srgbClr val="99CC00"/>
    <a:srgbClr val="99FF99"/>
    <a:srgbClr val="FFFF00"/>
    <a:srgbClr val="CCFF66"/>
    <a:srgbClr val="FF1741"/>
    <a:srgbClr val="FF00FF"/>
    <a:srgbClr val="DA0624"/>
    <a:srgbClr val="66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中度样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7" autoAdjust="0"/>
    <p:restoredTop sz="41772" autoAdjust="0"/>
  </p:normalViewPr>
  <p:slideViewPr>
    <p:cSldViewPr>
      <p:cViewPr varScale="1">
        <p:scale>
          <a:sx n="75" d="100"/>
          <a:sy n="75" d="100"/>
        </p:scale>
        <p:origin x="-10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1206" y="3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8E0B21-73FA-4A56-B786-00EE7C865128}" type="doc">
      <dgm:prSet loTypeId="urn:microsoft.com/office/officeart/2005/8/layout/radial6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914693EE-2378-409A-87A0-E0DD22DF109C}">
      <dgm:prSet phldrT="[文本]" custT="1"/>
      <dgm:spPr/>
      <dgm:t>
        <a:bodyPr/>
        <a:lstStyle/>
        <a:p>
          <a:r>
            <a:rPr lang="zh-CN" altLang="en-US" sz="1600" dirty="0" smtClean="0">
              <a:latin typeface="微软雅黑" pitchFamily="34" charset="-122"/>
              <a:ea typeface="微软雅黑" pitchFamily="34" charset="-122"/>
            </a:rPr>
            <a:t>项目过程管理</a:t>
          </a:r>
          <a:endParaRPr lang="zh-CN" altLang="en-US" sz="1600" dirty="0">
            <a:latin typeface="微软雅黑" pitchFamily="34" charset="-122"/>
            <a:ea typeface="微软雅黑" pitchFamily="34" charset="-122"/>
          </a:endParaRPr>
        </a:p>
      </dgm:t>
    </dgm:pt>
    <dgm:pt modelId="{83840D4B-1003-4843-8DD3-3970329BE26E}" type="parTrans" cxnId="{6A2DA71E-F5E8-4183-ACD6-DF8F7F2469CD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6B9F9C52-3417-42E7-B54A-5586080C5F60}" type="sibTrans" cxnId="{6A2DA71E-F5E8-4183-ACD6-DF8F7F2469CD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AA98ABFF-5910-45F9-832A-EBC78701FF65}">
      <dgm:prSet phldrT="[文本]" custT="1"/>
      <dgm:spPr/>
      <dgm:t>
        <a:bodyPr/>
        <a:lstStyle/>
        <a:p>
          <a:r>
            <a:rPr lang="zh-CN" altLang="en-US" sz="1200" dirty="0" smtClean="0">
              <a:latin typeface="微软雅黑" pitchFamily="34" charset="-122"/>
              <a:ea typeface="微软雅黑" pitchFamily="34" charset="-122"/>
            </a:rPr>
            <a:t>项目启动会</a:t>
          </a:r>
          <a:endParaRPr lang="zh-CN" altLang="en-US" sz="1200" dirty="0">
            <a:latin typeface="微软雅黑" pitchFamily="34" charset="-122"/>
            <a:ea typeface="微软雅黑" pitchFamily="34" charset="-122"/>
          </a:endParaRPr>
        </a:p>
      </dgm:t>
    </dgm:pt>
    <dgm:pt modelId="{2F2B67BB-A687-4F91-B4D3-4E663B76DB5D}" type="parTrans" cxnId="{72D149FC-81AB-46CD-BE17-B271A4C207BC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FE70EA87-D53D-42EF-A22B-5880894DC0BF}" type="sibTrans" cxnId="{72D149FC-81AB-46CD-BE17-B271A4C207BC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79305CDB-A36A-432F-BC55-281B109BEBDD}">
      <dgm:prSet phldrT="[文本]" custT="1"/>
      <dgm:spPr/>
      <dgm:t>
        <a:bodyPr/>
        <a:lstStyle/>
        <a:p>
          <a:r>
            <a:rPr lang="zh-CN" altLang="en-US" sz="1200" dirty="0" smtClean="0">
              <a:latin typeface="微软雅黑" pitchFamily="34" charset="-122"/>
              <a:ea typeface="微软雅黑" pitchFamily="34" charset="-122"/>
            </a:rPr>
            <a:t>建设工期</a:t>
          </a:r>
          <a:endParaRPr lang="zh-CN" altLang="en-US" sz="1200" dirty="0">
            <a:latin typeface="微软雅黑" pitchFamily="34" charset="-122"/>
            <a:ea typeface="微软雅黑" pitchFamily="34" charset="-122"/>
          </a:endParaRPr>
        </a:p>
      </dgm:t>
    </dgm:pt>
    <dgm:pt modelId="{31F2DE73-89D9-4804-BB65-DF72425FCE24}" type="parTrans" cxnId="{FD7EA984-C3F0-4501-A1E5-C3F8663823C1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015E8AFB-F6CA-46C1-8B1D-A2F087510A96}" type="sibTrans" cxnId="{FD7EA984-C3F0-4501-A1E5-C3F8663823C1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9203908D-FBDE-4A0C-AE36-F137AF9081E5}">
      <dgm:prSet phldrT="[文本]" custT="1"/>
      <dgm:spPr/>
      <dgm:t>
        <a:bodyPr/>
        <a:lstStyle/>
        <a:p>
          <a:r>
            <a:rPr lang="zh-CN" altLang="en-US" sz="1200" dirty="0" smtClean="0">
              <a:latin typeface="微软雅黑" pitchFamily="34" charset="-122"/>
              <a:ea typeface="微软雅黑" pitchFamily="34" charset="-122"/>
            </a:rPr>
            <a:t>文档输出</a:t>
          </a:r>
          <a:endParaRPr lang="zh-CN" altLang="en-US" sz="1200" dirty="0">
            <a:latin typeface="微软雅黑" pitchFamily="34" charset="-122"/>
            <a:ea typeface="微软雅黑" pitchFamily="34" charset="-122"/>
          </a:endParaRPr>
        </a:p>
      </dgm:t>
    </dgm:pt>
    <dgm:pt modelId="{294C91A2-28B3-4EC5-BBCB-1B23890DA302}" type="parTrans" cxnId="{42AC4E7E-805F-47E4-8C8D-163BCA42C567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BF46C2A0-6860-4A43-BBA1-B5BCB3B4769A}" type="sibTrans" cxnId="{42AC4E7E-805F-47E4-8C8D-163BCA42C567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26A0455B-55A4-4DE6-9578-96D0692DFEF1}">
      <dgm:prSet phldrT="[文本]" custT="1"/>
      <dgm:spPr/>
      <dgm:t>
        <a:bodyPr/>
        <a:lstStyle/>
        <a:p>
          <a:r>
            <a:rPr lang="zh-CN" altLang="en-US" sz="1200" dirty="0" smtClean="0">
              <a:latin typeface="微软雅黑" pitchFamily="34" charset="-122"/>
              <a:ea typeface="微软雅黑" pitchFamily="34" charset="-122"/>
            </a:rPr>
            <a:t>领导对话</a:t>
          </a:r>
          <a:endParaRPr lang="zh-CN" altLang="en-US" sz="1200" dirty="0">
            <a:latin typeface="微软雅黑" pitchFamily="34" charset="-122"/>
            <a:ea typeface="微软雅黑" pitchFamily="34" charset="-122"/>
          </a:endParaRPr>
        </a:p>
      </dgm:t>
    </dgm:pt>
    <dgm:pt modelId="{AEA6300C-87A4-4E28-92E5-3A2FDBF7DFE6}" type="parTrans" cxnId="{5845350A-5A1D-4E8F-A71E-CB1D896E2A59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EBB8290F-1672-447D-B67E-CDCE3C296FBA}" type="sibTrans" cxnId="{5845350A-5A1D-4E8F-A71E-CB1D896E2A59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2ACD0500-FE7B-4EB6-81AB-7DC889AF9898}">
      <dgm:prSet phldrT="[文本]" phldr="1"/>
      <dgm:spPr/>
      <dgm:t>
        <a:bodyPr/>
        <a:lstStyle/>
        <a:p>
          <a:endParaRPr lang="zh-CN" altLang="en-US" sz="1200" dirty="0">
            <a:latin typeface="微软雅黑" pitchFamily="34" charset="-122"/>
            <a:ea typeface="微软雅黑" pitchFamily="34" charset="-122"/>
          </a:endParaRPr>
        </a:p>
      </dgm:t>
    </dgm:pt>
    <dgm:pt modelId="{023A871C-1545-4B6A-9CFD-2E0C11CD285E}" type="parTrans" cxnId="{523C12C2-52FD-4B16-A992-27EEDF7D24CC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3AF5B671-C871-4C31-8C48-3E79F7B9FF9E}" type="sibTrans" cxnId="{523C12C2-52FD-4B16-A992-27EEDF7D24CC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DEB807EB-DD85-4B7C-BE7A-024E2F03BFB2}">
      <dgm:prSet phldrT="[文本]" custT="1"/>
      <dgm:spPr/>
      <dgm:t>
        <a:bodyPr/>
        <a:lstStyle/>
        <a:p>
          <a:r>
            <a:rPr lang="zh-CN" altLang="en-US" sz="1200" dirty="0" smtClean="0">
              <a:latin typeface="微软雅黑" pitchFamily="34" charset="-122"/>
              <a:ea typeface="微软雅黑" pitchFamily="34" charset="-122"/>
            </a:rPr>
            <a:t>全员参与</a:t>
          </a:r>
          <a:endParaRPr lang="zh-CN" altLang="en-US" sz="1200" dirty="0">
            <a:latin typeface="微软雅黑" pitchFamily="34" charset="-122"/>
            <a:ea typeface="微软雅黑" pitchFamily="34" charset="-122"/>
          </a:endParaRPr>
        </a:p>
      </dgm:t>
    </dgm:pt>
    <dgm:pt modelId="{8C40B83C-CF1D-456E-AEFC-0776EA73F371}" type="parTrans" cxnId="{17A5D3B0-412B-4C22-8CC1-1F223B7FEED8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7701F025-9797-4685-8696-60458A0B8086}" type="sibTrans" cxnId="{17A5D3B0-412B-4C22-8CC1-1F223B7FEED8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6231303A-CBE7-4BD5-B324-82A11668D52A}">
      <dgm:prSet phldrT="[文本]" custT="1"/>
      <dgm:spPr/>
      <dgm:t>
        <a:bodyPr/>
        <a:lstStyle/>
        <a:p>
          <a:r>
            <a:rPr lang="zh-CN" altLang="en-US" sz="1200" dirty="0" smtClean="0">
              <a:latin typeface="微软雅黑" pitchFamily="34" charset="-122"/>
              <a:ea typeface="微软雅黑" pitchFamily="34" charset="-122"/>
            </a:rPr>
            <a:t>责任人意识统一</a:t>
          </a:r>
          <a:endParaRPr lang="zh-CN" altLang="en-US" sz="1200" dirty="0">
            <a:latin typeface="微软雅黑" pitchFamily="34" charset="-122"/>
            <a:ea typeface="微软雅黑" pitchFamily="34" charset="-122"/>
          </a:endParaRPr>
        </a:p>
      </dgm:t>
    </dgm:pt>
    <dgm:pt modelId="{86D45263-1ABF-4126-8346-7F834BC3EC5A}" type="parTrans" cxnId="{3854DA39-00F8-47FD-AC9E-4746CD502875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EE328245-718D-4C9D-A457-87DB3081F2D7}" type="sibTrans" cxnId="{3854DA39-00F8-47FD-AC9E-4746CD502875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1DE7E28A-9607-4F32-BB39-869987C3EC62}" type="pres">
      <dgm:prSet presAssocID="{088E0B21-73FA-4A56-B786-00EE7C86512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E1F98A35-3212-415D-88E1-ED1A990313D0}" type="pres">
      <dgm:prSet presAssocID="{914693EE-2378-409A-87A0-E0DD22DF109C}" presName="centerShape" presStyleLbl="node0" presStyleIdx="0" presStyleCnt="1"/>
      <dgm:spPr/>
      <dgm:t>
        <a:bodyPr/>
        <a:lstStyle/>
        <a:p>
          <a:endParaRPr lang="zh-CN" altLang="en-US"/>
        </a:p>
      </dgm:t>
    </dgm:pt>
    <dgm:pt modelId="{6371FCD1-4B3B-40D4-B16B-4A1257727AB0}" type="pres">
      <dgm:prSet presAssocID="{AA98ABFF-5910-45F9-832A-EBC78701FF65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7E07280-611C-44A7-A28E-782C7DE3C57C}" type="pres">
      <dgm:prSet presAssocID="{AA98ABFF-5910-45F9-832A-EBC78701FF65}" presName="dummy" presStyleCnt="0"/>
      <dgm:spPr/>
    </dgm:pt>
    <dgm:pt modelId="{F94518E8-89BD-4BB6-82D4-0DDC408DC7DB}" type="pres">
      <dgm:prSet presAssocID="{FE70EA87-D53D-42EF-A22B-5880894DC0BF}" presName="sibTrans" presStyleLbl="sibTrans2D1" presStyleIdx="0" presStyleCnt="6"/>
      <dgm:spPr/>
      <dgm:t>
        <a:bodyPr/>
        <a:lstStyle/>
        <a:p>
          <a:endParaRPr lang="zh-CN" altLang="en-US"/>
        </a:p>
      </dgm:t>
    </dgm:pt>
    <dgm:pt modelId="{EF317C04-DFB2-4375-8D8F-A8C1CBE348DE}" type="pres">
      <dgm:prSet presAssocID="{79305CDB-A36A-432F-BC55-281B109BEBDD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2515317-D707-42F1-916C-A4E66868B6F5}" type="pres">
      <dgm:prSet presAssocID="{79305CDB-A36A-432F-BC55-281B109BEBDD}" presName="dummy" presStyleCnt="0"/>
      <dgm:spPr/>
    </dgm:pt>
    <dgm:pt modelId="{994FECA2-8B82-4D8F-BE51-16C32789FA92}" type="pres">
      <dgm:prSet presAssocID="{015E8AFB-F6CA-46C1-8B1D-A2F087510A96}" presName="sibTrans" presStyleLbl="sibTrans2D1" presStyleIdx="1" presStyleCnt="6"/>
      <dgm:spPr/>
      <dgm:t>
        <a:bodyPr/>
        <a:lstStyle/>
        <a:p>
          <a:endParaRPr lang="zh-CN" altLang="en-US"/>
        </a:p>
      </dgm:t>
    </dgm:pt>
    <dgm:pt modelId="{3DB39220-0151-45D1-A46B-A0A6353EB308}" type="pres">
      <dgm:prSet presAssocID="{9203908D-FBDE-4A0C-AE36-F137AF9081E5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4F21A7-D278-426D-B505-DD82F1EF1A3C}" type="pres">
      <dgm:prSet presAssocID="{9203908D-FBDE-4A0C-AE36-F137AF9081E5}" presName="dummy" presStyleCnt="0"/>
      <dgm:spPr/>
    </dgm:pt>
    <dgm:pt modelId="{54709F97-FE47-4EA6-88CB-18A44D20025E}" type="pres">
      <dgm:prSet presAssocID="{BF46C2A0-6860-4A43-BBA1-B5BCB3B4769A}" presName="sibTrans" presStyleLbl="sibTrans2D1" presStyleIdx="2" presStyleCnt="6"/>
      <dgm:spPr/>
      <dgm:t>
        <a:bodyPr/>
        <a:lstStyle/>
        <a:p>
          <a:endParaRPr lang="zh-CN" altLang="en-US"/>
        </a:p>
      </dgm:t>
    </dgm:pt>
    <dgm:pt modelId="{490F8C1D-69CB-40A9-B362-EC1A0ADBFE72}" type="pres">
      <dgm:prSet presAssocID="{26A0455B-55A4-4DE6-9578-96D0692DFEF1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7E7ADA8-0578-4520-AB30-E455717888EC}" type="pres">
      <dgm:prSet presAssocID="{26A0455B-55A4-4DE6-9578-96D0692DFEF1}" presName="dummy" presStyleCnt="0"/>
      <dgm:spPr/>
    </dgm:pt>
    <dgm:pt modelId="{D719D23C-2951-417D-8133-BFC16118A11A}" type="pres">
      <dgm:prSet presAssocID="{EBB8290F-1672-447D-B67E-CDCE3C296FBA}" presName="sibTrans" presStyleLbl="sibTrans2D1" presStyleIdx="3" presStyleCnt="6"/>
      <dgm:spPr/>
      <dgm:t>
        <a:bodyPr/>
        <a:lstStyle/>
        <a:p>
          <a:endParaRPr lang="zh-CN" altLang="en-US"/>
        </a:p>
      </dgm:t>
    </dgm:pt>
    <dgm:pt modelId="{60D7F1A1-47E1-4341-8A19-1EBD2333A156}" type="pres">
      <dgm:prSet presAssocID="{DEB807EB-DD85-4B7C-BE7A-024E2F03BFB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8BE6336-D2D6-403E-90FA-2BBF6853455C}" type="pres">
      <dgm:prSet presAssocID="{DEB807EB-DD85-4B7C-BE7A-024E2F03BFB2}" presName="dummy" presStyleCnt="0"/>
      <dgm:spPr/>
    </dgm:pt>
    <dgm:pt modelId="{4CB137CF-BB2A-49B8-A84C-C7E472D3CCBE}" type="pres">
      <dgm:prSet presAssocID="{7701F025-9797-4685-8696-60458A0B8086}" presName="sibTrans" presStyleLbl="sibTrans2D1" presStyleIdx="4" presStyleCnt="6"/>
      <dgm:spPr/>
      <dgm:t>
        <a:bodyPr/>
        <a:lstStyle/>
        <a:p>
          <a:endParaRPr lang="zh-CN" altLang="en-US"/>
        </a:p>
      </dgm:t>
    </dgm:pt>
    <dgm:pt modelId="{DA6D6DD0-CA78-4F21-9C9B-99530944F2A8}" type="pres">
      <dgm:prSet presAssocID="{6231303A-CBE7-4BD5-B324-82A11668D52A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BD4C7D0-DFAF-4DD6-B671-248552D4A300}" type="pres">
      <dgm:prSet presAssocID="{6231303A-CBE7-4BD5-B324-82A11668D52A}" presName="dummy" presStyleCnt="0"/>
      <dgm:spPr/>
    </dgm:pt>
    <dgm:pt modelId="{12A7C57D-3BE0-4B49-AF7E-16F6DB4CD7A7}" type="pres">
      <dgm:prSet presAssocID="{EE328245-718D-4C9D-A457-87DB3081F2D7}" presName="sibTrans" presStyleLbl="sibTrans2D1" presStyleIdx="5" presStyleCnt="6"/>
      <dgm:spPr/>
      <dgm:t>
        <a:bodyPr/>
        <a:lstStyle/>
        <a:p>
          <a:endParaRPr lang="zh-CN" altLang="en-US"/>
        </a:p>
      </dgm:t>
    </dgm:pt>
  </dgm:ptLst>
  <dgm:cxnLst>
    <dgm:cxn modelId="{87574F4D-2FD0-4662-B09B-677BA6D9423A}" type="presOf" srcId="{EE328245-718D-4C9D-A457-87DB3081F2D7}" destId="{12A7C57D-3BE0-4B49-AF7E-16F6DB4CD7A7}" srcOrd="0" destOrd="0" presId="urn:microsoft.com/office/officeart/2005/8/layout/radial6"/>
    <dgm:cxn modelId="{17A5D3B0-412B-4C22-8CC1-1F223B7FEED8}" srcId="{914693EE-2378-409A-87A0-E0DD22DF109C}" destId="{DEB807EB-DD85-4B7C-BE7A-024E2F03BFB2}" srcOrd="4" destOrd="0" parTransId="{8C40B83C-CF1D-456E-AEFC-0776EA73F371}" sibTransId="{7701F025-9797-4685-8696-60458A0B8086}"/>
    <dgm:cxn modelId="{9020CB11-1A2C-4036-ADDD-595E5CF4837E}" type="presOf" srcId="{088E0B21-73FA-4A56-B786-00EE7C865128}" destId="{1DE7E28A-9607-4F32-BB39-869987C3EC62}" srcOrd="0" destOrd="0" presId="urn:microsoft.com/office/officeart/2005/8/layout/radial6"/>
    <dgm:cxn modelId="{72D149FC-81AB-46CD-BE17-B271A4C207BC}" srcId="{914693EE-2378-409A-87A0-E0DD22DF109C}" destId="{AA98ABFF-5910-45F9-832A-EBC78701FF65}" srcOrd="0" destOrd="0" parTransId="{2F2B67BB-A687-4F91-B4D3-4E663B76DB5D}" sibTransId="{FE70EA87-D53D-42EF-A22B-5880894DC0BF}"/>
    <dgm:cxn modelId="{F6D28519-0B6B-4BE6-BBAA-A6A435735535}" type="presOf" srcId="{BF46C2A0-6860-4A43-BBA1-B5BCB3B4769A}" destId="{54709F97-FE47-4EA6-88CB-18A44D20025E}" srcOrd="0" destOrd="0" presId="urn:microsoft.com/office/officeart/2005/8/layout/radial6"/>
    <dgm:cxn modelId="{4193D138-70C9-46C0-B787-6996EFB8B419}" type="presOf" srcId="{26A0455B-55A4-4DE6-9578-96D0692DFEF1}" destId="{490F8C1D-69CB-40A9-B362-EC1A0ADBFE72}" srcOrd="0" destOrd="0" presId="urn:microsoft.com/office/officeart/2005/8/layout/radial6"/>
    <dgm:cxn modelId="{3854DA39-00F8-47FD-AC9E-4746CD502875}" srcId="{914693EE-2378-409A-87A0-E0DD22DF109C}" destId="{6231303A-CBE7-4BD5-B324-82A11668D52A}" srcOrd="5" destOrd="0" parTransId="{86D45263-1ABF-4126-8346-7F834BC3EC5A}" sibTransId="{EE328245-718D-4C9D-A457-87DB3081F2D7}"/>
    <dgm:cxn modelId="{937779FD-DB4A-4FBD-B725-FE32A3380084}" type="presOf" srcId="{914693EE-2378-409A-87A0-E0DD22DF109C}" destId="{E1F98A35-3212-415D-88E1-ED1A990313D0}" srcOrd="0" destOrd="0" presId="urn:microsoft.com/office/officeart/2005/8/layout/radial6"/>
    <dgm:cxn modelId="{677F9E21-CBF2-491C-B1E4-C8890CB08280}" type="presOf" srcId="{EBB8290F-1672-447D-B67E-CDCE3C296FBA}" destId="{D719D23C-2951-417D-8133-BFC16118A11A}" srcOrd="0" destOrd="0" presId="urn:microsoft.com/office/officeart/2005/8/layout/radial6"/>
    <dgm:cxn modelId="{42AC4E7E-805F-47E4-8C8D-163BCA42C567}" srcId="{914693EE-2378-409A-87A0-E0DD22DF109C}" destId="{9203908D-FBDE-4A0C-AE36-F137AF9081E5}" srcOrd="2" destOrd="0" parTransId="{294C91A2-28B3-4EC5-BBCB-1B23890DA302}" sibTransId="{BF46C2A0-6860-4A43-BBA1-B5BCB3B4769A}"/>
    <dgm:cxn modelId="{017EE641-7121-424E-AC22-F195754E9E64}" type="presOf" srcId="{6231303A-CBE7-4BD5-B324-82A11668D52A}" destId="{DA6D6DD0-CA78-4F21-9C9B-99530944F2A8}" srcOrd="0" destOrd="0" presId="urn:microsoft.com/office/officeart/2005/8/layout/radial6"/>
    <dgm:cxn modelId="{228855C2-952F-40B2-B412-FA0CB212482C}" type="presOf" srcId="{7701F025-9797-4685-8696-60458A0B8086}" destId="{4CB137CF-BB2A-49B8-A84C-C7E472D3CCBE}" srcOrd="0" destOrd="0" presId="urn:microsoft.com/office/officeart/2005/8/layout/radial6"/>
    <dgm:cxn modelId="{523C12C2-52FD-4B16-A992-27EEDF7D24CC}" srcId="{088E0B21-73FA-4A56-B786-00EE7C865128}" destId="{2ACD0500-FE7B-4EB6-81AB-7DC889AF9898}" srcOrd="1" destOrd="0" parTransId="{023A871C-1545-4B6A-9CFD-2E0C11CD285E}" sibTransId="{3AF5B671-C871-4C31-8C48-3E79F7B9FF9E}"/>
    <dgm:cxn modelId="{FD7EA984-C3F0-4501-A1E5-C3F8663823C1}" srcId="{914693EE-2378-409A-87A0-E0DD22DF109C}" destId="{79305CDB-A36A-432F-BC55-281B109BEBDD}" srcOrd="1" destOrd="0" parTransId="{31F2DE73-89D9-4804-BB65-DF72425FCE24}" sibTransId="{015E8AFB-F6CA-46C1-8B1D-A2F087510A96}"/>
    <dgm:cxn modelId="{7872AFA2-CCD6-45B5-968B-ABFE20F13F1D}" type="presOf" srcId="{015E8AFB-F6CA-46C1-8B1D-A2F087510A96}" destId="{994FECA2-8B82-4D8F-BE51-16C32789FA92}" srcOrd="0" destOrd="0" presId="urn:microsoft.com/office/officeart/2005/8/layout/radial6"/>
    <dgm:cxn modelId="{6A2DA71E-F5E8-4183-ACD6-DF8F7F2469CD}" srcId="{088E0B21-73FA-4A56-B786-00EE7C865128}" destId="{914693EE-2378-409A-87A0-E0DD22DF109C}" srcOrd="0" destOrd="0" parTransId="{83840D4B-1003-4843-8DD3-3970329BE26E}" sibTransId="{6B9F9C52-3417-42E7-B54A-5586080C5F60}"/>
    <dgm:cxn modelId="{4F2B5FC4-E720-449B-893C-110844148F1B}" type="presOf" srcId="{AA98ABFF-5910-45F9-832A-EBC78701FF65}" destId="{6371FCD1-4B3B-40D4-B16B-4A1257727AB0}" srcOrd="0" destOrd="0" presId="urn:microsoft.com/office/officeart/2005/8/layout/radial6"/>
    <dgm:cxn modelId="{5845350A-5A1D-4E8F-A71E-CB1D896E2A59}" srcId="{914693EE-2378-409A-87A0-E0DD22DF109C}" destId="{26A0455B-55A4-4DE6-9578-96D0692DFEF1}" srcOrd="3" destOrd="0" parTransId="{AEA6300C-87A4-4E28-92E5-3A2FDBF7DFE6}" sibTransId="{EBB8290F-1672-447D-B67E-CDCE3C296FBA}"/>
    <dgm:cxn modelId="{D47F9087-FA2C-4E26-BC44-0AAF94077DFB}" type="presOf" srcId="{79305CDB-A36A-432F-BC55-281B109BEBDD}" destId="{EF317C04-DFB2-4375-8D8F-A8C1CBE348DE}" srcOrd="0" destOrd="0" presId="urn:microsoft.com/office/officeart/2005/8/layout/radial6"/>
    <dgm:cxn modelId="{D072DCCF-5184-4F5C-9195-E366993F81EE}" type="presOf" srcId="{FE70EA87-D53D-42EF-A22B-5880894DC0BF}" destId="{F94518E8-89BD-4BB6-82D4-0DDC408DC7DB}" srcOrd="0" destOrd="0" presId="urn:microsoft.com/office/officeart/2005/8/layout/radial6"/>
    <dgm:cxn modelId="{C01B1367-57E2-43D0-9FE8-7E6CCEB122BB}" type="presOf" srcId="{DEB807EB-DD85-4B7C-BE7A-024E2F03BFB2}" destId="{60D7F1A1-47E1-4341-8A19-1EBD2333A156}" srcOrd="0" destOrd="0" presId="urn:microsoft.com/office/officeart/2005/8/layout/radial6"/>
    <dgm:cxn modelId="{19ADB3BC-C74E-47DB-8BAC-DC3817CD3A08}" type="presOf" srcId="{9203908D-FBDE-4A0C-AE36-F137AF9081E5}" destId="{3DB39220-0151-45D1-A46B-A0A6353EB308}" srcOrd="0" destOrd="0" presId="urn:microsoft.com/office/officeart/2005/8/layout/radial6"/>
    <dgm:cxn modelId="{24045CF2-B7CC-4EDF-8A94-D7794811E804}" type="presParOf" srcId="{1DE7E28A-9607-4F32-BB39-869987C3EC62}" destId="{E1F98A35-3212-415D-88E1-ED1A990313D0}" srcOrd="0" destOrd="0" presId="urn:microsoft.com/office/officeart/2005/8/layout/radial6"/>
    <dgm:cxn modelId="{23107B78-EC07-4A21-A457-863C79A12D79}" type="presParOf" srcId="{1DE7E28A-9607-4F32-BB39-869987C3EC62}" destId="{6371FCD1-4B3B-40D4-B16B-4A1257727AB0}" srcOrd="1" destOrd="0" presId="urn:microsoft.com/office/officeart/2005/8/layout/radial6"/>
    <dgm:cxn modelId="{1B036994-3041-4DF0-87DF-E1430DE09BC7}" type="presParOf" srcId="{1DE7E28A-9607-4F32-BB39-869987C3EC62}" destId="{27E07280-611C-44A7-A28E-782C7DE3C57C}" srcOrd="2" destOrd="0" presId="urn:microsoft.com/office/officeart/2005/8/layout/radial6"/>
    <dgm:cxn modelId="{ED6837CC-9B40-4515-8500-10A5B0F1AD52}" type="presParOf" srcId="{1DE7E28A-9607-4F32-BB39-869987C3EC62}" destId="{F94518E8-89BD-4BB6-82D4-0DDC408DC7DB}" srcOrd="3" destOrd="0" presId="urn:microsoft.com/office/officeart/2005/8/layout/radial6"/>
    <dgm:cxn modelId="{33155D7F-24D6-40D0-ACA7-0A1641742631}" type="presParOf" srcId="{1DE7E28A-9607-4F32-BB39-869987C3EC62}" destId="{EF317C04-DFB2-4375-8D8F-A8C1CBE348DE}" srcOrd="4" destOrd="0" presId="urn:microsoft.com/office/officeart/2005/8/layout/radial6"/>
    <dgm:cxn modelId="{3EE1E901-FDC7-4BF3-BE73-6D6435AC3039}" type="presParOf" srcId="{1DE7E28A-9607-4F32-BB39-869987C3EC62}" destId="{42515317-D707-42F1-916C-A4E66868B6F5}" srcOrd="5" destOrd="0" presId="urn:microsoft.com/office/officeart/2005/8/layout/radial6"/>
    <dgm:cxn modelId="{85D1BC66-CA88-4C09-BB93-EC32017C819E}" type="presParOf" srcId="{1DE7E28A-9607-4F32-BB39-869987C3EC62}" destId="{994FECA2-8B82-4D8F-BE51-16C32789FA92}" srcOrd="6" destOrd="0" presId="urn:microsoft.com/office/officeart/2005/8/layout/radial6"/>
    <dgm:cxn modelId="{A8E1C6A5-1763-47A7-8C25-F63C7DCE1080}" type="presParOf" srcId="{1DE7E28A-9607-4F32-BB39-869987C3EC62}" destId="{3DB39220-0151-45D1-A46B-A0A6353EB308}" srcOrd="7" destOrd="0" presId="urn:microsoft.com/office/officeart/2005/8/layout/radial6"/>
    <dgm:cxn modelId="{5915D386-536A-452B-B835-34D7DB7E500E}" type="presParOf" srcId="{1DE7E28A-9607-4F32-BB39-869987C3EC62}" destId="{1E4F21A7-D278-426D-B505-DD82F1EF1A3C}" srcOrd="8" destOrd="0" presId="urn:microsoft.com/office/officeart/2005/8/layout/radial6"/>
    <dgm:cxn modelId="{69535C4A-1DF2-4CEA-946D-53D654D31E3B}" type="presParOf" srcId="{1DE7E28A-9607-4F32-BB39-869987C3EC62}" destId="{54709F97-FE47-4EA6-88CB-18A44D20025E}" srcOrd="9" destOrd="0" presId="urn:microsoft.com/office/officeart/2005/8/layout/radial6"/>
    <dgm:cxn modelId="{0EE8A099-4351-42A4-BE6B-57C5C88BA860}" type="presParOf" srcId="{1DE7E28A-9607-4F32-BB39-869987C3EC62}" destId="{490F8C1D-69CB-40A9-B362-EC1A0ADBFE72}" srcOrd="10" destOrd="0" presId="urn:microsoft.com/office/officeart/2005/8/layout/radial6"/>
    <dgm:cxn modelId="{4BD271A6-A1B9-4252-963F-7E1862F1C8AB}" type="presParOf" srcId="{1DE7E28A-9607-4F32-BB39-869987C3EC62}" destId="{47E7ADA8-0578-4520-AB30-E455717888EC}" srcOrd="11" destOrd="0" presId="urn:microsoft.com/office/officeart/2005/8/layout/radial6"/>
    <dgm:cxn modelId="{EAC58DBA-1828-410B-B355-C90CCCA54FB3}" type="presParOf" srcId="{1DE7E28A-9607-4F32-BB39-869987C3EC62}" destId="{D719D23C-2951-417D-8133-BFC16118A11A}" srcOrd="12" destOrd="0" presId="urn:microsoft.com/office/officeart/2005/8/layout/radial6"/>
    <dgm:cxn modelId="{12C18B66-4ACD-4520-9F3D-CBD0372183E7}" type="presParOf" srcId="{1DE7E28A-9607-4F32-BB39-869987C3EC62}" destId="{60D7F1A1-47E1-4341-8A19-1EBD2333A156}" srcOrd="13" destOrd="0" presId="urn:microsoft.com/office/officeart/2005/8/layout/radial6"/>
    <dgm:cxn modelId="{5CE2DF34-B96B-4079-8954-094C44A4A3A7}" type="presParOf" srcId="{1DE7E28A-9607-4F32-BB39-869987C3EC62}" destId="{18BE6336-D2D6-403E-90FA-2BBF6853455C}" srcOrd="14" destOrd="0" presId="urn:microsoft.com/office/officeart/2005/8/layout/radial6"/>
    <dgm:cxn modelId="{0E1C6D41-65DC-4B9E-A6E4-91725BE9F32E}" type="presParOf" srcId="{1DE7E28A-9607-4F32-BB39-869987C3EC62}" destId="{4CB137CF-BB2A-49B8-A84C-C7E472D3CCBE}" srcOrd="15" destOrd="0" presId="urn:microsoft.com/office/officeart/2005/8/layout/radial6"/>
    <dgm:cxn modelId="{E5B394DB-81EB-4E52-A89B-A56FE34605D9}" type="presParOf" srcId="{1DE7E28A-9607-4F32-BB39-869987C3EC62}" destId="{DA6D6DD0-CA78-4F21-9C9B-99530944F2A8}" srcOrd="16" destOrd="0" presId="urn:microsoft.com/office/officeart/2005/8/layout/radial6"/>
    <dgm:cxn modelId="{C87A629B-0082-45D1-9176-B3E679B7481D}" type="presParOf" srcId="{1DE7E28A-9607-4F32-BB39-869987C3EC62}" destId="{7BD4C7D0-DFAF-4DD6-B671-248552D4A300}" srcOrd="17" destOrd="0" presId="urn:microsoft.com/office/officeart/2005/8/layout/radial6"/>
    <dgm:cxn modelId="{3CB00EF6-48F1-4E8F-B11C-190252066A8B}" type="presParOf" srcId="{1DE7E28A-9607-4F32-BB39-869987C3EC62}" destId="{12A7C57D-3BE0-4B49-AF7E-16F6DB4CD7A7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2A7C57D-3BE0-4B49-AF7E-16F6DB4CD7A7}">
      <dsp:nvSpPr>
        <dsp:cNvPr id="0" name=""/>
        <dsp:cNvSpPr/>
      </dsp:nvSpPr>
      <dsp:spPr>
        <a:xfrm>
          <a:off x="596253" y="380229"/>
          <a:ext cx="2623916" cy="2623916"/>
        </a:xfrm>
        <a:prstGeom prst="blockArc">
          <a:avLst>
            <a:gd name="adj1" fmla="val 12600000"/>
            <a:gd name="adj2" fmla="val 16200000"/>
            <a:gd name="adj3" fmla="val 4496"/>
          </a:avLst>
        </a:prstGeom>
        <a:solidFill>
          <a:schemeClr val="accent4">
            <a:hueOff val="10395693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B137CF-BB2A-49B8-A84C-C7E472D3CCBE}">
      <dsp:nvSpPr>
        <dsp:cNvPr id="0" name=""/>
        <dsp:cNvSpPr/>
      </dsp:nvSpPr>
      <dsp:spPr>
        <a:xfrm>
          <a:off x="596253" y="380229"/>
          <a:ext cx="2623916" cy="2623916"/>
        </a:xfrm>
        <a:prstGeom prst="blockArc">
          <a:avLst>
            <a:gd name="adj1" fmla="val 9000000"/>
            <a:gd name="adj2" fmla="val 12600000"/>
            <a:gd name="adj3" fmla="val 4496"/>
          </a:avLst>
        </a:prstGeom>
        <a:solidFill>
          <a:schemeClr val="accent4">
            <a:hueOff val="8316554"/>
            <a:satOff val="-38374"/>
            <a:lumOff val="14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19D23C-2951-417D-8133-BFC16118A11A}">
      <dsp:nvSpPr>
        <dsp:cNvPr id="0" name=""/>
        <dsp:cNvSpPr/>
      </dsp:nvSpPr>
      <dsp:spPr>
        <a:xfrm>
          <a:off x="596253" y="380229"/>
          <a:ext cx="2623916" cy="2623916"/>
        </a:xfrm>
        <a:prstGeom prst="blockArc">
          <a:avLst>
            <a:gd name="adj1" fmla="val 5400000"/>
            <a:gd name="adj2" fmla="val 9000000"/>
            <a:gd name="adj3" fmla="val 4496"/>
          </a:avLst>
        </a:prstGeom>
        <a:solidFill>
          <a:schemeClr val="accent4">
            <a:hueOff val="6237416"/>
            <a:satOff val="-28781"/>
            <a:lumOff val="1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09F97-FE47-4EA6-88CB-18A44D20025E}">
      <dsp:nvSpPr>
        <dsp:cNvPr id="0" name=""/>
        <dsp:cNvSpPr/>
      </dsp:nvSpPr>
      <dsp:spPr>
        <a:xfrm>
          <a:off x="596253" y="380229"/>
          <a:ext cx="2623916" cy="2623916"/>
        </a:xfrm>
        <a:prstGeom prst="blockArc">
          <a:avLst>
            <a:gd name="adj1" fmla="val 1800000"/>
            <a:gd name="adj2" fmla="val 5400000"/>
            <a:gd name="adj3" fmla="val 4496"/>
          </a:avLst>
        </a:prstGeom>
        <a:solidFill>
          <a:schemeClr val="accent4">
            <a:hueOff val="4158277"/>
            <a:satOff val="-19187"/>
            <a:lumOff val="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4FECA2-8B82-4D8F-BE51-16C32789FA92}">
      <dsp:nvSpPr>
        <dsp:cNvPr id="0" name=""/>
        <dsp:cNvSpPr/>
      </dsp:nvSpPr>
      <dsp:spPr>
        <a:xfrm>
          <a:off x="596253" y="380229"/>
          <a:ext cx="2623916" cy="2623916"/>
        </a:xfrm>
        <a:prstGeom prst="blockArc">
          <a:avLst>
            <a:gd name="adj1" fmla="val 19800000"/>
            <a:gd name="adj2" fmla="val 1800000"/>
            <a:gd name="adj3" fmla="val 4496"/>
          </a:avLst>
        </a:prstGeom>
        <a:solidFill>
          <a:schemeClr val="accent4">
            <a:hueOff val="2079139"/>
            <a:satOff val="-9594"/>
            <a:lumOff val="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4518E8-89BD-4BB6-82D4-0DDC408DC7DB}">
      <dsp:nvSpPr>
        <dsp:cNvPr id="0" name=""/>
        <dsp:cNvSpPr/>
      </dsp:nvSpPr>
      <dsp:spPr>
        <a:xfrm>
          <a:off x="596253" y="380229"/>
          <a:ext cx="2623916" cy="2623916"/>
        </a:xfrm>
        <a:prstGeom prst="blockArc">
          <a:avLst>
            <a:gd name="adj1" fmla="val 16200000"/>
            <a:gd name="adj2" fmla="val 19800000"/>
            <a:gd name="adj3" fmla="val 4496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F98A35-3212-415D-88E1-ED1A990313D0}">
      <dsp:nvSpPr>
        <dsp:cNvPr id="0" name=""/>
        <dsp:cNvSpPr/>
      </dsp:nvSpPr>
      <dsp:spPr>
        <a:xfrm>
          <a:off x="1323076" y="1107052"/>
          <a:ext cx="1170270" cy="117027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kern="1200" dirty="0" smtClean="0">
              <a:latin typeface="微软雅黑" pitchFamily="34" charset="-122"/>
              <a:ea typeface="微软雅黑" pitchFamily="34" charset="-122"/>
            </a:rPr>
            <a:t>项目过程管理</a:t>
          </a:r>
          <a:endParaRPr lang="zh-CN" altLang="en-US" sz="16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1323076" y="1107052"/>
        <a:ext cx="1170270" cy="1170270"/>
      </dsp:txXfrm>
    </dsp:sp>
    <dsp:sp modelId="{6371FCD1-4B3B-40D4-B16B-4A1257727AB0}">
      <dsp:nvSpPr>
        <dsp:cNvPr id="0" name=""/>
        <dsp:cNvSpPr/>
      </dsp:nvSpPr>
      <dsp:spPr>
        <a:xfrm>
          <a:off x="1498617" y="125"/>
          <a:ext cx="819189" cy="81918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kern="1200" dirty="0" smtClean="0">
              <a:latin typeface="微软雅黑" pitchFamily="34" charset="-122"/>
              <a:ea typeface="微软雅黑" pitchFamily="34" charset="-122"/>
            </a:rPr>
            <a:t>项目启动会</a:t>
          </a:r>
          <a:endParaRPr lang="zh-CN" altLang="en-US" sz="12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1498617" y="125"/>
        <a:ext cx="819189" cy="819189"/>
      </dsp:txXfrm>
    </dsp:sp>
    <dsp:sp modelId="{EF317C04-DFB2-4375-8D8F-A8C1CBE348DE}">
      <dsp:nvSpPr>
        <dsp:cNvPr id="0" name=""/>
        <dsp:cNvSpPr/>
      </dsp:nvSpPr>
      <dsp:spPr>
        <a:xfrm>
          <a:off x="2609266" y="641359"/>
          <a:ext cx="819189" cy="819189"/>
        </a:xfrm>
        <a:prstGeom prst="ellipse">
          <a:avLst/>
        </a:prstGeom>
        <a:solidFill>
          <a:schemeClr val="accent4">
            <a:hueOff val="2079139"/>
            <a:satOff val="-9594"/>
            <a:lumOff val="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kern="1200" dirty="0" smtClean="0">
              <a:latin typeface="微软雅黑" pitchFamily="34" charset="-122"/>
              <a:ea typeface="微软雅黑" pitchFamily="34" charset="-122"/>
            </a:rPr>
            <a:t>建设工期</a:t>
          </a:r>
          <a:endParaRPr lang="zh-CN" altLang="en-US" sz="12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2609266" y="641359"/>
        <a:ext cx="819189" cy="819189"/>
      </dsp:txXfrm>
    </dsp:sp>
    <dsp:sp modelId="{3DB39220-0151-45D1-A46B-A0A6353EB308}">
      <dsp:nvSpPr>
        <dsp:cNvPr id="0" name=""/>
        <dsp:cNvSpPr/>
      </dsp:nvSpPr>
      <dsp:spPr>
        <a:xfrm>
          <a:off x="2609266" y="1923827"/>
          <a:ext cx="819189" cy="819189"/>
        </a:xfrm>
        <a:prstGeom prst="ellipse">
          <a:avLst/>
        </a:prstGeom>
        <a:solidFill>
          <a:schemeClr val="accent4">
            <a:hueOff val="4158277"/>
            <a:satOff val="-19187"/>
            <a:lumOff val="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kern="1200" dirty="0" smtClean="0">
              <a:latin typeface="微软雅黑" pitchFamily="34" charset="-122"/>
              <a:ea typeface="微软雅黑" pitchFamily="34" charset="-122"/>
            </a:rPr>
            <a:t>文档输出</a:t>
          </a:r>
          <a:endParaRPr lang="zh-CN" altLang="en-US" sz="12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2609266" y="1923827"/>
        <a:ext cx="819189" cy="819189"/>
      </dsp:txXfrm>
    </dsp:sp>
    <dsp:sp modelId="{490F8C1D-69CB-40A9-B362-EC1A0ADBFE72}">
      <dsp:nvSpPr>
        <dsp:cNvPr id="0" name=""/>
        <dsp:cNvSpPr/>
      </dsp:nvSpPr>
      <dsp:spPr>
        <a:xfrm>
          <a:off x="1498617" y="2565060"/>
          <a:ext cx="819189" cy="819189"/>
        </a:xfrm>
        <a:prstGeom prst="ellipse">
          <a:avLst/>
        </a:prstGeom>
        <a:solidFill>
          <a:schemeClr val="accent4">
            <a:hueOff val="6237416"/>
            <a:satOff val="-28781"/>
            <a:lumOff val="1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kern="1200" dirty="0" smtClean="0">
              <a:latin typeface="微软雅黑" pitchFamily="34" charset="-122"/>
              <a:ea typeface="微软雅黑" pitchFamily="34" charset="-122"/>
            </a:rPr>
            <a:t>领导对话</a:t>
          </a:r>
          <a:endParaRPr lang="zh-CN" altLang="en-US" sz="12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1498617" y="2565060"/>
        <a:ext cx="819189" cy="819189"/>
      </dsp:txXfrm>
    </dsp:sp>
    <dsp:sp modelId="{60D7F1A1-47E1-4341-8A19-1EBD2333A156}">
      <dsp:nvSpPr>
        <dsp:cNvPr id="0" name=""/>
        <dsp:cNvSpPr/>
      </dsp:nvSpPr>
      <dsp:spPr>
        <a:xfrm>
          <a:off x="387967" y="1923827"/>
          <a:ext cx="819189" cy="819189"/>
        </a:xfrm>
        <a:prstGeom prst="ellipse">
          <a:avLst/>
        </a:prstGeom>
        <a:solidFill>
          <a:schemeClr val="accent4">
            <a:hueOff val="8316554"/>
            <a:satOff val="-38374"/>
            <a:lumOff val="1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kern="1200" dirty="0" smtClean="0">
              <a:latin typeface="微软雅黑" pitchFamily="34" charset="-122"/>
              <a:ea typeface="微软雅黑" pitchFamily="34" charset="-122"/>
            </a:rPr>
            <a:t>全员参与</a:t>
          </a:r>
          <a:endParaRPr lang="zh-CN" altLang="en-US" sz="12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387967" y="1923827"/>
        <a:ext cx="819189" cy="819189"/>
      </dsp:txXfrm>
    </dsp:sp>
    <dsp:sp modelId="{DA6D6DD0-CA78-4F21-9C9B-99530944F2A8}">
      <dsp:nvSpPr>
        <dsp:cNvPr id="0" name=""/>
        <dsp:cNvSpPr/>
      </dsp:nvSpPr>
      <dsp:spPr>
        <a:xfrm>
          <a:off x="387967" y="641359"/>
          <a:ext cx="819189" cy="819189"/>
        </a:xfrm>
        <a:prstGeom prst="ellipse">
          <a:avLst/>
        </a:prstGeom>
        <a:solidFill>
          <a:schemeClr val="accent4">
            <a:hueOff val="10395693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kern="1200" dirty="0" smtClean="0">
              <a:latin typeface="微软雅黑" pitchFamily="34" charset="-122"/>
              <a:ea typeface="微软雅黑" pitchFamily="34" charset="-122"/>
            </a:rPr>
            <a:t>责任人意识统一</a:t>
          </a:r>
          <a:endParaRPr lang="zh-CN" altLang="en-US" sz="12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387967" y="641359"/>
        <a:ext cx="819189" cy="819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charset="0"/>
              </a:defRPr>
            </a:lvl1pPr>
          </a:lstStyle>
          <a:p>
            <a:pPr>
              <a:defRPr/>
            </a:pPr>
            <a:fld id="{24715A6F-4F64-5744-A10A-4D1C66AB6F60}" type="datetimeFigureOut">
              <a:rPr lang="zh-CN" altLang="en-US"/>
              <a:pPr>
                <a:defRPr/>
              </a:pPr>
              <a:t>2014-7-2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charset="0"/>
              </a:defRPr>
            </a:lvl1pPr>
          </a:lstStyle>
          <a:p>
            <a:pPr>
              <a:defRPr/>
            </a:pPr>
            <a:fld id="{01EEB2B7-EE19-CB44-8EDB-739051B2F6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88025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charset="0"/>
              </a:defRPr>
            </a:lvl1pPr>
          </a:lstStyle>
          <a:p>
            <a:pPr>
              <a:defRPr/>
            </a:pPr>
            <a:fld id="{2575F95E-5560-3E4A-83AA-4072DCC3C3F0}" type="datetimeFigureOut">
              <a:rPr lang="zh-CN" altLang="en-US"/>
              <a:pPr>
                <a:defRPr/>
              </a:pPr>
              <a:t>2014-7-2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charset="0"/>
              </a:defRPr>
            </a:lvl1pPr>
          </a:lstStyle>
          <a:p>
            <a:pPr>
              <a:defRPr/>
            </a:pPr>
            <a:fld id="{D8F81B57-7E3F-BA4B-BF1C-0BDC6721456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956117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pitchFamily="2" charset="-122"/>
        <a:cs typeface="宋体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我们先看第一部分的讲解，首先我们先看一下需求分析，很多人会问，为什么要做需求分析，我们的经验是，如果业务看不清楚，那么需求一定不明确；需求不明确，实施方案一定有问题，进而影响网络的质量。举个例子，如果把网络比喻成道路的话，那么业务就是在道路上跑的车辆。那车辆我们都知道有很多种，比如自行车、汽车、火车还有坦克，如果要跑火车，那我们肯定得建个铁路，建个公路的话，肯定火车会出轨；如果要跑坦克，那么这个道路肯定需要加宽加厚；除了这点，我们还要考虑这条道路是主干道，还是辅路，如果是主干道的话，我们建设道路的时候，肯定要多建几个车道，就是要考虑带宽了。</a:t>
            </a:r>
          </a:p>
          <a:p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  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那我们看一下我们医疗行业里面的业务有哪些？</a:t>
            </a:r>
          </a:p>
          <a:p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  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HIS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、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等，我想这些系统，各位专家一定比我们更了解（恭维一下下客户），像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HIS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系统，必须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小时运行，因为随时可能有患者就医。而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电子病历对于带宽的要求又非常高了。移动工作站就要求我们考虑无线网络的部署了。</a:t>
            </a:r>
          </a:p>
          <a:p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  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我们看最底层是基础网络架构，这些功能区几乎是必备的，我们是根据以往经验设计出来的。比如核心区域、出口区域、数据中心等，每个区域又有相应的产品做支撑。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所以庞大的系统完全依赖于我们的基础网络架构。就是我们所说的“道路”。</a:t>
            </a: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73136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93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93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3BDAC19-EE90-4D92-AD25-B62323716599}" type="slidenum">
              <a:rPr lang="zh-CN" altLang="en-US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006632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我们对医疗行业的需求进行了细化，又分为有线网络需求及无线网络需求。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我们先看有线网络需求分析。有线网络需求有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3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个，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首先根据我们的业务情况，我们要求网络必须是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7*24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小时不间断。大家可以想一下，如何做到不间断。给大家举个例子，比如太原到阳泉（按需更换该地市，比如可以天津到北京）只有一条公路，那当这条路因为地震、洪水等被冲毁了，那这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2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个地方的交通一定就断了。但若是我们还有其他的路，哪怕是一条乡村小道，虽然慢吧，但是起码是通的。所以想做到不间断，结构必须是冗余的，那又要求设备冗余、线路冗余。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其次是带宽要求，像目前的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pacs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，后期可能还会有远程视频医疗等，都可以会耗费大量带宽，所以需要我们建网时就要考虑带宽是否足够，是否能满足未来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5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年的需要。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最后是局域网的安全，各位专家也比较清楚，就是越靠近终端，故障就越多，而且越不好排查，比如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ARP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欺骗，环路等，这些都是需要在建设网络时考虑的。后面会有更详细的介绍。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根据上述需求，就要求我们网络架构本身是稳定的，就必须核心区域双核心设备、双链路，重要区域也要做成双汇聚双链路。保证当某条链路、或某个设备出现问题时，业务可以平滑的切换到另外一边去。针对于接入层，只需要做冷备即可，接入层出现问题的影响相对来说比较小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最后一个需求是内外网互联互通，其实作为一个小百姓，我是切身感觉到我们的政府在制定政策时越来越看重是否能利民，便民。我们的医疗系统一定也会更加方便老百姓看病。那可能就会体现到网上挂号，网上查询结果，病房上网，还有方便我们医生的，比如实时查看</a:t>
            </a:r>
            <a:r>
              <a:rPr kumimoji="1"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internet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资料，或者远程视频会诊，还有就是回到家里通过播</a:t>
            </a:r>
            <a:r>
              <a:rPr kumimoji="1"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vpn</a:t>
            </a:r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到内网查阅资料等等。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那要想做到这些，打通内外网那就是必然的。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可是内外网互通带来的问题就是安全。这个也是很多领导不愿意内外网互通的根本原因。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目前北京协和医院一直不分外网和内网，鄂尔多斯中心医院内外网融合，采用网闸设备来保护内网安全。业内权威是趋向于合一或者部分合一的。</a:t>
            </a:r>
          </a:p>
          <a:p>
            <a:r>
              <a:rPr kumimoji="1"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宋体" pitchFamily="2" charset="-122"/>
                <a:cs typeface="宋体" charset="0"/>
              </a:rPr>
              <a:t>这个部分也是我们建网时需要重点考虑的。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F81B57-7E3F-BA4B-BF1C-0BDC67214564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888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 smtClean="0"/>
              <a:t>前期良性的建设与规划能够主动的预防后期的问题，从本质上提升效率。但俗话说三分建设七分运维，运维比重很大，在后期的运维工作如何提升主动式、预警管理的运维能力，保障网络和业务的可用性；手工排查故障将近技巧，对人员的技术能力要求也高并且实时性较低，还是需要依靠工具，</a:t>
            </a:r>
            <a:r>
              <a:rPr lang="zh-CN" altLang="en-US" sz="1200" dirty="0" smtClean="0"/>
              <a:t>那么通过</a:t>
            </a:r>
            <a:r>
              <a:rPr lang="en-US" altLang="zh-CN" sz="1200" dirty="0" smtClean="0"/>
              <a:t>IT</a:t>
            </a:r>
            <a:r>
              <a:rPr lang="zh-CN" altLang="en-US" sz="1200" dirty="0" smtClean="0"/>
              <a:t>运维管理平台是如何</a:t>
            </a:r>
            <a:r>
              <a:rPr lang="zh-CN" altLang="en-US" sz="1200" b="1" dirty="0" smtClean="0">
                <a:solidFill>
                  <a:srgbClr val="FF0000"/>
                </a:solidFill>
              </a:rPr>
              <a:t>主动式自动化</a:t>
            </a:r>
            <a:r>
              <a:rPr lang="zh-CN" altLang="en-US" sz="1200" dirty="0" smtClean="0"/>
              <a:t>监控预防故障发生的呢</a:t>
            </a:r>
            <a:r>
              <a:rPr lang="zh-CN" altLang="en-US" dirty="0" smtClean="0"/>
              <a:t>？下面由我来给介绍利用</a:t>
            </a:r>
            <a:r>
              <a:rPr lang="en-US" altLang="zh-CN" dirty="0" smtClean="0"/>
              <a:t>IT</a:t>
            </a:r>
            <a:r>
              <a:rPr lang="zh-CN" altLang="en-US" dirty="0" smtClean="0"/>
              <a:t>运维管理平台主动式自动化监控预防故障发生的一些方式和方法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BB9045-7E18-4945-A089-3195F868BDF8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96303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01122" cy="500066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2400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395536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latin typeface="微软雅黑"/>
                <a:ea typeface="微软雅黑"/>
                <a:cs typeface="微软雅黑"/>
              </a:defRPr>
            </a:lvl1pPr>
          </a:lstStyle>
          <a:p>
            <a:pPr>
              <a:defRPr/>
            </a:pPr>
            <a:fld id="{1AEFD386-CFA7-844F-9160-3F917979C09E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4438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395536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latin typeface="微软雅黑"/>
                <a:ea typeface="微软雅黑"/>
                <a:cs typeface="微软雅黑"/>
              </a:defRPr>
            </a:lvl1pPr>
          </a:lstStyle>
          <a:p>
            <a:pPr>
              <a:defRPr/>
            </a:pPr>
            <a:fld id="{1AEFD386-CFA7-844F-9160-3F917979C09E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01122" cy="500066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2400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1516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395536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latin typeface="微软雅黑"/>
                <a:ea typeface="微软雅黑"/>
                <a:cs typeface="微软雅黑"/>
              </a:defRPr>
            </a:lvl1pPr>
          </a:lstStyle>
          <a:p>
            <a:pPr>
              <a:defRPr/>
            </a:pPr>
            <a:fld id="{1AEFD386-CFA7-844F-9160-3F917979C09E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01122" cy="500066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2400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36223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96275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2000" y="381000"/>
            <a:ext cx="7696200" cy="5334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Page</a:t>
            </a:r>
            <a:fld id="{D694F2AB-8E3B-4AB9-809B-2F81C6F3F68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0791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01122" cy="500066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2400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52400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rgbClr val="000000"/>
                </a:solidFill>
                <a:ea typeface="Arial Unicode MS" charset="0"/>
                <a:cs typeface="Arial" charset="0"/>
              </a:defRPr>
            </a:lvl1pPr>
          </a:lstStyle>
          <a:p>
            <a:pPr>
              <a:defRPr/>
            </a:pPr>
            <a:fld id="{1BB4DE73-C207-244A-886B-51F28BDA42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08810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10490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428596" y="233117"/>
            <a:ext cx="8358246" cy="50323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灯片编号占位符 4"/>
          <p:cNvSpPr>
            <a:spLocks noGrp="1"/>
          </p:cNvSpPr>
          <p:nvPr>
            <p:ph type="sldNum" sz="quarter" idx="14"/>
          </p:nvPr>
        </p:nvSpPr>
        <p:spPr>
          <a:xfrm>
            <a:off x="152400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rgbClr val="000000"/>
                </a:solidFill>
                <a:ea typeface="Arial Unicode MS" charset="0"/>
                <a:cs typeface="Arial" charset="0"/>
              </a:defRPr>
            </a:lvl1pPr>
          </a:lstStyle>
          <a:p>
            <a:pPr>
              <a:defRPr/>
            </a:pPr>
            <a:fld id="{6174D2D8-13CC-8740-B670-706BD58C5AE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3463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>
            <a:grpSpLocks/>
          </p:cNvGrpSpPr>
          <p:nvPr userDrawn="1"/>
        </p:nvGrpSpPr>
        <p:grpSpPr bwMode="auto">
          <a:xfrm>
            <a:off x="-26988" y="1081088"/>
            <a:ext cx="2214563" cy="571500"/>
            <a:chOff x="0" y="1285860"/>
            <a:chExt cx="2214546" cy="642942"/>
          </a:xfrm>
        </p:grpSpPr>
        <p:sp>
          <p:nvSpPr>
            <p:cNvPr id="3" name="五边形 2"/>
            <p:cNvSpPr/>
            <p:nvPr/>
          </p:nvSpPr>
          <p:spPr>
            <a:xfrm>
              <a:off x="1844662" y="1285860"/>
              <a:ext cx="369884" cy="642942"/>
            </a:xfrm>
            <a:prstGeom prst="homePlat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1285860"/>
              <a:ext cx="1928798" cy="642942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6066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01122" cy="500066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2400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52400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a typeface="Arial Unicode MS" charset="0"/>
                <a:cs typeface="Arial" charset="0"/>
              </a:defRPr>
            </a:lvl1pPr>
          </a:lstStyle>
          <a:p>
            <a:fld id="{9CB181A8-D911-F941-B106-22EF19D8494A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4203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908894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428596" y="233117"/>
            <a:ext cx="8358246" cy="50323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灯片编号占位符 4"/>
          <p:cNvSpPr>
            <a:spLocks noGrp="1"/>
          </p:cNvSpPr>
          <p:nvPr>
            <p:ph type="sldNum" sz="quarter" idx="14"/>
          </p:nvPr>
        </p:nvSpPr>
        <p:spPr>
          <a:xfrm>
            <a:off x="152400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a typeface="Arial Unicode MS" charset="0"/>
                <a:cs typeface="Arial" charset="0"/>
              </a:defRPr>
            </a:lvl1pPr>
          </a:lstStyle>
          <a:p>
            <a:fld id="{4E80EA18-DD09-6447-AE77-95ED1325BE25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93094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>
            <a:grpSpLocks/>
          </p:cNvGrpSpPr>
          <p:nvPr userDrawn="1"/>
        </p:nvGrpSpPr>
        <p:grpSpPr bwMode="auto">
          <a:xfrm>
            <a:off x="-26988" y="1081088"/>
            <a:ext cx="2214563" cy="571500"/>
            <a:chOff x="0" y="1285860"/>
            <a:chExt cx="2214546" cy="642942"/>
          </a:xfrm>
        </p:grpSpPr>
        <p:sp>
          <p:nvSpPr>
            <p:cNvPr id="3" name="五边形 2"/>
            <p:cNvSpPr/>
            <p:nvPr/>
          </p:nvSpPr>
          <p:spPr>
            <a:xfrm>
              <a:off x="1844662" y="1285860"/>
              <a:ext cx="369884" cy="642942"/>
            </a:xfrm>
            <a:prstGeom prst="homePlat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1285860"/>
              <a:ext cx="1928798" cy="642942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753842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01122" cy="500066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2400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52400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a typeface="Arial Unicode MS" charset="0"/>
                <a:cs typeface="Arial" charset="0"/>
              </a:defRPr>
            </a:lvl1pPr>
          </a:lstStyle>
          <a:p>
            <a:fld id="{44968627-A20C-D141-BCE3-8DA090CDA08F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67028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517715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428596" y="233117"/>
            <a:ext cx="8358246" cy="50323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灯片编号占位符 4"/>
          <p:cNvSpPr>
            <a:spLocks noGrp="1"/>
          </p:cNvSpPr>
          <p:nvPr>
            <p:ph type="sldNum" sz="quarter" idx="14"/>
          </p:nvPr>
        </p:nvSpPr>
        <p:spPr>
          <a:xfrm>
            <a:off x="152400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a typeface="Arial Unicode MS" charset="0"/>
                <a:cs typeface="Arial" charset="0"/>
              </a:defRPr>
            </a:lvl1pPr>
          </a:lstStyle>
          <a:p>
            <a:fld id="{A27CB5FB-5307-9B4B-BEA1-9FE7DA883796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18194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>
            <a:grpSpLocks/>
          </p:cNvGrpSpPr>
          <p:nvPr userDrawn="1"/>
        </p:nvGrpSpPr>
        <p:grpSpPr bwMode="auto">
          <a:xfrm>
            <a:off x="-26988" y="1081088"/>
            <a:ext cx="2214563" cy="571500"/>
            <a:chOff x="0" y="1285860"/>
            <a:chExt cx="2214546" cy="642942"/>
          </a:xfrm>
        </p:grpSpPr>
        <p:sp>
          <p:nvSpPr>
            <p:cNvPr id="3" name="五边形 2"/>
            <p:cNvSpPr/>
            <p:nvPr/>
          </p:nvSpPr>
          <p:spPr>
            <a:xfrm>
              <a:off x="1844662" y="1285860"/>
              <a:ext cx="369884" cy="642942"/>
            </a:xfrm>
            <a:prstGeom prst="homePlat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1285860"/>
              <a:ext cx="1928798" cy="642942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3913530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2000" y="381000"/>
            <a:ext cx="7696200" cy="5334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83767EAE-ABC2-6F44-89C2-C6D9463D5EF6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01897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zh-CN" altLang="en-US" dirty="0" smtClean="0"/>
              <a:t>单击此处编辑母版标题样式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0" y="1268413"/>
            <a:ext cx="7915275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7CD28251-6F59-A549-8809-97D7DFBD427E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93208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363AA7A8-A931-0544-A718-6601F609E9F9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67904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61D89A78-BFFC-FA41-AF53-56C0B583AC67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55048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86E6949C-4F55-064A-9DA8-CF60132D3F2E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41105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0AB13E4E-4476-3C40-B2ED-2BD575FABE91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51225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625" y="36513"/>
            <a:ext cx="8247063" cy="87153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288" y="1268413"/>
            <a:ext cx="8281987" cy="489743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ftr" sz="quarter" idx="10"/>
          </p:nvPr>
        </p:nvSpPr>
        <p:spPr>
          <a:xfrm>
            <a:off x="6877050" y="6524625"/>
            <a:ext cx="1871663" cy="4794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8635424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625" y="36513"/>
            <a:ext cx="8247063" cy="87153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ftr" sz="quarter" idx="10"/>
          </p:nvPr>
        </p:nvSpPr>
        <p:spPr>
          <a:xfrm>
            <a:off x="6877050" y="6524625"/>
            <a:ext cx="1871663" cy="4794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208226"/>
      </p:ext>
    </p:extLst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EBF6C821-5978-9C43-9D5E-1AA0B3459CC1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2074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16EBC56C-4C29-FF43-8FA5-FFEEC1C96FDF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18427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EE8BD76E-0BF6-8744-A6FB-5921BF0D6731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20259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8846684C-47B1-6941-9065-A146767052EC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7567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B6ED3B69-EEDD-8F4D-9446-31904299DF1E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08247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EDD19151-B96D-1D4A-8AD4-4F77BD8CE5BE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91733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8FC944D4-68DE-8A44-BACB-CFCEAA1BE035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64034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008FE511-ECB8-EB40-AA74-43167030C5EA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10379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85FB163D-1141-7149-818F-8B5516892121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943741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charset="0"/>
                <a:cs typeface="Arial" charset="0"/>
              </a:defRPr>
            </a:lvl1pPr>
          </a:lstStyle>
          <a:p>
            <a:fld id="{6B13884C-B4DE-1646-AF12-08D27249AE1F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01519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A81806EC-E479-934A-8F7E-252CB9F0241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18977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6FE49FD6-3FC6-1940-936D-D2DEB49300F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751369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DC2C1580-DA0B-0348-9CF1-64B4895F3C3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144108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1BA0DB62-28AA-B24A-A0A8-394082AF6FE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88622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FAA8F44F-5151-7042-827F-E251FD49C62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1425647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7152E605-F33E-EB44-9BC8-3F2A12394FB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016131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8233F610-83AB-704F-A8B9-8FFD23FB079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2177353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8E7016B7-3BA6-414F-AEAB-2C11CA8AD8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92638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B837AC96-2BA4-7646-ABE4-A074BDDF733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11739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C4FFCC95-A5D1-8843-A352-D5184D09F89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1099250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559863" y="233117"/>
            <a:ext cx="8018462" cy="5032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4"/>
          </p:nvPr>
        </p:nvSpPr>
        <p:spPr>
          <a:xfrm>
            <a:off x="567262" y="1067927"/>
            <a:ext cx="4691063" cy="420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内容占位符 19"/>
          <p:cNvSpPr>
            <a:spLocks noGrp="1"/>
          </p:cNvSpPr>
          <p:nvPr>
            <p:ph sz="quarter" idx="15"/>
          </p:nvPr>
        </p:nvSpPr>
        <p:spPr>
          <a:xfrm>
            <a:off x="885737" y="1498639"/>
            <a:ext cx="4434999" cy="2991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1041905" y="1934071"/>
            <a:ext cx="7159502" cy="4143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7"/>
          </p:nvPr>
        </p:nvSpPr>
        <p:spPr>
          <a:xfrm>
            <a:off x="6875463" y="63912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8"/>
          </p:nvPr>
        </p:nvSpPr>
        <p:spPr>
          <a:xfrm>
            <a:off x="657225" y="641508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latin typeface="微软雅黑" charset="0"/>
                <a:ea typeface="微软雅黑" charset="0"/>
                <a:cs typeface="微软雅黑" charset="0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9"/>
          </p:nvPr>
        </p:nvSpPr>
        <p:spPr>
          <a:xfrm>
            <a:off x="-1381125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98989"/>
                </a:solidFill>
                <a:ea typeface="Arial Unicode MS" charset="0"/>
                <a:cs typeface="Arial" charset="0"/>
              </a:defRPr>
            </a:lvl1pPr>
          </a:lstStyle>
          <a:p>
            <a:fld id="{72EE8875-9DF3-CE45-B429-A77F20C385E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45924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/>
          <p:cNvSpPr>
            <a:spLocks noChangeArrowheads="1"/>
          </p:cNvSpPr>
          <p:nvPr userDrawn="1"/>
        </p:nvSpPr>
        <p:spPr bwMode="auto">
          <a:xfrm>
            <a:off x="-2438400" y="1017588"/>
            <a:ext cx="2420937" cy="530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0109" tIns="40056" rIns="80109" bIns="40056"/>
          <a:lstStyle/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endParaRPr lang="en-US" altLang="zh-CN" sz="110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目录页：</a:t>
            </a:r>
            <a:endParaRPr lang="en-US" altLang="zh-CN" sz="1100">
              <a:solidFill>
                <a:prstClr val="white"/>
              </a:solidFill>
              <a:latin typeface="FrutigerNext LT Regular" charset="0"/>
              <a:ea typeface="华文细黑" charset="0"/>
              <a:cs typeface="华文细黑" charset="0"/>
            </a:endParaRP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目录</a:t>
            </a:r>
            <a:r>
              <a:rPr lang="en-US" altLang="zh-CN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:</a:t>
            </a:r>
            <a:r>
              <a:rPr lang="zh-CN" altLang="en-US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中文</a:t>
            </a:r>
            <a:r>
              <a:rPr lang="en-US" altLang="zh-CN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-</a:t>
            </a:r>
            <a:r>
              <a:rPr lang="zh-CN" altLang="en-US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微软雅黑 </a:t>
            </a:r>
            <a:r>
              <a:rPr lang="en-US" altLang="zh-CN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24-28pt</a:t>
            </a: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颜色</a:t>
            </a:r>
            <a:r>
              <a:rPr lang="en-US" altLang="zh-CN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: R255 G255 B255</a:t>
            </a: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英文</a:t>
            </a:r>
            <a:r>
              <a:rPr lang="en-US" altLang="zh-CN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-Arial 24-28pt  </a:t>
            </a:r>
            <a:endParaRPr lang="zh-CN" altLang="en-US" sz="1100">
              <a:solidFill>
                <a:prstClr val="white"/>
              </a:solidFill>
              <a:latin typeface="Calibri" charset="0"/>
              <a:ea typeface="华文细黑" charset="0"/>
              <a:cs typeface="华文细黑" charset="0"/>
            </a:endParaRP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颜色</a:t>
            </a:r>
            <a:r>
              <a:rPr lang="en-US" altLang="zh-CN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: R127 G127 B127</a:t>
            </a: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子目录：</a:t>
            </a:r>
            <a:r>
              <a:rPr lang="zh-CN" altLang="en-US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中文</a:t>
            </a:r>
            <a:r>
              <a:rPr lang="en-US" altLang="zh-CN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-</a:t>
            </a:r>
            <a:r>
              <a:rPr lang="zh-CN" altLang="en-US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微软雅黑 </a:t>
            </a:r>
            <a:r>
              <a:rPr lang="en-US" altLang="zh-CN" sz="1100">
                <a:solidFill>
                  <a:prstClr val="white"/>
                </a:solidFill>
                <a:latin typeface="FrutigerNext LT Regular" charset="0"/>
                <a:ea typeface="华文细黑" charset="0"/>
                <a:cs typeface="华文细黑" charset="0"/>
              </a:rPr>
              <a:t>24-28pt</a:t>
            </a: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颜色</a:t>
            </a:r>
            <a:r>
              <a:rPr lang="en-US" altLang="zh-CN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: R127 G127 B127</a:t>
            </a: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英文</a:t>
            </a:r>
            <a:r>
              <a:rPr lang="en-US" altLang="zh-CN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-Arial 24-28pt  </a:t>
            </a:r>
            <a:endParaRPr lang="zh-CN" altLang="en-US" sz="1100">
              <a:solidFill>
                <a:prstClr val="white"/>
              </a:solidFill>
              <a:latin typeface="Calibri" charset="0"/>
              <a:ea typeface="华文细黑" charset="0"/>
              <a:cs typeface="华文细黑" charset="0"/>
            </a:endParaRP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颜色</a:t>
            </a:r>
            <a:r>
              <a:rPr lang="en-US" altLang="zh-CN" sz="1100">
                <a:solidFill>
                  <a:prstClr val="white"/>
                </a:solidFill>
                <a:latin typeface="Calibri" charset="0"/>
                <a:ea typeface="华文细黑" charset="0"/>
                <a:cs typeface="华文细黑" charset="0"/>
              </a:rPr>
              <a:t>: R127 G127 B127</a:t>
            </a: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endParaRPr lang="zh-CN" altLang="en-US" sz="110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endParaRPr lang="zh-CN" altLang="en-US" sz="110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endParaRPr lang="en-US" altLang="zh-CN" sz="110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endParaRPr lang="en-US" altLang="zh-CN" sz="110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r"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endParaRPr lang="zh-CN" altLang="en-US" sz="110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3" name="Rectangle 62"/>
          <p:cNvSpPr>
            <a:spLocks noChangeArrowheads="1"/>
          </p:cNvSpPr>
          <p:nvPr userDrawn="1"/>
        </p:nvSpPr>
        <p:spPr bwMode="auto">
          <a:xfrm>
            <a:off x="9199563" y="1905000"/>
            <a:ext cx="1468437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0109" tIns="40056" rIns="80109" bIns="40056"/>
          <a:lstStyle/>
          <a:p>
            <a:pPr defTabSz="801688" eaLnBrk="1" hangingPunct="1">
              <a:lnSpc>
                <a:spcPct val="120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微软雅黑" charset="0"/>
                <a:ea typeface="微软雅黑" charset="0"/>
                <a:cs typeface="微软雅黑" charset="0"/>
              </a:rPr>
              <a:t>配色参考方案：</a:t>
            </a:r>
          </a:p>
          <a:p>
            <a:pPr defTabSz="801688" eaLnBrk="1" hangingPunct="1">
              <a:lnSpc>
                <a:spcPct val="120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r>
              <a:rPr lang="zh-CN" altLang="en-US" sz="1100">
                <a:solidFill>
                  <a:prstClr val="white"/>
                </a:solidFill>
                <a:latin typeface="微软雅黑" charset="0"/>
                <a:ea typeface="微软雅黑" charset="0"/>
                <a:cs typeface="微软雅黑" charset="0"/>
              </a:rPr>
              <a:t>建议同一页面内不超过三种颜色，以下是</a:t>
            </a:r>
            <a:r>
              <a:rPr lang="en-US" altLang="zh-CN" sz="1100">
                <a:solidFill>
                  <a:prstClr val="white"/>
                </a:solidFill>
                <a:latin typeface="微软雅黑" charset="0"/>
                <a:ea typeface="微软雅黑" charset="0"/>
                <a:cs typeface="微软雅黑" charset="0"/>
              </a:rPr>
              <a:t>10</a:t>
            </a:r>
            <a:r>
              <a:rPr lang="zh-CN" altLang="en-US" sz="1100">
                <a:solidFill>
                  <a:prstClr val="white"/>
                </a:solidFill>
                <a:latin typeface="微软雅黑" charset="0"/>
                <a:ea typeface="微软雅黑" charset="0"/>
                <a:cs typeface="微软雅黑" charset="0"/>
              </a:rPr>
              <a:t>组配色方案，同一页面内只选择一组使用。（仅供参考）</a:t>
            </a:r>
          </a:p>
          <a:p>
            <a:pPr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None/>
            </a:pPr>
            <a:endParaRPr lang="en-US" altLang="zh-CN" sz="110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Char char="l"/>
            </a:pPr>
            <a:endParaRPr lang="en-US" altLang="zh-CN" sz="110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defTabSz="801688" eaLnBrk="1" hangingPunct="1">
              <a:lnSpc>
                <a:spcPct val="125000"/>
              </a:lnSpc>
              <a:buClr>
                <a:srgbClr val="E7E6E6"/>
              </a:buClr>
              <a:buSzPct val="60000"/>
              <a:buFont typeface="Wingdings" charset="0"/>
              <a:buChar char="l"/>
            </a:pPr>
            <a:endParaRPr lang="zh-CN" altLang="en-US" sz="110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96400" y="3275013"/>
            <a:ext cx="1162050" cy="358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5390267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0" y="1268413"/>
            <a:ext cx="7915275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2F2660B3-08C9-B149-8897-8A977FEFDF6C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54742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E07709E2-D462-3B4A-8A62-13345DA5A794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4490162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D464A539-428C-A24B-8E09-CCF389340EF1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2816137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87862D78-8E0F-514F-998D-C2AD894F87FC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2144342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463969A5-C634-DA40-BAE6-8762582C929B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8534335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5BB60188-1015-3440-84B5-897CA6EB52B5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432560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0" y="1268413"/>
            <a:ext cx="7915275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6F5237DD-5005-A147-9ED5-9F8B80A96BC1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993806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0" y="1268413"/>
            <a:ext cx="7915275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98720098-1982-6E46-A2A6-1A9DBCD0981A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150645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0" y="1268413"/>
            <a:ext cx="7915275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F4CA07B1-E0FB-9846-9BDD-D37DFBED8D74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49915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0" y="1268413"/>
            <a:ext cx="7915275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8CA0C6A9-1788-0F4E-94CA-BE9FB202ABA1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711921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0" y="1268413"/>
            <a:ext cx="7915275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D8779545-9CD5-E947-901E-AE1C0ED4F14A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137141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0" y="1268413"/>
            <a:ext cx="7915275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F54463C1-08AF-DC45-9DF0-1612D8D283F0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589857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0" y="1268413"/>
            <a:ext cx="7915275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1600200" y="6400800"/>
            <a:ext cx="9144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Page</a:t>
            </a:r>
            <a:fld id="{EED6D5C4-887F-2445-94C1-6F65C632F2EC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42380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03E9E340-29FB-9949-A9C4-0A5874F42BA6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615819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4BCA9A17-9968-F843-81EC-8F9703D6F952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92179902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30C63CC5-0B69-DB40-A41D-751CB7D3775F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2512622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068F3265-47D9-BC44-BD38-2DC3E0545A49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165370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61A2711C-B31A-4743-8C58-2B0A771FB4C0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41443521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B8F5C450-0382-0C47-BF88-7EEF0425D60C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550894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C39A0844-9A5D-1C42-8BC8-9B6026226F41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6632991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24F13BBB-9D6F-A041-A584-3D3C8AE0850B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4642547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19250" y="6480175"/>
            <a:ext cx="720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Page</a:t>
            </a:r>
            <a:fld id="{55A8A50E-992C-E64F-A073-C45A18BF56DD}" type="slidenum">
              <a:rPr lang="en-US" altLang="zh-CN" sz="1000" b="1" i="1">
                <a:solidFill>
                  <a:srgbClr val="595959"/>
                </a:solidFill>
                <a:cs typeface="Arial" charset="0"/>
              </a:rPr>
              <a:pPr eaLnBrk="1" hangingPunct="1"/>
              <a:t>‹#›</a:t>
            </a:fld>
            <a:r>
              <a:rPr lang="en-US" altLang="zh-CN" sz="1000" b="1" i="1">
                <a:solidFill>
                  <a:srgbClr val="595959"/>
                </a:solidFill>
                <a:cs typeface="Arial" charset="0"/>
              </a:rPr>
              <a:t> </a:t>
            </a:r>
            <a:endParaRPr lang="zh-CN" altLang="en-US" sz="1000" b="1" i="1">
              <a:solidFill>
                <a:srgbClr val="595959"/>
              </a:solidFill>
              <a:cs typeface="Arial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83568" y="346646"/>
            <a:ext cx="8013576" cy="562074"/>
          </a:xfrm>
          <a:prstGeom prst="rect">
            <a:avLst/>
          </a:prstGeom>
        </p:spPr>
        <p:txBody>
          <a:bodyPr/>
          <a:lstStyle>
            <a:lvl1pPr algn="l">
              <a:defRPr sz="2400">
                <a:solidFill>
                  <a:srgbClr val="595959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683568" y="1196753"/>
            <a:ext cx="7915275" cy="496909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1800">
                <a:solidFill>
                  <a:srgbClr val="595959"/>
                </a:solidFill>
              </a:defRPr>
            </a:lvl1pPr>
            <a:lvl2pPr marL="742950" indent="-285750">
              <a:buFont typeface="Wingdings" pitchFamily="2" charset="2"/>
              <a:buChar char="p"/>
              <a:defRPr sz="1600">
                <a:solidFill>
                  <a:srgbClr val="595959"/>
                </a:solidFill>
              </a:defRPr>
            </a:lvl2pPr>
            <a:lvl3pPr marL="1143000" indent="-228600">
              <a:buFont typeface="Wingdings" pitchFamily="2" charset="2"/>
              <a:buChar char="n"/>
              <a:defRPr sz="1600">
                <a:solidFill>
                  <a:srgbClr val="595959"/>
                </a:solidFill>
              </a:defRPr>
            </a:lvl3pPr>
            <a:lvl4pPr marL="1600200" indent="-228600">
              <a:buFont typeface="Wingdings" pitchFamily="2" charset="2"/>
              <a:buChar char="p"/>
              <a:defRPr sz="1400">
                <a:solidFill>
                  <a:srgbClr val="595959"/>
                </a:solidFill>
              </a:defRPr>
            </a:lvl4pPr>
            <a:lvl5pPr marL="2057400" indent="-228600">
              <a:buFont typeface="Wingdings" pitchFamily="2" charset="2"/>
              <a:buChar char="n"/>
              <a:defRPr sz="1200">
                <a:solidFill>
                  <a:srgbClr val="595959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8836162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95288" y="620713"/>
            <a:ext cx="7993062" cy="5686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>
          <a:xfrm>
            <a:off x="8675688" y="6524625"/>
            <a:ext cx="406400" cy="215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63CA2157-393F-5343-8D91-1284F0C73629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431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26" Type="http://schemas.openxmlformats.org/officeDocument/2006/relationships/slideLayout" Target="../slideLayouts/slideLayout40.xml"/><Relationship Id="rId39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48.xml"/><Relationship Id="rId42" Type="http://schemas.openxmlformats.org/officeDocument/2006/relationships/slideLayout" Target="../slideLayouts/slideLayout56.xml"/><Relationship Id="rId47" Type="http://schemas.openxmlformats.org/officeDocument/2006/relationships/slideLayout" Target="../slideLayouts/slideLayout61.xml"/><Relationship Id="rId50" Type="http://schemas.openxmlformats.org/officeDocument/2006/relationships/slideLayout" Target="../slideLayouts/slideLayout64.xml"/><Relationship Id="rId55" Type="http://schemas.openxmlformats.org/officeDocument/2006/relationships/slideLayout" Target="../slideLayouts/slideLayout69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5" Type="http://schemas.openxmlformats.org/officeDocument/2006/relationships/slideLayout" Target="../slideLayouts/slideLayout39.xml"/><Relationship Id="rId33" Type="http://schemas.openxmlformats.org/officeDocument/2006/relationships/slideLayout" Target="../slideLayouts/slideLayout47.xml"/><Relationship Id="rId38" Type="http://schemas.openxmlformats.org/officeDocument/2006/relationships/slideLayout" Target="../slideLayouts/slideLayout52.xml"/><Relationship Id="rId46" Type="http://schemas.openxmlformats.org/officeDocument/2006/relationships/slideLayout" Target="../slideLayouts/slideLayout60.xml"/><Relationship Id="rId59" Type="http://schemas.openxmlformats.org/officeDocument/2006/relationships/image" Target="../media/image1.png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slideLayout" Target="../slideLayouts/slideLayout34.xml"/><Relationship Id="rId29" Type="http://schemas.openxmlformats.org/officeDocument/2006/relationships/slideLayout" Target="../slideLayouts/slideLayout43.xml"/><Relationship Id="rId41" Type="http://schemas.openxmlformats.org/officeDocument/2006/relationships/slideLayout" Target="../slideLayouts/slideLayout55.xml"/><Relationship Id="rId54" Type="http://schemas.openxmlformats.org/officeDocument/2006/relationships/slideLayout" Target="../slideLayouts/slideLayout68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38.xml"/><Relationship Id="rId32" Type="http://schemas.openxmlformats.org/officeDocument/2006/relationships/slideLayout" Target="../slideLayouts/slideLayout46.xml"/><Relationship Id="rId37" Type="http://schemas.openxmlformats.org/officeDocument/2006/relationships/slideLayout" Target="../slideLayouts/slideLayout51.xml"/><Relationship Id="rId40" Type="http://schemas.openxmlformats.org/officeDocument/2006/relationships/slideLayout" Target="../slideLayouts/slideLayout54.xml"/><Relationship Id="rId45" Type="http://schemas.openxmlformats.org/officeDocument/2006/relationships/slideLayout" Target="../slideLayouts/slideLayout59.xml"/><Relationship Id="rId53" Type="http://schemas.openxmlformats.org/officeDocument/2006/relationships/slideLayout" Target="../slideLayouts/slideLayout67.xml"/><Relationship Id="rId58" Type="http://schemas.openxmlformats.org/officeDocument/2006/relationships/theme" Target="../theme/theme4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23" Type="http://schemas.openxmlformats.org/officeDocument/2006/relationships/slideLayout" Target="../slideLayouts/slideLayout37.xml"/><Relationship Id="rId28" Type="http://schemas.openxmlformats.org/officeDocument/2006/relationships/slideLayout" Target="../slideLayouts/slideLayout42.xml"/><Relationship Id="rId36" Type="http://schemas.openxmlformats.org/officeDocument/2006/relationships/slideLayout" Target="../slideLayouts/slideLayout50.xml"/><Relationship Id="rId49" Type="http://schemas.openxmlformats.org/officeDocument/2006/relationships/slideLayout" Target="../slideLayouts/slideLayout63.xml"/><Relationship Id="rId57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33.xml"/><Relationship Id="rId31" Type="http://schemas.openxmlformats.org/officeDocument/2006/relationships/slideLayout" Target="../slideLayouts/slideLayout45.xml"/><Relationship Id="rId44" Type="http://schemas.openxmlformats.org/officeDocument/2006/relationships/slideLayout" Target="../slideLayouts/slideLayout58.xml"/><Relationship Id="rId52" Type="http://schemas.openxmlformats.org/officeDocument/2006/relationships/slideLayout" Target="../slideLayouts/slideLayout66.xml"/><Relationship Id="rId60" Type="http://schemas.openxmlformats.org/officeDocument/2006/relationships/image" Target="../media/image2.png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Relationship Id="rId22" Type="http://schemas.openxmlformats.org/officeDocument/2006/relationships/slideLayout" Target="../slideLayouts/slideLayout36.xml"/><Relationship Id="rId27" Type="http://schemas.openxmlformats.org/officeDocument/2006/relationships/slideLayout" Target="../slideLayouts/slideLayout41.xml"/><Relationship Id="rId30" Type="http://schemas.openxmlformats.org/officeDocument/2006/relationships/slideLayout" Target="../slideLayouts/slideLayout44.xml"/><Relationship Id="rId35" Type="http://schemas.openxmlformats.org/officeDocument/2006/relationships/slideLayout" Target="../slideLayouts/slideLayout49.xml"/><Relationship Id="rId43" Type="http://schemas.openxmlformats.org/officeDocument/2006/relationships/slideLayout" Target="../slideLayouts/slideLayout57.xml"/><Relationship Id="rId48" Type="http://schemas.openxmlformats.org/officeDocument/2006/relationships/slideLayout" Target="../slideLayouts/slideLayout62.xml"/><Relationship Id="rId56" Type="http://schemas.openxmlformats.org/officeDocument/2006/relationships/slideLayout" Target="../slideLayouts/slideLayout70.xml"/><Relationship Id="rId8" Type="http://schemas.openxmlformats.org/officeDocument/2006/relationships/slideLayout" Target="../slideLayouts/slideLayout22.xml"/><Relationship Id="rId51" Type="http://schemas.openxmlformats.org/officeDocument/2006/relationships/slideLayout" Target="../slideLayouts/slideLayout65.xml"/><Relationship Id="rId3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_02.png"/>
          <p:cNvPicPr>
            <a:picLocks noChangeAspect="1"/>
          </p:cNvPicPr>
          <p:nvPr userDrawn="1"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387" b="33809"/>
          <a:stretch/>
        </p:blipFill>
        <p:spPr>
          <a:xfrm>
            <a:off x="7223657" y="6210034"/>
            <a:ext cx="1920343" cy="647966"/>
          </a:xfrm>
          <a:prstGeom prst="rect">
            <a:avLst/>
          </a:prstGeom>
          <a:solidFill>
            <a:schemeClr val="bg1"/>
          </a:solidFill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122" r:id="rId1"/>
    <p:sldLayoutId id="2147488119" r:id="rId2"/>
    <p:sldLayoutId id="2147488123" r:id="rId3"/>
    <p:sldLayoutId id="2147488399" r:id="rId4"/>
    <p:sldLayoutId id="2147488415" r:id="rId5"/>
    <p:sldLayoutId id="2147488416" r:id="rId6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宋体" pitchFamily="2" charset="-122"/>
          <a:cs typeface="宋体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umimoji="1" sz="2800" kern="1200">
          <a:solidFill>
            <a:schemeClr val="tx1"/>
          </a:solidFill>
          <a:latin typeface="+mn-lt"/>
          <a:ea typeface="宋体" pitchFamily="2" charset="-122"/>
          <a:cs typeface="宋体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宋体" pitchFamily="2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000" kern="1200">
          <a:solidFill>
            <a:schemeClr val="tx1"/>
          </a:solidFill>
          <a:latin typeface="+mn-lt"/>
          <a:ea typeface="宋体" pitchFamily="2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宋体" pitchFamily="2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宋体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_02.png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387" b="33809"/>
          <a:stretch/>
        </p:blipFill>
        <p:spPr>
          <a:xfrm>
            <a:off x="7223657" y="6210034"/>
            <a:ext cx="1920343" cy="647966"/>
          </a:xfrm>
          <a:prstGeom prst="rect">
            <a:avLst/>
          </a:prstGeom>
          <a:solidFill>
            <a:schemeClr val="bg1"/>
          </a:solidFill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155" r:id="rId1"/>
    <p:sldLayoutId id="2147488120" r:id="rId2"/>
    <p:sldLayoutId id="2147488156" r:id="rId3"/>
    <p:sldLayoutId id="2147488157" r:id="rId4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宋体" pitchFamily="2" charset="-122"/>
          <a:cs typeface="宋体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umimoji="1" sz="2800" kern="1200">
          <a:solidFill>
            <a:schemeClr val="tx1"/>
          </a:solidFill>
          <a:latin typeface="+mn-lt"/>
          <a:ea typeface="宋体" pitchFamily="2" charset="-122"/>
          <a:cs typeface="宋体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宋体" pitchFamily="2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000" kern="1200">
          <a:solidFill>
            <a:schemeClr val="tx1"/>
          </a:solidFill>
          <a:latin typeface="+mn-lt"/>
          <a:ea typeface="宋体" pitchFamily="2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宋体" pitchFamily="2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宋体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_02.png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387" b="33809"/>
          <a:stretch/>
        </p:blipFill>
        <p:spPr>
          <a:xfrm>
            <a:off x="7223657" y="6210034"/>
            <a:ext cx="1920343" cy="64796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xmlns="" val="4288769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8286" r:id="rId1"/>
    <p:sldLayoutId id="2147488287" r:id="rId2"/>
    <p:sldLayoutId id="2147488288" r:id="rId3"/>
    <p:sldLayoutId id="2147488289" r:id="rId4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宋体" pitchFamily="2" charset="-122"/>
          <a:cs typeface="宋体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宋体" pitchFamily="2" charset="-122"/>
          <a:cs typeface="宋体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宋体" pitchFamily="2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宋体" pitchFamily="2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宋体" pitchFamily="2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宋体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9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_02.png"/>
          <p:cNvPicPr>
            <a:picLocks noChangeAspect="1"/>
          </p:cNvPicPr>
          <p:nvPr userDrawn="1"/>
        </p:nvPicPr>
        <p:blipFill rotWithShape="1">
          <a:blip r:embed="rId60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387" b="33809"/>
          <a:stretch/>
        </p:blipFill>
        <p:spPr>
          <a:xfrm>
            <a:off x="7223657" y="6210034"/>
            <a:ext cx="1920343" cy="64796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xmlns="" val="4218363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8340" r:id="rId1"/>
    <p:sldLayoutId id="2147488341" r:id="rId2"/>
    <p:sldLayoutId id="2147488342" r:id="rId3"/>
    <p:sldLayoutId id="2147488343" r:id="rId4"/>
    <p:sldLayoutId id="2147488344" r:id="rId5"/>
    <p:sldLayoutId id="2147488345" r:id="rId6"/>
    <p:sldLayoutId id="2147488346" r:id="rId7"/>
    <p:sldLayoutId id="2147488347" r:id="rId8"/>
    <p:sldLayoutId id="2147488348" r:id="rId9"/>
    <p:sldLayoutId id="2147488349" r:id="rId10"/>
    <p:sldLayoutId id="2147488350" r:id="rId11"/>
    <p:sldLayoutId id="2147488351" r:id="rId12"/>
    <p:sldLayoutId id="2147488352" r:id="rId13"/>
    <p:sldLayoutId id="2147488353" r:id="rId14"/>
    <p:sldLayoutId id="2147488354" r:id="rId15"/>
    <p:sldLayoutId id="2147488355" r:id="rId16"/>
    <p:sldLayoutId id="2147488356" r:id="rId17"/>
    <p:sldLayoutId id="2147488357" r:id="rId18"/>
    <p:sldLayoutId id="2147488358" r:id="rId19"/>
    <p:sldLayoutId id="2147488359" r:id="rId20"/>
    <p:sldLayoutId id="2147488360" r:id="rId21"/>
    <p:sldLayoutId id="2147488361" r:id="rId22"/>
    <p:sldLayoutId id="2147488363" r:id="rId23"/>
    <p:sldLayoutId id="2147488364" r:id="rId24"/>
    <p:sldLayoutId id="2147488366" r:id="rId25"/>
    <p:sldLayoutId id="2147488367" r:id="rId26"/>
    <p:sldLayoutId id="2147488368" r:id="rId27"/>
    <p:sldLayoutId id="2147488369" r:id="rId28"/>
    <p:sldLayoutId id="2147488370" r:id="rId29"/>
    <p:sldLayoutId id="2147488371" r:id="rId30"/>
    <p:sldLayoutId id="2147488372" r:id="rId31"/>
    <p:sldLayoutId id="2147488373" r:id="rId32"/>
    <p:sldLayoutId id="2147488374" r:id="rId33"/>
    <p:sldLayoutId id="2147488375" r:id="rId34"/>
    <p:sldLayoutId id="2147488376" r:id="rId35"/>
    <p:sldLayoutId id="2147488377" r:id="rId36"/>
    <p:sldLayoutId id="2147488378" r:id="rId37"/>
    <p:sldLayoutId id="2147488379" r:id="rId38"/>
    <p:sldLayoutId id="2147488380" r:id="rId39"/>
    <p:sldLayoutId id="2147488381" r:id="rId40"/>
    <p:sldLayoutId id="2147488382" r:id="rId41"/>
    <p:sldLayoutId id="2147488383" r:id="rId42"/>
    <p:sldLayoutId id="2147488384" r:id="rId43"/>
    <p:sldLayoutId id="2147488385" r:id="rId44"/>
    <p:sldLayoutId id="2147488386" r:id="rId45"/>
    <p:sldLayoutId id="2147488387" r:id="rId46"/>
    <p:sldLayoutId id="2147488388" r:id="rId47"/>
    <p:sldLayoutId id="2147488389" r:id="rId48"/>
    <p:sldLayoutId id="2147488390" r:id="rId49"/>
    <p:sldLayoutId id="2147488391" r:id="rId50"/>
    <p:sldLayoutId id="2147488392" r:id="rId51"/>
    <p:sldLayoutId id="2147488393" r:id="rId52"/>
    <p:sldLayoutId id="2147488394" r:id="rId53"/>
    <p:sldLayoutId id="2147488395" r:id="rId54"/>
    <p:sldLayoutId id="2147488396" r:id="rId55"/>
    <p:sldLayoutId id="2147488397" r:id="rId56"/>
    <p:sldLayoutId id="2147488398" r:id="rId57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宋体" pitchFamily="2" charset="-122"/>
          <a:cs typeface="宋体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  <a:cs typeface="宋体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宋体" pitchFamily="2" charset="-122"/>
          <a:cs typeface="宋体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宋体" pitchFamily="2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宋体" pitchFamily="2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宋体" pitchFamily="2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宋体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043" name="矩形 1"/>
          <p:cNvSpPr>
            <a:spLocks noChangeArrowheads="1"/>
          </p:cNvSpPr>
          <p:nvPr/>
        </p:nvSpPr>
        <p:spPr bwMode="auto">
          <a:xfrm>
            <a:off x="1691061" y="2564904"/>
            <a:ext cx="5617243" cy="906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lvl="1">
              <a:lnSpc>
                <a:spcPct val="150000"/>
              </a:lnSpc>
            </a:pPr>
            <a:r>
              <a:rPr kumimoji="1" lang="en-US" altLang="zh-CN" sz="4000" b="1" dirty="0" smtClean="0">
                <a:solidFill>
                  <a:prstClr val="white"/>
                </a:solidFill>
                <a:latin typeface="微软雅黑" charset="0"/>
                <a:ea typeface="微软雅黑" charset="0"/>
                <a:cs typeface="微软雅黑" charset="0"/>
              </a:rPr>
              <a:t>ITSM</a:t>
            </a:r>
            <a:r>
              <a:rPr kumimoji="1" lang="zh-CN" altLang="en-US" sz="4000" b="1" dirty="0" smtClean="0">
                <a:solidFill>
                  <a:prstClr val="white"/>
                </a:solidFill>
                <a:latin typeface="微软雅黑" charset="0"/>
                <a:ea typeface="微软雅黑" charset="0"/>
                <a:cs typeface="微软雅黑" charset="0"/>
              </a:rPr>
              <a:t>项目实施经验分享</a:t>
            </a:r>
            <a:endParaRPr kumimoji="1" lang="zh-CN" altLang="en-US" sz="4000" b="1" dirty="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pic>
        <p:nvPicPr>
          <p:cNvPr id="870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11906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5110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371600"/>
            <a:ext cx="1714500" cy="461963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 algn="r"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grpSp>
        <p:nvGrpSpPr>
          <p:cNvPr id="2" name="组合 15"/>
          <p:cNvGrpSpPr>
            <a:grpSpLocks/>
          </p:cNvGrpSpPr>
          <p:nvPr/>
        </p:nvGrpSpPr>
        <p:grpSpPr bwMode="auto">
          <a:xfrm>
            <a:off x="857250" y="2438400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2" name="矩形 11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项目</a:t>
              </a:r>
              <a:r>
                <a:rPr lang="zh-CN" altLang="en-US" dirty="0" smtClean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建设过程中的挑战</a:t>
              </a:r>
              <a:endParaRPr lang="en-US" altLang="zh-CN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785938" y="1371600"/>
            <a:ext cx="6683375" cy="500063"/>
          </a:xfrm>
          <a:prstGeom prst="rect">
            <a:avLst/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/>
          <a:p>
            <a:pPr defTabSz="784225">
              <a:defRPr/>
            </a:pPr>
            <a:r>
              <a:rPr lang="en-US" altLang="zh-CN" sz="2400" dirty="0">
                <a:solidFill>
                  <a:prstClr val="white">
                    <a:lumMod val="50000"/>
                  </a:prst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Contents</a:t>
            </a:r>
          </a:p>
        </p:txBody>
      </p:sp>
      <p:grpSp>
        <p:nvGrpSpPr>
          <p:cNvPr id="3" name="组合 15"/>
          <p:cNvGrpSpPr>
            <a:grpSpLocks/>
          </p:cNvGrpSpPr>
          <p:nvPr/>
        </p:nvGrpSpPr>
        <p:grpSpPr bwMode="auto">
          <a:xfrm>
            <a:off x="846357" y="2962275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5" name="矩形 14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项目建设思路</a:t>
              </a:r>
              <a:endPara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15"/>
          <p:cNvGrpSpPr>
            <a:grpSpLocks/>
          </p:cNvGrpSpPr>
          <p:nvPr/>
        </p:nvGrpSpPr>
        <p:grpSpPr bwMode="auto">
          <a:xfrm>
            <a:off x="838200" y="3457575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8" name="矩形 17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如何衡量</a:t>
              </a:r>
              <a:r>
                <a:rPr lang="en-US" altLang="zh-CN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项目建设成果</a:t>
              </a:r>
              <a:endPara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15"/>
          <p:cNvGrpSpPr>
            <a:grpSpLocks/>
          </p:cNvGrpSpPr>
          <p:nvPr/>
        </p:nvGrpSpPr>
        <p:grpSpPr bwMode="auto">
          <a:xfrm>
            <a:off x="838200" y="3948332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27" name="矩形 26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讨论</a:t>
              </a:r>
              <a:endPara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>
                <a:latin typeface="微软雅黑" charset="0"/>
                <a:ea typeface="微软雅黑" charset="0"/>
                <a:cs typeface="微软雅黑" charset="0"/>
              </a:rPr>
              <a:t>ITSM</a:t>
            </a:r>
            <a:r>
              <a:rPr lang="zh-CN" altLang="en-US" dirty="0" smtClean="0">
                <a:latin typeface="微软雅黑" charset="0"/>
                <a:ea typeface="微软雅黑" charset="0"/>
                <a:cs typeface="微软雅黑" charset="0"/>
              </a:rPr>
              <a:t>项目建设过程中的挑战</a:t>
            </a:r>
            <a:endParaRPr lang="zh-CN" altLang="en-US" dirty="0"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51520" y="2204864"/>
            <a:ext cx="1728192" cy="1656184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anchor="ctr">
            <a:no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挑战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504976" y="1340768"/>
            <a:ext cx="5976664" cy="576064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2500" lnSpcReduction="20000"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项目发起方对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服务管理项目的理解参差不齐，项目组成员对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服务管理领域大多处于概念层面，实践性的经验普通偏低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509168" y="2192288"/>
            <a:ext cx="5976664" cy="576064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defRPr/>
            </a:pPr>
            <a:r>
              <a:rPr lang="zh-CN" altLang="en-US" sz="1500" dirty="0" smtClean="0">
                <a:latin typeface="微软雅黑" pitchFamily="34" charset="-122"/>
                <a:ea typeface="微软雅黑" pitchFamily="34" charset="-122"/>
              </a:rPr>
              <a:t>不同行业在信息化水平上存在较大差异，甲方的信息化成熟度将对项目的成功起到关键性的作用</a:t>
            </a:r>
            <a:endParaRPr lang="zh-CN" altLang="en-US" sz="15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530376" y="3009900"/>
            <a:ext cx="5976664" cy="576064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dirty="0" smtClean="0">
                <a:latin typeface="微软雅黑" pitchFamily="34" charset="-122"/>
                <a:ea typeface="微软雅黑" pitchFamily="34" charset="-122"/>
              </a:rPr>
              <a:t>理想中的</a:t>
            </a:r>
            <a:r>
              <a:rPr lang="en-US" altLang="zh-CN" sz="15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500" dirty="0" smtClean="0">
                <a:latin typeface="微软雅黑" pitchFamily="34" charset="-122"/>
                <a:ea typeface="微软雅黑" pitchFamily="34" charset="-122"/>
              </a:rPr>
              <a:t>服务管理项目，究竟要建设到何种程度，项目干系人往往认识不够统一</a:t>
            </a:r>
            <a:endParaRPr lang="zh-CN" altLang="en-US" sz="15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2555776" y="4594076"/>
            <a:ext cx="5976664" cy="576064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dirty="0" smtClean="0">
                <a:latin typeface="微软雅黑" pitchFamily="34" charset="-122"/>
                <a:ea typeface="微软雅黑" pitchFamily="34" charset="-122"/>
              </a:rPr>
              <a:t>行业内一直注重理论上的宣传、培训，往往最缺乏实践性的参照</a:t>
            </a:r>
          </a:p>
        </p:txBody>
      </p:sp>
      <p:sp>
        <p:nvSpPr>
          <p:cNvPr id="41" name="矩形 40"/>
          <p:cNvSpPr/>
          <p:nvPr/>
        </p:nvSpPr>
        <p:spPr>
          <a:xfrm>
            <a:off x="2543076" y="3801988"/>
            <a:ext cx="5976664" cy="576064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zh-CN" sz="15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500" dirty="0" smtClean="0">
                <a:latin typeface="微软雅黑" pitchFamily="34" charset="-122"/>
                <a:ea typeface="微软雅黑" pitchFamily="34" charset="-122"/>
              </a:rPr>
              <a:t>服务管理项目的推广，往往是最为痛苦的事情，终端用户根本不买账</a:t>
            </a:r>
            <a:endParaRPr lang="zh-CN" altLang="en-US" sz="15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79512" y="5517232"/>
            <a:ext cx="8748464" cy="72008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anchor="ctr">
            <a:no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对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项目提出了较高的项目管理要求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935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>
                <a:latin typeface="微软雅黑" charset="0"/>
                <a:ea typeface="微软雅黑" charset="0"/>
                <a:cs typeface="微软雅黑" charset="0"/>
              </a:rPr>
              <a:t>ITSM</a:t>
            </a:r>
            <a:r>
              <a:rPr lang="zh-CN" altLang="en-US" dirty="0" smtClean="0">
                <a:latin typeface="微软雅黑" charset="0"/>
                <a:ea typeface="微软雅黑" charset="0"/>
                <a:cs typeface="微软雅黑" charset="0"/>
              </a:rPr>
              <a:t>项目建设过程中的挑战</a:t>
            </a:r>
            <a:endParaRPr lang="zh-CN" altLang="en-US" dirty="0"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5576" y="1052736"/>
            <a:ext cx="1944216" cy="648072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客户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用户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7584" y="3356992"/>
            <a:ext cx="1944216" cy="648072"/>
          </a:xfrm>
          <a:prstGeom prst="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供应商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7584" y="1686789"/>
            <a:ext cx="7776864" cy="1526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项目收益迟迟无法呈现，对项目价值存在质疑，对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项目逐渐失去信心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通过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项目，似乎没能提高运维管理水平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工具很难落地，为什么系统工具总是满足不了使用的需要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供应商在项目执行的过程中，投入的资源呈下降趋势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7584" y="3933056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项目投入的人力成本越来越多，资源一直无法抽调，很容易就掉进“项目泥潭”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客户的需求反复变更，持续出现需求蔓延，客户还那么理所当然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做了很多合同外的功能，但客户的满意度却越来越低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9512" y="5517232"/>
            <a:ext cx="8748464" cy="72008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anchor="ctr">
            <a:no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缺乏良好的项目管理方法及工具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371600"/>
            <a:ext cx="1714500" cy="461963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 algn="r"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grpSp>
        <p:nvGrpSpPr>
          <p:cNvPr id="2" name="组合 15"/>
          <p:cNvGrpSpPr>
            <a:grpSpLocks/>
          </p:cNvGrpSpPr>
          <p:nvPr/>
        </p:nvGrpSpPr>
        <p:grpSpPr bwMode="auto">
          <a:xfrm>
            <a:off x="857250" y="2438400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2" name="矩形 11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项目</a:t>
              </a:r>
              <a:r>
                <a:rPr lang="zh-CN" altLang="en-US" dirty="0" smtClean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建设过程中的挑战</a:t>
              </a:r>
              <a:endParaRPr lang="en-US" altLang="zh-CN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785938" y="1371600"/>
            <a:ext cx="6683375" cy="500063"/>
          </a:xfrm>
          <a:prstGeom prst="rect">
            <a:avLst/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/>
          <a:p>
            <a:pPr defTabSz="784225">
              <a:defRPr/>
            </a:pPr>
            <a:r>
              <a:rPr lang="en-US" altLang="zh-CN" sz="2400" dirty="0">
                <a:solidFill>
                  <a:prstClr val="white">
                    <a:lumMod val="50000"/>
                  </a:prst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Contents</a:t>
            </a:r>
          </a:p>
        </p:txBody>
      </p:sp>
      <p:grpSp>
        <p:nvGrpSpPr>
          <p:cNvPr id="3" name="组合 15"/>
          <p:cNvGrpSpPr>
            <a:grpSpLocks/>
          </p:cNvGrpSpPr>
          <p:nvPr/>
        </p:nvGrpSpPr>
        <p:grpSpPr bwMode="auto">
          <a:xfrm>
            <a:off x="846357" y="2962275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5" name="矩形 14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项目建设思路</a:t>
              </a:r>
              <a:endPara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15"/>
          <p:cNvGrpSpPr>
            <a:grpSpLocks/>
          </p:cNvGrpSpPr>
          <p:nvPr/>
        </p:nvGrpSpPr>
        <p:grpSpPr bwMode="auto">
          <a:xfrm>
            <a:off x="838200" y="3457575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8" name="矩形 17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如何衡量</a:t>
              </a:r>
              <a:r>
                <a:rPr lang="en-US" altLang="zh-CN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项目建设成果</a:t>
              </a:r>
              <a:endPara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15"/>
          <p:cNvGrpSpPr>
            <a:grpSpLocks/>
          </p:cNvGrpSpPr>
          <p:nvPr/>
        </p:nvGrpSpPr>
        <p:grpSpPr bwMode="auto">
          <a:xfrm>
            <a:off x="838200" y="3948332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27" name="矩形 26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讨论</a:t>
              </a:r>
              <a:endPara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aphicFrame>
        <p:nvGraphicFramePr>
          <p:cNvPr id="9" name="图示 8"/>
          <p:cNvGraphicFramePr/>
          <p:nvPr/>
        </p:nvGraphicFramePr>
        <p:xfrm>
          <a:off x="2555776" y="1988840"/>
          <a:ext cx="381642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矩形 10"/>
          <p:cNvSpPr/>
          <p:nvPr/>
        </p:nvSpPr>
        <p:spPr>
          <a:xfrm>
            <a:off x="3491880" y="1340768"/>
            <a:ext cx="2016224" cy="432048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项目启动会一定要正式召开</a:t>
            </a:r>
          </a:p>
        </p:txBody>
      </p:sp>
      <p:sp>
        <p:nvSpPr>
          <p:cNvPr id="12" name="矩形 11"/>
          <p:cNvSpPr/>
          <p:nvPr/>
        </p:nvSpPr>
        <p:spPr>
          <a:xfrm>
            <a:off x="5868144" y="2132856"/>
            <a:ext cx="2016224" cy="432048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紧凑的工期确保项目连贯性</a:t>
            </a:r>
          </a:p>
        </p:txBody>
      </p:sp>
      <p:sp>
        <p:nvSpPr>
          <p:cNvPr id="13" name="矩形 12"/>
          <p:cNvSpPr/>
          <p:nvPr/>
        </p:nvSpPr>
        <p:spPr>
          <a:xfrm>
            <a:off x="6012160" y="3645024"/>
            <a:ext cx="2016224" cy="432048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2500" lnSpcReduction="20000"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标准化的文档为项目构建生命力</a:t>
            </a:r>
          </a:p>
        </p:txBody>
      </p:sp>
      <p:sp>
        <p:nvSpPr>
          <p:cNvPr id="14" name="矩形 13"/>
          <p:cNvSpPr/>
          <p:nvPr/>
        </p:nvSpPr>
        <p:spPr>
          <a:xfrm>
            <a:off x="3131840" y="5517232"/>
            <a:ext cx="2664296" cy="432048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85000" lnSpcReduction="20000"/>
          </a:bodyPr>
          <a:lstStyle/>
          <a:p>
            <a:pPr eaLnBrk="1" hangingPunct="1">
              <a:lnSpc>
                <a:spcPct val="130000"/>
              </a:lnSpc>
              <a:defRPr/>
            </a:pP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及时汇报项目成果，同步问题、风险并争取资源</a:t>
            </a:r>
          </a:p>
        </p:txBody>
      </p:sp>
      <p:sp>
        <p:nvSpPr>
          <p:cNvPr id="16" name="矩形 15"/>
          <p:cNvSpPr/>
          <p:nvPr/>
        </p:nvSpPr>
        <p:spPr>
          <a:xfrm>
            <a:off x="827584" y="3645024"/>
            <a:ext cx="2016224" cy="432048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全员参与，便于推广</a:t>
            </a:r>
          </a:p>
        </p:txBody>
      </p:sp>
      <p:sp>
        <p:nvSpPr>
          <p:cNvPr id="17" name="矩形 16"/>
          <p:cNvSpPr/>
          <p:nvPr/>
        </p:nvSpPr>
        <p:spPr>
          <a:xfrm>
            <a:off x="899592" y="2154064"/>
            <a:ext cx="2016224" cy="432048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甲乙方项目经理意识统一</a:t>
            </a: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项目启动会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3528" y="2060848"/>
            <a:ext cx="1728192" cy="172819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lnSpc>
                <a:spcPct val="120000"/>
              </a:lnSpc>
              <a:defRPr/>
            </a:pP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Group 740"/>
          <p:cNvGrpSpPr>
            <a:grpSpLocks noChangeAspect="1"/>
          </p:cNvGrpSpPr>
          <p:nvPr/>
        </p:nvGrpSpPr>
        <p:grpSpPr bwMode="auto">
          <a:xfrm>
            <a:off x="683568" y="2348879"/>
            <a:ext cx="936104" cy="802771"/>
            <a:chOff x="7349" y="-2816"/>
            <a:chExt cx="661" cy="567"/>
          </a:xfrm>
          <a:solidFill>
            <a:srgbClr val="FFFFFF"/>
          </a:solidFill>
        </p:grpSpPr>
        <p:sp>
          <p:nvSpPr>
            <p:cNvPr id="18" name="Freeform 741"/>
            <p:cNvSpPr>
              <a:spLocks/>
            </p:cNvSpPr>
            <p:nvPr/>
          </p:nvSpPr>
          <p:spPr bwMode="auto">
            <a:xfrm>
              <a:off x="7573" y="-2676"/>
              <a:ext cx="213" cy="427"/>
            </a:xfrm>
            <a:custGeom>
              <a:avLst/>
              <a:gdLst>
                <a:gd name="T0" fmla="*/ 73 w 90"/>
                <a:gd name="T1" fmla="*/ 0 h 181"/>
                <a:gd name="T2" fmla="*/ 17 w 90"/>
                <a:gd name="T3" fmla="*/ 0 h 181"/>
                <a:gd name="T4" fmla="*/ 0 w 90"/>
                <a:gd name="T5" fmla="*/ 17 h 181"/>
                <a:gd name="T6" fmla="*/ 0 w 90"/>
                <a:gd name="T7" fmla="*/ 93 h 181"/>
                <a:gd name="T8" fmla="*/ 17 w 90"/>
                <a:gd name="T9" fmla="*/ 110 h 181"/>
                <a:gd name="T10" fmla="*/ 17 w 90"/>
                <a:gd name="T11" fmla="*/ 110 h 181"/>
                <a:gd name="T12" fmla="*/ 17 w 90"/>
                <a:gd name="T13" fmla="*/ 164 h 181"/>
                <a:gd name="T14" fmla="*/ 33 w 90"/>
                <a:gd name="T15" fmla="*/ 181 h 181"/>
                <a:gd name="T16" fmla="*/ 57 w 90"/>
                <a:gd name="T17" fmla="*/ 181 h 181"/>
                <a:gd name="T18" fmla="*/ 73 w 90"/>
                <a:gd name="T19" fmla="*/ 164 h 181"/>
                <a:gd name="T20" fmla="*/ 73 w 90"/>
                <a:gd name="T21" fmla="*/ 110 h 181"/>
                <a:gd name="T22" fmla="*/ 73 w 90"/>
                <a:gd name="T23" fmla="*/ 110 h 181"/>
                <a:gd name="T24" fmla="*/ 90 w 90"/>
                <a:gd name="T25" fmla="*/ 93 h 181"/>
                <a:gd name="T26" fmla="*/ 90 w 90"/>
                <a:gd name="T27" fmla="*/ 17 h 181"/>
                <a:gd name="T28" fmla="*/ 73 w 90"/>
                <a:gd name="T29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181">
                  <a:moveTo>
                    <a:pt x="73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2"/>
                    <a:pt x="8" y="110"/>
                    <a:pt x="17" y="110"/>
                  </a:cubicBezTo>
                  <a:cubicBezTo>
                    <a:pt x="17" y="110"/>
                    <a:pt x="17" y="110"/>
                    <a:pt x="17" y="110"/>
                  </a:cubicBezTo>
                  <a:cubicBezTo>
                    <a:pt x="17" y="164"/>
                    <a:pt x="17" y="164"/>
                    <a:pt x="17" y="164"/>
                  </a:cubicBezTo>
                  <a:cubicBezTo>
                    <a:pt x="17" y="173"/>
                    <a:pt x="24" y="181"/>
                    <a:pt x="33" y="181"/>
                  </a:cubicBezTo>
                  <a:cubicBezTo>
                    <a:pt x="57" y="181"/>
                    <a:pt x="57" y="181"/>
                    <a:pt x="57" y="181"/>
                  </a:cubicBezTo>
                  <a:cubicBezTo>
                    <a:pt x="66" y="181"/>
                    <a:pt x="73" y="173"/>
                    <a:pt x="73" y="164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82" y="110"/>
                    <a:pt x="90" y="102"/>
                    <a:pt x="90" y="93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90" y="8"/>
                    <a:pt x="82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2743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62">
                <a:defRPr/>
              </a:pPr>
              <a:endParaRPr 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Oval 742"/>
            <p:cNvSpPr>
              <a:spLocks noChangeArrowheads="1"/>
            </p:cNvSpPr>
            <p:nvPr/>
          </p:nvSpPr>
          <p:spPr bwMode="auto">
            <a:xfrm>
              <a:off x="7616" y="-2816"/>
              <a:ext cx="127" cy="12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2743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62">
                <a:defRPr/>
              </a:pPr>
              <a:endParaRPr 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0" name="Freeform 743"/>
            <p:cNvSpPr>
              <a:spLocks/>
            </p:cNvSpPr>
            <p:nvPr/>
          </p:nvSpPr>
          <p:spPr bwMode="auto">
            <a:xfrm>
              <a:off x="7831" y="-2660"/>
              <a:ext cx="179" cy="364"/>
            </a:xfrm>
            <a:custGeom>
              <a:avLst/>
              <a:gdLst>
                <a:gd name="T0" fmla="*/ 62 w 76"/>
                <a:gd name="T1" fmla="*/ 0 h 154"/>
                <a:gd name="T2" fmla="*/ 14 w 76"/>
                <a:gd name="T3" fmla="*/ 0 h 154"/>
                <a:gd name="T4" fmla="*/ 0 w 76"/>
                <a:gd name="T5" fmla="*/ 14 h 154"/>
                <a:gd name="T6" fmla="*/ 0 w 76"/>
                <a:gd name="T7" fmla="*/ 79 h 154"/>
                <a:gd name="T8" fmla="*/ 14 w 76"/>
                <a:gd name="T9" fmla="*/ 93 h 154"/>
                <a:gd name="T10" fmla="*/ 14 w 76"/>
                <a:gd name="T11" fmla="*/ 93 h 154"/>
                <a:gd name="T12" fmla="*/ 14 w 76"/>
                <a:gd name="T13" fmla="*/ 140 h 154"/>
                <a:gd name="T14" fmla="*/ 27 w 76"/>
                <a:gd name="T15" fmla="*/ 154 h 154"/>
                <a:gd name="T16" fmla="*/ 48 w 76"/>
                <a:gd name="T17" fmla="*/ 154 h 154"/>
                <a:gd name="T18" fmla="*/ 62 w 76"/>
                <a:gd name="T19" fmla="*/ 140 h 154"/>
                <a:gd name="T20" fmla="*/ 62 w 76"/>
                <a:gd name="T21" fmla="*/ 93 h 154"/>
                <a:gd name="T22" fmla="*/ 62 w 76"/>
                <a:gd name="T23" fmla="*/ 93 h 154"/>
                <a:gd name="T24" fmla="*/ 76 w 76"/>
                <a:gd name="T25" fmla="*/ 79 h 154"/>
                <a:gd name="T26" fmla="*/ 76 w 76"/>
                <a:gd name="T27" fmla="*/ 14 h 154"/>
                <a:gd name="T28" fmla="*/ 62 w 76"/>
                <a:gd name="T2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154">
                  <a:moveTo>
                    <a:pt x="62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7"/>
                    <a:pt x="6" y="93"/>
                    <a:pt x="14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14" y="148"/>
                    <a:pt x="20" y="154"/>
                    <a:pt x="27" y="154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56" y="154"/>
                    <a:pt x="62" y="148"/>
                    <a:pt x="62" y="140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70" y="93"/>
                    <a:pt x="76" y="87"/>
                    <a:pt x="76" y="79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6"/>
                    <a:pt x="70" y="0"/>
                    <a:pt x="6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2743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62">
                <a:defRPr/>
              </a:pPr>
              <a:endParaRPr 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1" name="Oval 744"/>
            <p:cNvSpPr>
              <a:spLocks noChangeArrowheads="1"/>
            </p:cNvSpPr>
            <p:nvPr/>
          </p:nvSpPr>
          <p:spPr bwMode="auto">
            <a:xfrm>
              <a:off x="7866" y="-2780"/>
              <a:ext cx="109" cy="10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2743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62">
                <a:defRPr/>
              </a:pPr>
              <a:endParaRPr 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2" name="Freeform 745"/>
            <p:cNvSpPr>
              <a:spLocks/>
            </p:cNvSpPr>
            <p:nvPr/>
          </p:nvSpPr>
          <p:spPr bwMode="auto">
            <a:xfrm>
              <a:off x="7349" y="-2660"/>
              <a:ext cx="179" cy="364"/>
            </a:xfrm>
            <a:custGeom>
              <a:avLst/>
              <a:gdLst>
                <a:gd name="T0" fmla="*/ 62 w 76"/>
                <a:gd name="T1" fmla="*/ 0 h 154"/>
                <a:gd name="T2" fmla="*/ 14 w 76"/>
                <a:gd name="T3" fmla="*/ 0 h 154"/>
                <a:gd name="T4" fmla="*/ 0 w 76"/>
                <a:gd name="T5" fmla="*/ 14 h 154"/>
                <a:gd name="T6" fmla="*/ 0 w 76"/>
                <a:gd name="T7" fmla="*/ 79 h 154"/>
                <a:gd name="T8" fmla="*/ 14 w 76"/>
                <a:gd name="T9" fmla="*/ 93 h 154"/>
                <a:gd name="T10" fmla="*/ 14 w 76"/>
                <a:gd name="T11" fmla="*/ 93 h 154"/>
                <a:gd name="T12" fmla="*/ 14 w 76"/>
                <a:gd name="T13" fmla="*/ 140 h 154"/>
                <a:gd name="T14" fmla="*/ 28 w 76"/>
                <a:gd name="T15" fmla="*/ 154 h 154"/>
                <a:gd name="T16" fmla="*/ 49 w 76"/>
                <a:gd name="T17" fmla="*/ 154 h 154"/>
                <a:gd name="T18" fmla="*/ 62 w 76"/>
                <a:gd name="T19" fmla="*/ 140 h 154"/>
                <a:gd name="T20" fmla="*/ 62 w 76"/>
                <a:gd name="T21" fmla="*/ 93 h 154"/>
                <a:gd name="T22" fmla="*/ 62 w 76"/>
                <a:gd name="T23" fmla="*/ 93 h 154"/>
                <a:gd name="T24" fmla="*/ 76 w 76"/>
                <a:gd name="T25" fmla="*/ 79 h 154"/>
                <a:gd name="T26" fmla="*/ 76 w 76"/>
                <a:gd name="T27" fmla="*/ 14 h 154"/>
                <a:gd name="T28" fmla="*/ 62 w 76"/>
                <a:gd name="T2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154">
                  <a:moveTo>
                    <a:pt x="62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7"/>
                    <a:pt x="6" y="93"/>
                    <a:pt x="14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14" y="148"/>
                    <a:pt x="20" y="154"/>
                    <a:pt x="28" y="154"/>
                  </a:cubicBezTo>
                  <a:cubicBezTo>
                    <a:pt x="49" y="154"/>
                    <a:pt x="49" y="154"/>
                    <a:pt x="49" y="154"/>
                  </a:cubicBezTo>
                  <a:cubicBezTo>
                    <a:pt x="56" y="154"/>
                    <a:pt x="62" y="148"/>
                    <a:pt x="62" y="140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70" y="93"/>
                    <a:pt x="76" y="87"/>
                    <a:pt x="76" y="79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6"/>
                    <a:pt x="70" y="0"/>
                    <a:pt x="6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2743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62">
                <a:defRPr/>
              </a:pPr>
              <a:endParaRPr 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3" name="Oval 746"/>
            <p:cNvSpPr>
              <a:spLocks noChangeArrowheads="1"/>
            </p:cNvSpPr>
            <p:nvPr/>
          </p:nvSpPr>
          <p:spPr bwMode="auto">
            <a:xfrm>
              <a:off x="7384" y="-2780"/>
              <a:ext cx="109" cy="10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2743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62">
                <a:defRPr/>
              </a:pPr>
              <a:endParaRPr lang="en-US" kern="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611560" y="3212976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项目启动会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627784" y="1268760"/>
            <a:ext cx="5616624" cy="9361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771800" y="1472084"/>
            <a:ext cx="1152128" cy="57606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正式召开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139952" y="1484784"/>
            <a:ext cx="1152128" cy="57606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仪式感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508104" y="1484784"/>
            <a:ext cx="1152128" cy="57606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关键干系人参会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876256" y="1484784"/>
            <a:ext cx="1152128" cy="57606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前期沟通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627784" y="2492896"/>
            <a:ext cx="5616624" cy="936104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843808" y="2624212"/>
            <a:ext cx="1152128" cy="576064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范围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&amp;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目标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211960" y="2636912"/>
            <a:ext cx="1152128" cy="576064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团队成员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构成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580112" y="2636912"/>
            <a:ext cx="1152128" cy="576064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工期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&amp;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里程碑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48264" y="2636912"/>
            <a:ext cx="1152128" cy="576064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主要风险（配合工作）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627784" y="3789040"/>
            <a:ext cx="5616624" cy="93610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843808" y="3920356"/>
            <a:ext cx="1152128" cy="5760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汇报机制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11960" y="3933056"/>
            <a:ext cx="1152128" cy="5760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沟通机制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80112" y="3933056"/>
            <a:ext cx="1152128" cy="5760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变更控制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948264" y="3933056"/>
            <a:ext cx="1152128" cy="5760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发布启动会会议纪要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39552" y="5301208"/>
            <a:ext cx="8280722" cy="61223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lvl="1" algn="ctr" eaLnBrk="1" hangingPunct="1">
              <a:lnSpc>
                <a:spcPct val="150000"/>
              </a:lnSpc>
              <a:buClr>
                <a:srgbClr val="99CC00"/>
              </a:buClr>
            </a:pPr>
            <a:r>
              <a:rPr kumimoji="1" lang="zh-CN" altLang="en-US" sz="1600" b="1" dirty="0" smtClean="0">
                <a:solidFill>
                  <a:srgbClr val="0070C0"/>
                </a:solidFill>
                <a:latin typeface="微软雅黑" charset="0"/>
                <a:ea typeface="微软雅黑" charset="0"/>
                <a:cs typeface="微软雅黑" charset="0"/>
              </a:rPr>
              <a:t>项目启动会中，将围绕</a:t>
            </a:r>
            <a:r>
              <a:rPr kumimoji="1" lang="en-US" altLang="zh-CN" sz="1600" b="1" dirty="0" smtClean="0">
                <a:solidFill>
                  <a:srgbClr val="0070C0"/>
                </a:solidFill>
                <a:latin typeface="微软雅黑" charset="0"/>
                <a:ea typeface="微软雅黑" charset="0"/>
                <a:cs typeface="微软雅黑" charset="0"/>
              </a:rPr>
              <a:t>《</a:t>
            </a:r>
            <a:r>
              <a:rPr kumimoji="1" lang="zh-CN" altLang="en-US" sz="1600" b="1" dirty="0" smtClean="0">
                <a:solidFill>
                  <a:srgbClr val="0070C0"/>
                </a:solidFill>
                <a:latin typeface="微软雅黑" charset="0"/>
                <a:ea typeface="微软雅黑" charset="0"/>
                <a:cs typeface="微软雅黑" charset="0"/>
              </a:rPr>
              <a:t>项目计划任务书</a:t>
            </a:r>
            <a:r>
              <a:rPr kumimoji="1" lang="en-US" altLang="zh-CN" sz="1600" b="1" dirty="0" smtClean="0">
                <a:solidFill>
                  <a:srgbClr val="0070C0"/>
                </a:solidFill>
                <a:latin typeface="微软雅黑" charset="0"/>
                <a:ea typeface="微软雅黑" charset="0"/>
                <a:cs typeface="微软雅黑" charset="0"/>
              </a:rPr>
              <a:t>》</a:t>
            </a:r>
            <a:r>
              <a:rPr kumimoji="1" lang="zh-CN" altLang="en-US" sz="1600" b="1" dirty="0" smtClean="0">
                <a:solidFill>
                  <a:srgbClr val="0070C0"/>
                </a:solidFill>
                <a:latin typeface="微软雅黑" charset="0"/>
                <a:ea typeface="微软雅黑" charset="0"/>
                <a:cs typeface="微软雅黑" charset="0"/>
              </a:rPr>
              <a:t>以及</a:t>
            </a:r>
            <a:r>
              <a:rPr kumimoji="1" lang="en-US" altLang="zh-CN" sz="1600" b="1" dirty="0" smtClean="0">
                <a:solidFill>
                  <a:srgbClr val="0070C0"/>
                </a:solidFill>
                <a:latin typeface="微软雅黑" charset="0"/>
                <a:ea typeface="微软雅黑" charset="0"/>
                <a:cs typeface="微软雅黑" charset="0"/>
              </a:rPr>
              <a:t>《</a:t>
            </a:r>
            <a:r>
              <a:rPr kumimoji="1" lang="zh-CN" altLang="en-US" sz="1600" b="1" dirty="0" smtClean="0">
                <a:solidFill>
                  <a:srgbClr val="0070C0"/>
                </a:solidFill>
                <a:latin typeface="微软雅黑" charset="0"/>
                <a:ea typeface="微软雅黑" charset="0"/>
                <a:cs typeface="微软雅黑" charset="0"/>
              </a:rPr>
              <a:t>项目管理计划</a:t>
            </a:r>
            <a:r>
              <a:rPr kumimoji="1" lang="en-US" altLang="zh-CN" sz="1600" b="1" dirty="0" smtClean="0">
                <a:solidFill>
                  <a:srgbClr val="0070C0"/>
                </a:solidFill>
                <a:latin typeface="微软雅黑" charset="0"/>
                <a:ea typeface="微软雅黑" charset="0"/>
                <a:cs typeface="微软雅黑" charset="0"/>
              </a:rPr>
              <a:t>》</a:t>
            </a:r>
            <a:r>
              <a:rPr kumimoji="1" lang="zh-CN" altLang="en-US" sz="1600" b="1" dirty="0" smtClean="0">
                <a:solidFill>
                  <a:srgbClr val="0070C0"/>
                </a:solidFill>
                <a:latin typeface="微软雅黑" charset="0"/>
                <a:ea typeface="微软雅黑" charset="0"/>
                <a:cs typeface="微软雅黑" charset="0"/>
              </a:rPr>
              <a:t>来完成</a:t>
            </a:r>
            <a:endParaRPr kumimoji="1" lang="zh-CN" altLang="en-US" sz="1600" b="1" dirty="0">
              <a:solidFill>
                <a:srgbClr val="0070C0"/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项目建设工期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3528" y="2060848"/>
            <a:ext cx="1728192" cy="172819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3212976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建设工期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2" name="Group 10"/>
          <p:cNvGrpSpPr/>
          <p:nvPr/>
        </p:nvGrpSpPr>
        <p:grpSpPr>
          <a:xfrm>
            <a:off x="642121" y="2564904"/>
            <a:ext cx="977551" cy="416742"/>
            <a:chOff x="5032892" y="2881470"/>
            <a:chExt cx="2096545" cy="894016"/>
          </a:xfrm>
        </p:grpSpPr>
        <p:sp>
          <p:nvSpPr>
            <p:cNvPr id="43" name="Trapezoid 9"/>
            <p:cNvSpPr/>
            <p:nvPr/>
          </p:nvSpPr>
          <p:spPr bwMode="auto">
            <a:xfrm>
              <a:off x="5299563" y="3340846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  <p:sp>
          <p:nvSpPr>
            <p:cNvPr id="44" name="Trapezoid 43"/>
            <p:cNvSpPr/>
            <p:nvPr/>
          </p:nvSpPr>
          <p:spPr bwMode="auto">
            <a:xfrm>
              <a:off x="5825222" y="3340846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  <p:sp>
          <p:nvSpPr>
            <p:cNvPr id="45" name="Trapezoid 44"/>
            <p:cNvSpPr/>
            <p:nvPr/>
          </p:nvSpPr>
          <p:spPr bwMode="auto">
            <a:xfrm>
              <a:off x="6350882" y="3340846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  <p:sp>
          <p:nvSpPr>
            <p:cNvPr id="46" name="Trapezoid 45"/>
            <p:cNvSpPr/>
            <p:nvPr/>
          </p:nvSpPr>
          <p:spPr bwMode="auto">
            <a:xfrm>
              <a:off x="5571798" y="3111158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  <p:sp>
          <p:nvSpPr>
            <p:cNvPr id="47" name="Trapezoid 46"/>
            <p:cNvSpPr/>
            <p:nvPr/>
          </p:nvSpPr>
          <p:spPr bwMode="auto">
            <a:xfrm>
              <a:off x="6097458" y="3111158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  <p:sp>
          <p:nvSpPr>
            <p:cNvPr id="48" name="Trapezoid 48"/>
            <p:cNvSpPr/>
            <p:nvPr/>
          </p:nvSpPr>
          <p:spPr bwMode="auto">
            <a:xfrm>
              <a:off x="5833106" y="2881470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  <p:sp>
          <p:nvSpPr>
            <p:cNvPr id="49" name="Trapezoid 49"/>
            <p:cNvSpPr/>
            <p:nvPr/>
          </p:nvSpPr>
          <p:spPr bwMode="auto">
            <a:xfrm>
              <a:off x="5032892" y="3570535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  <p:sp>
          <p:nvSpPr>
            <p:cNvPr id="50" name="Trapezoid 50"/>
            <p:cNvSpPr/>
            <p:nvPr/>
          </p:nvSpPr>
          <p:spPr bwMode="auto">
            <a:xfrm>
              <a:off x="5557536" y="3570535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  <p:sp>
          <p:nvSpPr>
            <p:cNvPr id="51" name="Trapezoid 51"/>
            <p:cNvSpPr/>
            <p:nvPr/>
          </p:nvSpPr>
          <p:spPr bwMode="auto">
            <a:xfrm>
              <a:off x="6082180" y="3570535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  <p:sp>
          <p:nvSpPr>
            <p:cNvPr id="52" name="Trapezoid 52"/>
            <p:cNvSpPr/>
            <p:nvPr/>
          </p:nvSpPr>
          <p:spPr bwMode="auto">
            <a:xfrm>
              <a:off x="6606824" y="3570535"/>
              <a:ext cx="522613" cy="204951"/>
            </a:xfrm>
            <a:prstGeom prst="trapezoid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637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339752" y="1556792"/>
            <a:ext cx="6480720" cy="72008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项目计划中的工期要求，要甲乙双方共同充分讨论后制定，避免过度预留缓冲时间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339752" y="2564904"/>
            <a:ext cx="6480720" cy="72008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工程安排要尽量紧凑，项目工期一旦进入冷却期，距离项目收尾就会越来越远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339752" y="3526408"/>
            <a:ext cx="6480720" cy="72008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项目建设期间，合理使用项目管理工具，如：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问题跟踪矩阵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需求研讨会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等等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2339752" y="4437112"/>
            <a:ext cx="6480720" cy="72008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双方重视对结果的一致性意见，做到及时确认、及时调整，确保工具落地的质量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文档输出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3528" y="2204864"/>
            <a:ext cx="1728192" cy="172819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3212976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文档输出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339752" y="1556792"/>
            <a:ext cx="6480720" cy="72008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项目管理过程文档及时发布：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项目周报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项目月报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项目会议纪要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项目汇报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等等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" name="Picture 29" descr="app.ai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173431"/>
            <a:ext cx="974262" cy="1111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矩形 20"/>
          <p:cNvSpPr/>
          <p:nvPr/>
        </p:nvSpPr>
        <p:spPr>
          <a:xfrm>
            <a:off x="2339752" y="2564904"/>
            <a:ext cx="6480720" cy="72008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项目咨询类文档及时发布：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信息化文档编写规范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现状评估报告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《XX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流程设计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《IT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运维管理制度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等等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339752" y="3501008"/>
            <a:ext cx="6480720" cy="72008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文档编写要符合规范，咨询类文档发布前要经过项目组评审，版本变化要及时声明，为项目验收奠定基础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79512" y="5373216"/>
            <a:ext cx="8748464" cy="72008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anchor="ctr">
            <a:no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项目咨询工作，很大一部分成果将以文档的方式进行体现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339752" y="4441304"/>
            <a:ext cx="6480720" cy="72008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甲方要主动参与到文档编写的过程中，如：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《IT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运维管理制度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项目推广方案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等等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领导对话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3528" y="2204864"/>
            <a:ext cx="1728192" cy="1728192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3212976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领导对话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339752" y="1556792"/>
            <a:ext cx="6480720" cy="720080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业内经常谈论的一句话：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服务管理项目是“一把手工程”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339752" y="2564904"/>
            <a:ext cx="6480720" cy="720080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服务管理项目是管理类的项目，需要与领导在管理思路上达成共识</a:t>
            </a:r>
          </a:p>
        </p:txBody>
      </p:sp>
      <p:sp>
        <p:nvSpPr>
          <p:cNvPr id="22" name="矩形 21"/>
          <p:cNvSpPr/>
          <p:nvPr/>
        </p:nvSpPr>
        <p:spPr>
          <a:xfrm>
            <a:off x="2339752" y="3501008"/>
            <a:ext cx="6480720" cy="720080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项目建设过程中，存在需要领导决策的问题，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服务管理项目建设成果将支持领导层进行信息化建设决策</a:t>
            </a:r>
          </a:p>
        </p:txBody>
      </p:sp>
      <p:sp>
        <p:nvSpPr>
          <p:cNvPr id="25" name="矩形 24"/>
          <p:cNvSpPr/>
          <p:nvPr/>
        </p:nvSpPr>
        <p:spPr>
          <a:xfrm>
            <a:off x="2339752" y="4441304"/>
            <a:ext cx="6480720" cy="720080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从项目管理的角度讲，需要拉近与领导之间的距离</a:t>
            </a:r>
          </a:p>
        </p:txBody>
      </p:sp>
      <p:grpSp>
        <p:nvGrpSpPr>
          <p:cNvPr id="11" name="Group 68"/>
          <p:cNvGrpSpPr/>
          <p:nvPr/>
        </p:nvGrpSpPr>
        <p:grpSpPr>
          <a:xfrm>
            <a:off x="746200" y="2420888"/>
            <a:ext cx="873472" cy="652097"/>
            <a:chOff x="4090482" y="4591623"/>
            <a:chExt cx="556130" cy="415291"/>
          </a:xfrm>
        </p:grpSpPr>
        <p:grpSp>
          <p:nvGrpSpPr>
            <p:cNvPr id="12" name="Group 31"/>
            <p:cNvGrpSpPr/>
            <p:nvPr/>
          </p:nvGrpSpPr>
          <p:grpSpPr>
            <a:xfrm>
              <a:off x="4090482" y="4591623"/>
              <a:ext cx="178357" cy="190597"/>
              <a:chOff x="3220451" y="3038474"/>
              <a:chExt cx="388620" cy="415291"/>
            </a:xfrm>
            <a:solidFill>
              <a:srgbClr val="FFFFFF"/>
            </a:solidFill>
          </p:grpSpPr>
          <p:sp>
            <p:nvSpPr>
              <p:cNvPr id="28" name="Rounded Rectangle 1"/>
              <p:cNvSpPr/>
              <p:nvPr/>
            </p:nvSpPr>
            <p:spPr>
              <a:xfrm>
                <a:off x="3220451" y="3267074"/>
                <a:ext cx="388620" cy="186691"/>
              </a:xfrm>
              <a:custGeom>
                <a:avLst/>
                <a:gdLst>
                  <a:gd name="connsiteX0" fmla="*/ 0 w 333278"/>
                  <a:gd name="connsiteY0" fmla="*/ 50801 h 304800"/>
                  <a:gd name="connsiteX1" fmla="*/ 50801 w 333278"/>
                  <a:gd name="connsiteY1" fmla="*/ 0 h 304800"/>
                  <a:gd name="connsiteX2" fmla="*/ 282477 w 333278"/>
                  <a:gd name="connsiteY2" fmla="*/ 0 h 304800"/>
                  <a:gd name="connsiteX3" fmla="*/ 333278 w 333278"/>
                  <a:gd name="connsiteY3" fmla="*/ 50801 h 304800"/>
                  <a:gd name="connsiteX4" fmla="*/ 333278 w 333278"/>
                  <a:gd name="connsiteY4" fmla="*/ 253999 h 304800"/>
                  <a:gd name="connsiteX5" fmla="*/ 282477 w 333278"/>
                  <a:gd name="connsiteY5" fmla="*/ 304800 h 304800"/>
                  <a:gd name="connsiteX6" fmla="*/ 50801 w 333278"/>
                  <a:gd name="connsiteY6" fmla="*/ 304800 h 304800"/>
                  <a:gd name="connsiteX7" fmla="*/ 0 w 333278"/>
                  <a:gd name="connsiteY7" fmla="*/ 253999 h 304800"/>
                  <a:gd name="connsiteX8" fmla="*/ 0 w 333278"/>
                  <a:gd name="connsiteY8" fmla="*/ 50801 h 304800"/>
                  <a:gd name="connsiteX0" fmla="*/ 0 w 333278"/>
                  <a:gd name="connsiteY0" fmla="*/ 50801 h 304800"/>
                  <a:gd name="connsiteX1" fmla="*/ 50801 w 333278"/>
                  <a:gd name="connsiteY1" fmla="*/ 0 h 304800"/>
                  <a:gd name="connsiteX2" fmla="*/ 282477 w 333278"/>
                  <a:gd name="connsiteY2" fmla="*/ 0 h 304800"/>
                  <a:gd name="connsiteX3" fmla="*/ 333278 w 333278"/>
                  <a:gd name="connsiteY3" fmla="*/ 50801 h 304800"/>
                  <a:gd name="connsiteX4" fmla="*/ 333278 w 333278"/>
                  <a:gd name="connsiteY4" fmla="*/ 253999 h 304800"/>
                  <a:gd name="connsiteX5" fmla="*/ 282477 w 333278"/>
                  <a:gd name="connsiteY5" fmla="*/ 304800 h 304800"/>
                  <a:gd name="connsiteX6" fmla="*/ 0 w 333278"/>
                  <a:gd name="connsiteY6" fmla="*/ 253999 h 304800"/>
                  <a:gd name="connsiteX7" fmla="*/ 0 w 333278"/>
                  <a:gd name="connsiteY7" fmla="*/ 50801 h 304800"/>
                  <a:gd name="connsiteX0" fmla="*/ 0 w 333278"/>
                  <a:gd name="connsiteY0" fmla="*/ 50801 h 253999"/>
                  <a:gd name="connsiteX1" fmla="*/ 50801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68546"/>
                  <a:gd name="connsiteX1" fmla="*/ 50801 w 333278"/>
                  <a:gd name="connsiteY1" fmla="*/ 0 h 268546"/>
                  <a:gd name="connsiteX2" fmla="*/ 282477 w 333278"/>
                  <a:gd name="connsiteY2" fmla="*/ 0 h 268546"/>
                  <a:gd name="connsiteX3" fmla="*/ 333278 w 333278"/>
                  <a:gd name="connsiteY3" fmla="*/ 50801 h 268546"/>
                  <a:gd name="connsiteX4" fmla="*/ 333278 w 333278"/>
                  <a:gd name="connsiteY4" fmla="*/ 253999 h 268546"/>
                  <a:gd name="connsiteX5" fmla="*/ 0 w 333278"/>
                  <a:gd name="connsiteY5" fmla="*/ 253999 h 268546"/>
                  <a:gd name="connsiteX6" fmla="*/ 0 w 333278"/>
                  <a:gd name="connsiteY6" fmla="*/ 50801 h 268546"/>
                  <a:gd name="connsiteX0" fmla="*/ 0 w 333278"/>
                  <a:gd name="connsiteY0" fmla="*/ 50801 h 253999"/>
                  <a:gd name="connsiteX1" fmla="*/ 50801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109856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109856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3278" h="253999">
                    <a:moveTo>
                      <a:pt x="0" y="92711"/>
                    </a:moveTo>
                    <a:cubicBezTo>
                      <a:pt x="1905" y="43699"/>
                      <a:pt x="30364" y="0"/>
                      <a:pt x="102236" y="0"/>
                    </a:cubicBezTo>
                    <a:lnTo>
                      <a:pt x="223422" y="0"/>
                    </a:lnTo>
                    <a:cubicBezTo>
                      <a:pt x="310534" y="0"/>
                      <a:pt x="331373" y="47509"/>
                      <a:pt x="333278" y="96521"/>
                    </a:cubicBezTo>
                    <a:lnTo>
                      <a:pt x="333278" y="253999"/>
                    </a:lnTo>
                    <a:cubicBezTo>
                      <a:pt x="331072" y="249765"/>
                      <a:pt x="301" y="251670"/>
                      <a:pt x="0" y="253999"/>
                    </a:cubicBezTo>
                    <a:lnTo>
                      <a:pt x="0" y="92711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4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29" name="Oval 33"/>
              <p:cNvSpPr/>
              <p:nvPr/>
            </p:nvSpPr>
            <p:spPr>
              <a:xfrm>
                <a:off x="3300461" y="3038474"/>
                <a:ext cx="228600" cy="228600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4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</p:grpSp>
        <p:grpSp>
          <p:nvGrpSpPr>
            <p:cNvPr id="13" name="Group 37"/>
            <p:cNvGrpSpPr/>
            <p:nvPr/>
          </p:nvGrpSpPr>
          <p:grpSpPr>
            <a:xfrm>
              <a:off x="4468255" y="4591623"/>
              <a:ext cx="178357" cy="190597"/>
              <a:chOff x="3220451" y="3038474"/>
              <a:chExt cx="388620" cy="415291"/>
            </a:xfrm>
            <a:solidFill>
              <a:srgbClr val="FFFFFF"/>
            </a:solidFill>
          </p:grpSpPr>
          <p:sp>
            <p:nvSpPr>
              <p:cNvPr id="26" name="Rounded Rectangle 1"/>
              <p:cNvSpPr/>
              <p:nvPr/>
            </p:nvSpPr>
            <p:spPr>
              <a:xfrm>
                <a:off x="3220451" y="3267074"/>
                <a:ext cx="388620" cy="186691"/>
              </a:xfrm>
              <a:custGeom>
                <a:avLst/>
                <a:gdLst>
                  <a:gd name="connsiteX0" fmla="*/ 0 w 333278"/>
                  <a:gd name="connsiteY0" fmla="*/ 50801 h 304800"/>
                  <a:gd name="connsiteX1" fmla="*/ 50801 w 333278"/>
                  <a:gd name="connsiteY1" fmla="*/ 0 h 304800"/>
                  <a:gd name="connsiteX2" fmla="*/ 282477 w 333278"/>
                  <a:gd name="connsiteY2" fmla="*/ 0 h 304800"/>
                  <a:gd name="connsiteX3" fmla="*/ 333278 w 333278"/>
                  <a:gd name="connsiteY3" fmla="*/ 50801 h 304800"/>
                  <a:gd name="connsiteX4" fmla="*/ 333278 w 333278"/>
                  <a:gd name="connsiteY4" fmla="*/ 253999 h 304800"/>
                  <a:gd name="connsiteX5" fmla="*/ 282477 w 333278"/>
                  <a:gd name="connsiteY5" fmla="*/ 304800 h 304800"/>
                  <a:gd name="connsiteX6" fmla="*/ 50801 w 333278"/>
                  <a:gd name="connsiteY6" fmla="*/ 304800 h 304800"/>
                  <a:gd name="connsiteX7" fmla="*/ 0 w 333278"/>
                  <a:gd name="connsiteY7" fmla="*/ 253999 h 304800"/>
                  <a:gd name="connsiteX8" fmla="*/ 0 w 333278"/>
                  <a:gd name="connsiteY8" fmla="*/ 50801 h 304800"/>
                  <a:gd name="connsiteX0" fmla="*/ 0 w 333278"/>
                  <a:gd name="connsiteY0" fmla="*/ 50801 h 304800"/>
                  <a:gd name="connsiteX1" fmla="*/ 50801 w 333278"/>
                  <a:gd name="connsiteY1" fmla="*/ 0 h 304800"/>
                  <a:gd name="connsiteX2" fmla="*/ 282477 w 333278"/>
                  <a:gd name="connsiteY2" fmla="*/ 0 h 304800"/>
                  <a:gd name="connsiteX3" fmla="*/ 333278 w 333278"/>
                  <a:gd name="connsiteY3" fmla="*/ 50801 h 304800"/>
                  <a:gd name="connsiteX4" fmla="*/ 333278 w 333278"/>
                  <a:gd name="connsiteY4" fmla="*/ 253999 h 304800"/>
                  <a:gd name="connsiteX5" fmla="*/ 282477 w 333278"/>
                  <a:gd name="connsiteY5" fmla="*/ 304800 h 304800"/>
                  <a:gd name="connsiteX6" fmla="*/ 0 w 333278"/>
                  <a:gd name="connsiteY6" fmla="*/ 253999 h 304800"/>
                  <a:gd name="connsiteX7" fmla="*/ 0 w 333278"/>
                  <a:gd name="connsiteY7" fmla="*/ 50801 h 304800"/>
                  <a:gd name="connsiteX0" fmla="*/ 0 w 333278"/>
                  <a:gd name="connsiteY0" fmla="*/ 50801 h 253999"/>
                  <a:gd name="connsiteX1" fmla="*/ 50801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68546"/>
                  <a:gd name="connsiteX1" fmla="*/ 50801 w 333278"/>
                  <a:gd name="connsiteY1" fmla="*/ 0 h 268546"/>
                  <a:gd name="connsiteX2" fmla="*/ 282477 w 333278"/>
                  <a:gd name="connsiteY2" fmla="*/ 0 h 268546"/>
                  <a:gd name="connsiteX3" fmla="*/ 333278 w 333278"/>
                  <a:gd name="connsiteY3" fmla="*/ 50801 h 268546"/>
                  <a:gd name="connsiteX4" fmla="*/ 333278 w 333278"/>
                  <a:gd name="connsiteY4" fmla="*/ 253999 h 268546"/>
                  <a:gd name="connsiteX5" fmla="*/ 0 w 333278"/>
                  <a:gd name="connsiteY5" fmla="*/ 253999 h 268546"/>
                  <a:gd name="connsiteX6" fmla="*/ 0 w 333278"/>
                  <a:gd name="connsiteY6" fmla="*/ 50801 h 268546"/>
                  <a:gd name="connsiteX0" fmla="*/ 0 w 333278"/>
                  <a:gd name="connsiteY0" fmla="*/ 50801 h 253999"/>
                  <a:gd name="connsiteX1" fmla="*/ 50801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109856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109856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3278" h="253999">
                    <a:moveTo>
                      <a:pt x="0" y="92711"/>
                    </a:moveTo>
                    <a:cubicBezTo>
                      <a:pt x="1905" y="43699"/>
                      <a:pt x="30364" y="0"/>
                      <a:pt x="102236" y="0"/>
                    </a:cubicBezTo>
                    <a:lnTo>
                      <a:pt x="223422" y="0"/>
                    </a:lnTo>
                    <a:cubicBezTo>
                      <a:pt x="310534" y="0"/>
                      <a:pt x="331373" y="47509"/>
                      <a:pt x="333278" y="96521"/>
                    </a:cubicBezTo>
                    <a:lnTo>
                      <a:pt x="333278" y="253999"/>
                    </a:lnTo>
                    <a:cubicBezTo>
                      <a:pt x="331072" y="249765"/>
                      <a:pt x="301" y="251670"/>
                      <a:pt x="0" y="253999"/>
                    </a:cubicBezTo>
                    <a:lnTo>
                      <a:pt x="0" y="92711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4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27" name="Oval 39"/>
              <p:cNvSpPr/>
              <p:nvPr/>
            </p:nvSpPr>
            <p:spPr>
              <a:xfrm>
                <a:off x="3300461" y="3038474"/>
                <a:ext cx="228600" cy="228600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4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</p:grpSp>
        <p:grpSp>
          <p:nvGrpSpPr>
            <p:cNvPr id="14" name="Group 40"/>
            <p:cNvGrpSpPr/>
            <p:nvPr/>
          </p:nvGrpSpPr>
          <p:grpSpPr>
            <a:xfrm>
              <a:off x="4187317" y="4816317"/>
              <a:ext cx="178357" cy="190597"/>
              <a:chOff x="3220451" y="3038474"/>
              <a:chExt cx="388620" cy="415291"/>
            </a:xfrm>
            <a:solidFill>
              <a:srgbClr val="FFFFFF"/>
            </a:solidFill>
          </p:grpSpPr>
          <p:sp>
            <p:nvSpPr>
              <p:cNvPr id="18" name="Rounded Rectangle 1"/>
              <p:cNvSpPr/>
              <p:nvPr/>
            </p:nvSpPr>
            <p:spPr>
              <a:xfrm>
                <a:off x="3220451" y="3267074"/>
                <a:ext cx="388620" cy="186691"/>
              </a:xfrm>
              <a:custGeom>
                <a:avLst/>
                <a:gdLst>
                  <a:gd name="connsiteX0" fmla="*/ 0 w 333278"/>
                  <a:gd name="connsiteY0" fmla="*/ 50801 h 304800"/>
                  <a:gd name="connsiteX1" fmla="*/ 50801 w 333278"/>
                  <a:gd name="connsiteY1" fmla="*/ 0 h 304800"/>
                  <a:gd name="connsiteX2" fmla="*/ 282477 w 333278"/>
                  <a:gd name="connsiteY2" fmla="*/ 0 h 304800"/>
                  <a:gd name="connsiteX3" fmla="*/ 333278 w 333278"/>
                  <a:gd name="connsiteY3" fmla="*/ 50801 h 304800"/>
                  <a:gd name="connsiteX4" fmla="*/ 333278 w 333278"/>
                  <a:gd name="connsiteY4" fmla="*/ 253999 h 304800"/>
                  <a:gd name="connsiteX5" fmla="*/ 282477 w 333278"/>
                  <a:gd name="connsiteY5" fmla="*/ 304800 h 304800"/>
                  <a:gd name="connsiteX6" fmla="*/ 50801 w 333278"/>
                  <a:gd name="connsiteY6" fmla="*/ 304800 h 304800"/>
                  <a:gd name="connsiteX7" fmla="*/ 0 w 333278"/>
                  <a:gd name="connsiteY7" fmla="*/ 253999 h 304800"/>
                  <a:gd name="connsiteX8" fmla="*/ 0 w 333278"/>
                  <a:gd name="connsiteY8" fmla="*/ 50801 h 304800"/>
                  <a:gd name="connsiteX0" fmla="*/ 0 w 333278"/>
                  <a:gd name="connsiteY0" fmla="*/ 50801 h 304800"/>
                  <a:gd name="connsiteX1" fmla="*/ 50801 w 333278"/>
                  <a:gd name="connsiteY1" fmla="*/ 0 h 304800"/>
                  <a:gd name="connsiteX2" fmla="*/ 282477 w 333278"/>
                  <a:gd name="connsiteY2" fmla="*/ 0 h 304800"/>
                  <a:gd name="connsiteX3" fmla="*/ 333278 w 333278"/>
                  <a:gd name="connsiteY3" fmla="*/ 50801 h 304800"/>
                  <a:gd name="connsiteX4" fmla="*/ 333278 w 333278"/>
                  <a:gd name="connsiteY4" fmla="*/ 253999 h 304800"/>
                  <a:gd name="connsiteX5" fmla="*/ 282477 w 333278"/>
                  <a:gd name="connsiteY5" fmla="*/ 304800 h 304800"/>
                  <a:gd name="connsiteX6" fmla="*/ 0 w 333278"/>
                  <a:gd name="connsiteY6" fmla="*/ 253999 h 304800"/>
                  <a:gd name="connsiteX7" fmla="*/ 0 w 333278"/>
                  <a:gd name="connsiteY7" fmla="*/ 50801 h 304800"/>
                  <a:gd name="connsiteX0" fmla="*/ 0 w 333278"/>
                  <a:gd name="connsiteY0" fmla="*/ 50801 h 253999"/>
                  <a:gd name="connsiteX1" fmla="*/ 50801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68546"/>
                  <a:gd name="connsiteX1" fmla="*/ 50801 w 333278"/>
                  <a:gd name="connsiteY1" fmla="*/ 0 h 268546"/>
                  <a:gd name="connsiteX2" fmla="*/ 282477 w 333278"/>
                  <a:gd name="connsiteY2" fmla="*/ 0 h 268546"/>
                  <a:gd name="connsiteX3" fmla="*/ 333278 w 333278"/>
                  <a:gd name="connsiteY3" fmla="*/ 50801 h 268546"/>
                  <a:gd name="connsiteX4" fmla="*/ 333278 w 333278"/>
                  <a:gd name="connsiteY4" fmla="*/ 253999 h 268546"/>
                  <a:gd name="connsiteX5" fmla="*/ 0 w 333278"/>
                  <a:gd name="connsiteY5" fmla="*/ 253999 h 268546"/>
                  <a:gd name="connsiteX6" fmla="*/ 0 w 333278"/>
                  <a:gd name="connsiteY6" fmla="*/ 50801 h 268546"/>
                  <a:gd name="connsiteX0" fmla="*/ 0 w 333278"/>
                  <a:gd name="connsiteY0" fmla="*/ 50801 h 253999"/>
                  <a:gd name="connsiteX1" fmla="*/ 50801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109856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109856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3278" h="253999">
                    <a:moveTo>
                      <a:pt x="0" y="92711"/>
                    </a:moveTo>
                    <a:cubicBezTo>
                      <a:pt x="1905" y="43699"/>
                      <a:pt x="30364" y="0"/>
                      <a:pt x="102236" y="0"/>
                    </a:cubicBezTo>
                    <a:lnTo>
                      <a:pt x="223422" y="0"/>
                    </a:lnTo>
                    <a:cubicBezTo>
                      <a:pt x="310534" y="0"/>
                      <a:pt x="331373" y="47509"/>
                      <a:pt x="333278" y="96521"/>
                    </a:cubicBezTo>
                    <a:lnTo>
                      <a:pt x="333278" y="253999"/>
                    </a:lnTo>
                    <a:cubicBezTo>
                      <a:pt x="331072" y="249765"/>
                      <a:pt x="301" y="251670"/>
                      <a:pt x="0" y="253999"/>
                    </a:cubicBezTo>
                    <a:lnTo>
                      <a:pt x="0" y="92711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4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19" name="Oval 42"/>
              <p:cNvSpPr/>
              <p:nvPr/>
            </p:nvSpPr>
            <p:spPr>
              <a:xfrm>
                <a:off x="3300461" y="3038474"/>
                <a:ext cx="228600" cy="228600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4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</p:grpSp>
        <p:grpSp>
          <p:nvGrpSpPr>
            <p:cNvPr id="15" name="Group 43"/>
            <p:cNvGrpSpPr/>
            <p:nvPr/>
          </p:nvGrpSpPr>
          <p:grpSpPr>
            <a:xfrm>
              <a:off x="4374638" y="4813695"/>
              <a:ext cx="178357" cy="190597"/>
              <a:chOff x="3220451" y="3038474"/>
              <a:chExt cx="388620" cy="415291"/>
            </a:xfrm>
            <a:solidFill>
              <a:srgbClr val="FFFFFF"/>
            </a:solidFill>
          </p:grpSpPr>
          <p:sp>
            <p:nvSpPr>
              <p:cNvPr id="16" name="Rounded Rectangle 1"/>
              <p:cNvSpPr/>
              <p:nvPr/>
            </p:nvSpPr>
            <p:spPr>
              <a:xfrm>
                <a:off x="3220451" y="3267074"/>
                <a:ext cx="388620" cy="186691"/>
              </a:xfrm>
              <a:custGeom>
                <a:avLst/>
                <a:gdLst>
                  <a:gd name="connsiteX0" fmla="*/ 0 w 333278"/>
                  <a:gd name="connsiteY0" fmla="*/ 50801 h 304800"/>
                  <a:gd name="connsiteX1" fmla="*/ 50801 w 333278"/>
                  <a:gd name="connsiteY1" fmla="*/ 0 h 304800"/>
                  <a:gd name="connsiteX2" fmla="*/ 282477 w 333278"/>
                  <a:gd name="connsiteY2" fmla="*/ 0 h 304800"/>
                  <a:gd name="connsiteX3" fmla="*/ 333278 w 333278"/>
                  <a:gd name="connsiteY3" fmla="*/ 50801 h 304800"/>
                  <a:gd name="connsiteX4" fmla="*/ 333278 w 333278"/>
                  <a:gd name="connsiteY4" fmla="*/ 253999 h 304800"/>
                  <a:gd name="connsiteX5" fmla="*/ 282477 w 333278"/>
                  <a:gd name="connsiteY5" fmla="*/ 304800 h 304800"/>
                  <a:gd name="connsiteX6" fmla="*/ 50801 w 333278"/>
                  <a:gd name="connsiteY6" fmla="*/ 304800 h 304800"/>
                  <a:gd name="connsiteX7" fmla="*/ 0 w 333278"/>
                  <a:gd name="connsiteY7" fmla="*/ 253999 h 304800"/>
                  <a:gd name="connsiteX8" fmla="*/ 0 w 333278"/>
                  <a:gd name="connsiteY8" fmla="*/ 50801 h 304800"/>
                  <a:gd name="connsiteX0" fmla="*/ 0 w 333278"/>
                  <a:gd name="connsiteY0" fmla="*/ 50801 h 304800"/>
                  <a:gd name="connsiteX1" fmla="*/ 50801 w 333278"/>
                  <a:gd name="connsiteY1" fmla="*/ 0 h 304800"/>
                  <a:gd name="connsiteX2" fmla="*/ 282477 w 333278"/>
                  <a:gd name="connsiteY2" fmla="*/ 0 h 304800"/>
                  <a:gd name="connsiteX3" fmla="*/ 333278 w 333278"/>
                  <a:gd name="connsiteY3" fmla="*/ 50801 h 304800"/>
                  <a:gd name="connsiteX4" fmla="*/ 333278 w 333278"/>
                  <a:gd name="connsiteY4" fmla="*/ 253999 h 304800"/>
                  <a:gd name="connsiteX5" fmla="*/ 282477 w 333278"/>
                  <a:gd name="connsiteY5" fmla="*/ 304800 h 304800"/>
                  <a:gd name="connsiteX6" fmla="*/ 0 w 333278"/>
                  <a:gd name="connsiteY6" fmla="*/ 253999 h 304800"/>
                  <a:gd name="connsiteX7" fmla="*/ 0 w 333278"/>
                  <a:gd name="connsiteY7" fmla="*/ 50801 h 304800"/>
                  <a:gd name="connsiteX0" fmla="*/ 0 w 333278"/>
                  <a:gd name="connsiteY0" fmla="*/ 50801 h 253999"/>
                  <a:gd name="connsiteX1" fmla="*/ 50801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68546"/>
                  <a:gd name="connsiteX1" fmla="*/ 50801 w 333278"/>
                  <a:gd name="connsiteY1" fmla="*/ 0 h 268546"/>
                  <a:gd name="connsiteX2" fmla="*/ 282477 w 333278"/>
                  <a:gd name="connsiteY2" fmla="*/ 0 h 268546"/>
                  <a:gd name="connsiteX3" fmla="*/ 333278 w 333278"/>
                  <a:gd name="connsiteY3" fmla="*/ 50801 h 268546"/>
                  <a:gd name="connsiteX4" fmla="*/ 333278 w 333278"/>
                  <a:gd name="connsiteY4" fmla="*/ 253999 h 268546"/>
                  <a:gd name="connsiteX5" fmla="*/ 0 w 333278"/>
                  <a:gd name="connsiteY5" fmla="*/ 253999 h 268546"/>
                  <a:gd name="connsiteX6" fmla="*/ 0 w 333278"/>
                  <a:gd name="connsiteY6" fmla="*/ 50801 h 268546"/>
                  <a:gd name="connsiteX0" fmla="*/ 0 w 333278"/>
                  <a:gd name="connsiteY0" fmla="*/ 50801 h 253999"/>
                  <a:gd name="connsiteX1" fmla="*/ 50801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82477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5080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5080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50801 h 253999"/>
                  <a:gd name="connsiteX0" fmla="*/ 0 w 333278"/>
                  <a:gd name="connsiteY0" fmla="*/ 109856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109856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  <a:gd name="connsiteX0" fmla="*/ 0 w 333278"/>
                  <a:gd name="connsiteY0" fmla="*/ 92711 h 253999"/>
                  <a:gd name="connsiteX1" fmla="*/ 102236 w 333278"/>
                  <a:gd name="connsiteY1" fmla="*/ 0 h 253999"/>
                  <a:gd name="connsiteX2" fmla="*/ 223422 w 333278"/>
                  <a:gd name="connsiteY2" fmla="*/ 0 h 253999"/>
                  <a:gd name="connsiteX3" fmla="*/ 333278 w 333278"/>
                  <a:gd name="connsiteY3" fmla="*/ 96521 h 253999"/>
                  <a:gd name="connsiteX4" fmla="*/ 333278 w 333278"/>
                  <a:gd name="connsiteY4" fmla="*/ 253999 h 253999"/>
                  <a:gd name="connsiteX5" fmla="*/ 0 w 333278"/>
                  <a:gd name="connsiteY5" fmla="*/ 253999 h 253999"/>
                  <a:gd name="connsiteX6" fmla="*/ 0 w 333278"/>
                  <a:gd name="connsiteY6" fmla="*/ 92711 h 253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3278" h="253999">
                    <a:moveTo>
                      <a:pt x="0" y="92711"/>
                    </a:moveTo>
                    <a:cubicBezTo>
                      <a:pt x="1905" y="43699"/>
                      <a:pt x="30364" y="0"/>
                      <a:pt x="102236" y="0"/>
                    </a:cubicBezTo>
                    <a:lnTo>
                      <a:pt x="223422" y="0"/>
                    </a:lnTo>
                    <a:cubicBezTo>
                      <a:pt x="310534" y="0"/>
                      <a:pt x="331373" y="47509"/>
                      <a:pt x="333278" y="96521"/>
                    </a:cubicBezTo>
                    <a:lnTo>
                      <a:pt x="333278" y="253999"/>
                    </a:lnTo>
                    <a:cubicBezTo>
                      <a:pt x="331072" y="249765"/>
                      <a:pt x="301" y="251670"/>
                      <a:pt x="0" y="253999"/>
                    </a:cubicBezTo>
                    <a:lnTo>
                      <a:pt x="0" y="92711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4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17" name="Oval 45"/>
              <p:cNvSpPr/>
              <p:nvPr/>
            </p:nvSpPr>
            <p:spPr>
              <a:xfrm>
                <a:off x="3300461" y="3038474"/>
                <a:ext cx="228600" cy="228600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4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全员参与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3528" y="2204864"/>
            <a:ext cx="1728192" cy="17281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3212976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全员参与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339752" y="1556792"/>
            <a:ext cx="6480720" cy="7200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项目在推广阶段往往会遇到瓶颈，特别是将自助服务台推广至用户端，这一过程将会产生很大的阻力，且很难看到成效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339752" y="2564904"/>
            <a:ext cx="6480720" cy="7200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各业务部门要参与到项目推广中来，业务部门有专职人员给予配合</a:t>
            </a:r>
          </a:p>
        </p:txBody>
      </p:sp>
      <p:sp>
        <p:nvSpPr>
          <p:cNvPr id="22" name="矩形 21"/>
          <p:cNvSpPr/>
          <p:nvPr/>
        </p:nvSpPr>
        <p:spPr>
          <a:xfrm>
            <a:off x="2339752" y="3501008"/>
            <a:ext cx="6480720" cy="7200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推广方案的编写，要征求关联部门的意见，尽量做到可落地的程度</a:t>
            </a:r>
          </a:p>
        </p:txBody>
      </p:sp>
      <p:grpSp>
        <p:nvGrpSpPr>
          <p:cNvPr id="23" name="Group 30"/>
          <p:cNvGrpSpPr/>
          <p:nvPr/>
        </p:nvGrpSpPr>
        <p:grpSpPr bwMode="black">
          <a:xfrm>
            <a:off x="899592" y="2420888"/>
            <a:ext cx="351358" cy="744917"/>
            <a:chOff x="8920162" y="3943878"/>
            <a:chExt cx="419101" cy="889001"/>
          </a:xfrm>
          <a:solidFill>
            <a:schemeClr val="bg1"/>
          </a:solidFill>
        </p:grpSpPr>
        <p:sp>
          <p:nvSpPr>
            <p:cNvPr id="30" name="Oval 16"/>
            <p:cNvSpPr>
              <a:spLocks noChangeArrowheads="1"/>
            </p:cNvSpPr>
            <p:nvPr/>
          </p:nvSpPr>
          <p:spPr bwMode="black">
            <a:xfrm>
              <a:off x="9148762" y="3943878"/>
              <a:ext cx="149225" cy="146050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86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black">
            <a:xfrm>
              <a:off x="9017000" y="4123266"/>
              <a:ext cx="322263" cy="709613"/>
            </a:xfrm>
            <a:custGeom>
              <a:avLst/>
              <a:gdLst>
                <a:gd name="T0" fmla="*/ 76 w 86"/>
                <a:gd name="T1" fmla="*/ 0 h 189"/>
                <a:gd name="T2" fmla="*/ 80 w 86"/>
                <a:gd name="T3" fmla="*/ 3 h 189"/>
                <a:gd name="T4" fmla="*/ 83 w 86"/>
                <a:gd name="T5" fmla="*/ 11 h 189"/>
                <a:gd name="T6" fmla="*/ 78 w 86"/>
                <a:gd name="T7" fmla="*/ 21 h 189"/>
                <a:gd name="T8" fmla="*/ 44 w 86"/>
                <a:gd name="T9" fmla="*/ 47 h 189"/>
                <a:gd name="T10" fmla="*/ 39 w 86"/>
                <a:gd name="T11" fmla="*/ 50 h 189"/>
                <a:gd name="T12" fmla="*/ 39 w 86"/>
                <a:gd name="T13" fmla="*/ 81 h 189"/>
                <a:gd name="T14" fmla="*/ 2 w 86"/>
                <a:gd name="T15" fmla="*/ 173 h 189"/>
                <a:gd name="T16" fmla="*/ 9 w 86"/>
                <a:gd name="T17" fmla="*/ 188 h 189"/>
                <a:gd name="T18" fmla="*/ 13 w 86"/>
                <a:gd name="T19" fmla="*/ 189 h 189"/>
                <a:gd name="T20" fmla="*/ 24 w 86"/>
                <a:gd name="T21" fmla="*/ 181 h 189"/>
                <a:gd name="T22" fmla="*/ 63 w 86"/>
                <a:gd name="T23" fmla="*/ 83 h 189"/>
                <a:gd name="T24" fmla="*/ 63 w 86"/>
                <a:gd name="T25" fmla="*/ 177 h 189"/>
                <a:gd name="T26" fmla="*/ 74 w 86"/>
                <a:gd name="T27" fmla="*/ 189 h 189"/>
                <a:gd name="T28" fmla="*/ 86 w 86"/>
                <a:gd name="T29" fmla="*/ 177 h 189"/>
                <a:gd name="T30" fmla="*/ 86 w 86"/>
                <a:gd name="T31" fmla="*/ 72 h 189"/>
                <a:gd name="T32" fmla="*/ 86 w 86"/>
                <a:gd name="T33" fmla="*/ 17 h 189"/>
                <a:gd name="T34" fmla="*/ 76 w 86"/>
                <a:gd name="T35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" h="189">
                  <a:moveTo>
                    <a:pt x="76" y="0"/>
                  </a:moveTo>
                  <a:cubicBezTo>
                    <a:pt x="78" y="1"/>
                    <a:pt x="79" y="2"/>
                    <a:pt x="80" y="3"/>
                  </a:cubicBezTo>
                  <a:cubicBezTo>
                    <a:pt x="82" y="6"/>
                    <a:pt x="83" y="8"/>
                    <a:pt x="83" y="11"/>
                  </a:cubicBezTo>
                  <a:cubicBezTo>
                    <a:pt x="83" y="15"/>
                    <a:pt x="81" y="18"/>
                    <a:pt x="78" y="21"/>
                  </a:cubicBezTo>
                  <a:cubicBezTo>
                    <a:pt x="44" y="47"/>
                    <a:pt x="44" y="47"/>
                    <a:pt x="44" y="47"/>
                  </a:cubicBezTo>
                  <a:cubicBezTo>
                    <a:pt x="42" y="49"/>
                    <a:pt x="40" y="49"/>
                    <a:pt x="39" y="50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2" y="173"/>
                    <a:pt x="2" y="173"/>
                    <a:pt x="2" y="173"/>
                  </a:cubicBezTo>
                  <a:cubicBezTo>
                    <a:pt x="0" y="179"/>
                    <a:pt x="3" y="186"/>
                    <a:pt x="9" y="188"/>
                  </a:cubicBezTo>
                  <a:cubicBezTo>
                    <a:pt x="10" y="189"/>
                    <a:pt x="12" y="189"/>
                    <a:pt x="13" y="189"/>
                  </a:cubicBezTo>
                  <a:cubicBezTo>
                    <a:pt x="18" y="189"/>
                    <a:pt x="22" y="186"/>
                    <a:pt x="24" y="181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63" y="184"/>
                    <a:pt x="68" y="189"/>
                    <a:pt x="74" y="189"/>
                  </a:cubicBezTo>
                  <a:cubicBezTo>
                    <a:pt x="81" y="189"/>
                    <a:pt x="86" y="184"/>
                    <a:pt x="86" y="177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8"/>
                    <a:pt x="83" y="2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86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black">
            <a:xfrm>
              <a:off x="9051925" y="4089928"/>
              <a:ext cx="265113" cy="206375"/>
            </a:xfrm>
            <a:custGeom>
              <a:avLst/>
              <a:gdLst>
                <a:gd name="T0" fmla="*/ 30 w 71"/>
                <a:gd name="T1" fmla="*/ 33 h 55"/>
                <a:gd name="T2" fmla="*/ 18 w 71"/>
                <a:gd name="T3" fmla="*/ 6 h 55"/>
                <a:gd name="T4" fmla="*/ 6 w 71"/>
                <a:gd name="T5" fmla="*/ 2 h 55"/>
                <a:gd name="T6" fmla="*/ 2 w 71"/>
                <a:gd name="T7" fmla="*/ 14 h 55"/>
                <a:gd name="T8" fmla="*/ 20 w 71"/>
                <a:gd name="T9" fmla="*/ 50 h 55"/>
                <a:gd name="T10" fmla="*/ 25 w 71"/>
                <a:gd name="T11" fmla="*/ 55 h 55"/>
                <a:gd name="T12" fmla="*/ 27 w 71"/>
                <a:gd name="T13" fmla="*/ 55 h 55"/>
                <a:gd name="T14" fmla="*/ 33 w 71"/>
                <a:gd name="T15" fmla="*/ 53 h 55"/>
                <a:gd name="T16" fmla="*/ 67 w 71"/>
                <a:gd name="T17" fmla="*/ 27 h 55"/>
                <a:gd name="T18" fmla="*/ 69 w 71"/>
                <a:gd name="T19" fmla="*/ 15 h 55"/>
                <a:gd name="T20" fmla="*/ 56 w 71"/>
                <a:gd name="T21" fmla="*/ 13 h 55"/>
                <a:gd name="T22" fmla="*/ 30 w 71"/>
                <a:gd name="T23" fmla="*/ 3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" h="55">
                  <a:moveTo>
                    <a:pt x="30" y="33"/>
                  </a:moveTo>
                  <a:cubicBezTo>
                    <a:pt x="18" y="6"/>
                    <a:pt x="18" y="6"/>
                    <a:pt x="18" y="6"/>
                  </a:cubicBezTo>
                  <a:cubicBezTo>
                    <a:pt x="16" y="2"/>
                    <a:pt x="10" y="0"/>
                    <a:pt x="6" y="2"/>
                  </a:cubicBezTo>
                  <a:cubicBezTo>
                    <a:pt x="2" y="4"/>
                    <a:pt x="0" y="10"/>
                    <a:pt x="2" y="14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1" y="53"/>
                    <a:pt x="23" y="54"/>
                    <a:pt x="25" y="55"/>
                  </a:cubicBezTo>
                  <a:cubicBezTo>
                    <a:pt x="26" y="55"/>
                    <a:pt x="27" y="55"/>
                    <a:pt x="27" y="55"/>
                  </a:cubicBezTo>
                  <a:cubicBezTo>
                    <a:pt x="29" y="55"/>
                    <a:pt x="31" y="55"/>
                    <a:pt x="33" y="53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71" y="24"/>
                    <a:pt x="71" y="18"/>
                    <a:pt x="69" y="15"/>
                  </a:cubicBezTo>
                  <a:cubicBezTo>
                    <a:pt x="66" y="11"/>
                    <a:pt x="60" y="10"/>
                    <a:pt x="56" y="13"/>
                  </a:cubicBezTo>
                  <a:lnTo>
                    <a:pt x="30" y="3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86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" name="Freeform 19"/>
            <p:cNvSpPr>
              <a:spLocks/>
            </p:cNvSpPr>
            <p:nvPr/>
          </p:nvSpPr>
          <p:spPr bwMode="black">
            <a:xfrm>
              <a:off x="8953500" y="3958166"/>
              <a:ext cx="90488" cy="165100"/>
            </a:xfrm>
            <a:custGeom>
              <a:avLst/>
              <a:gdLst>
                <a:gd name="T0" fmla="*/ 24 w 24"/>
                <a:gd name="T1" fmla="*/ 27 h 44"/>
                <a:gd name="T2" fmla="*/ 24 w 24"/>
                <a:gd name="T3" fmla="*/ 17 h 44"/>
                <a:gd name="T4" fmla="*/ 24 w 24"/>
                <a:gd name="T5" fmla="*/ 16 h 44"/>
                <a:gd name="T6" fmla="*/ 0 w 24"/>
                <a:gd name="T7" fmla="*/ 0 h 44"/>
                <a:gd name="T8" fmla="*/ 0 w 24"/>
                <a:gd name="T9" fmla="*/ 44 h 44"/>
                <a:gd name="T10" fmla="*/ 24 w 24"/>
                <a:gd name="T11" fmla="*/ 28 h 44"/>
                <a:gd name="T12" fmla="*/ 24 w 24"/>
                <a:gd name="T13" fmla="*/ 2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4">
                  <a:moveTo>
                    <a:pt x="24" y="27"/>
                  </a:moveTo>
                  <a:cubicBezTo>
                    <a:pt x="24" y="17"/>
                    <a:pt x="24" y="17"/>
                    <a:pt x="24" y="1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4" y="27"/>
                    <a:pt x="24" y="2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86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" name="Freeform 20"/>
            <p:cNvSpPr>
              <a:spLocks/>
            </p:cNvSpPr>
            <p:nvPr/>
          </p:nvSpPr>
          <p:spPr bwMode="black">
            <a:xfrm>
              <a:off x="9055100" y="4010553"/>
              <a:ext cx="68263" cy="60325"/>
            </a:xfrm>
            <a:custGeom>
              <a:avLst/>
              <a:gdLst>
                <a:gd name="T0" fmla="*/ 3 w 18"/>
                <a:gd name="T1" fmla="*/ 16 h 16"/>
                <a:gd name="T2" fmla="*/ 15 w 18"/>
                <a:gd name="T3" fmla="*/ 16 h 16"/>
                <a:gd name="T4" fmla="*/ 18 w 18"/>
                <a:gd name="T5" fmla="*/ 13 h 16"/>
                <a:gd name="T6" fmla="*/ 18 w 18"/>
                <a:gd name="T7" fmla="*/ 3 h 16"/>
                <a:gd name="T8" fmla="*/ 15 w 18"/>
                <a:gd name="T9" fmla="*/ 0 h 16"/>
                <a:gd name="T10" fmla="*/ 3 w 18"/>
                <a:gd name="T11" fmla="*/ 0 h 16"/>
                <a:gd name="T12" fmla="*/ 0 w 18"/>
                <a:gd name="T13" fmla="*/ 3 h 16"/>
                <a:gd name="T14" fmla="*/ 0 w 18"/>
                <a:gd name="T15" fmla="*/ 13 h 16"/>
                <a:gd name="T16" fmla="*/ 3 w 18"/>
                <a:gd name="T1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6">
                  <a:moveTo>
                    <a:pt x="3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7" y="16"/>
                    <a:pt x="18" y="15"/>
                    <a:pt x="18" y="1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1"/>
                    <a:pt x="17" y="0"/>
                    <a:pt x="15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5"/>
                    <a:pt x="1" y="16"/>
                    <a:pt x="3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86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" name="Freeform 21"/>
            <p:cNvSpPr>
              <a:spLocks/>
            </p:cNvSpPr>
            <p:nvPr/>
          </p:nvSpPr>
          <p:spPr bwMode="black">
            <a:xfrm>
              <a:off x="8920162" y="3943878"/>
              <a:ext cx="19050" cy="195263"/>
            </a:xfrm>
            <a:custGeom>
              <a:avLst/>
              <a:gdLst>
                <a:gd name="T0" fmla="*/ 3 w 5"/>
                <a:gd name="T1" fmla="*/ 0 h 52"/>
                <a:gd name="T2" fmla="*/ 2 w 5"/>
                <a:gd name="T3" fmla="*/ 0 h 52"/>
                <a:gd name="T4" fmla="*/ 0 w 5"/>
                <a:gd name="T5" fmla="*/ 2 h 52"/>
                <a:gd name="T6" fmla="*/ 0 w 5"/>
                <a:gd name="T7" fmla="*/ 50 h 52"/>
                <a:gd name="T8" fmla="*/ 2 w 5"/>
                <a:gd name="T9" fmla="*/ 52 h 52"/>
                <a:gd name="T10" fmla="*/ 3 w 5"/>
                <a:gd name="T11" fmla="*/ 52 h 52"/>
                <a:gd name="T12" fmla="*/ 5 w 5"/>
                <a:gd name="T13" fmla="*/ 50 h 52"/>
                <a:gd name="T14" fmla="*/ 5 w 5"/>
                <a:gd name="T15" fmla="*/ 2 h 52"/>
                <a:gd name="T16" fmla="*/ 3 w 5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2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1"/>
                    <a:pt x="1" y="52"/>
                    <a:pt x="2" y="52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2"/>
                    <a:pt x="5" y="51"/>
                    <a:pt x="5" y="5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86"/>
              <a:endParaRPr lang="en-US" sz="1800">
                <a:solidFill>
                  <a:srgbClr val="292929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2339752" y="4437112"/>
            <a:ext cx="6480720" cy="7200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对于全员参与过程，需要有一定的管理规范，使用户能够有依据可以参考</a:t>
            </a: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项目经理意识统一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3528" y="2060848"/>
            <a:ext cx="1728192" cy="172819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endParaRPr lang="zh-CN" altLang="en-US" sz="16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3212976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意识统一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339752" y="1556792"/>
            <a:ext cx="6480720" cy="72008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甲方与乙方的项目经理必须就项目建设目标高度一致</a:t>
            </a:r>
          </a:p>
        </p:txBody>
      </p:sp>
      <p:sp>
        <p:nvSpPr>
          <p:cNvPr id="21" name="矩形 20"/>
          <p:cNvSpPr/>
          <p:nvPr/>
        </p:nvSpPr>
        <p:spPr>
          <a:xfrm>
            <a:off x="2339752" y="2564904"/>
            <a:ext cx="6480720" cy="72008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在项目建设过程中责任与成果是共同担当、共同分享的关系</a:t>
            </a:r>
          </a:p>
        </p:txBody>
      </p:sp>
      <p:sp>
        <p:nvSpPr>
          <p:cNvPr id="22" name="矩形 21"/>
          <p:cNvSpPr/>
          <p:nvPr/>
        </p:nvSpPr>
        <p:spPr>
          <a:xfrm>
            <a:off x="2339752" y="3501008"/>
            <a:ext cx="6480720" cy="72008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项目并不是工具功能越强、内容越丰富越好的项目，在项目建设过程中必须要做到平衡</a:t>
            </a:r>
          </a:p>
        </p:txBody>
      </p:sp>
      <p:sp>
        <p:nvSpPr>
          <p:cNvPr id="16" name="Oval 2"/>
          <p:cNvSpPr>
            <a:spLocks noChangeAspect="1"/>
          </p:cNvSpPr>
          <p:nvPr/>
        </p:nvSpPr>
        <p:spPr bwMode="auto">
          <a:xfrm>
            <a:off x="755576" y="2420888"/>
            <a:ext cx="713521" cy="728206"/>
          </a:xfrm>
          <a:custGeom>
            <a:avLst/>
            <a:gdLst/>
            <a:ahLst/>
            <a:cxnLst/>
            <a:rect l="l" t="t" r="r" b="b"/>
            <a:pathLst>
              <a:path w="6400801" h="6400800">
                <a:moveTo>
                  <a:pt x="2938779" y="4069139"/>
                </a:moveTo>
                <a:cubicBezTo>
                  <a:pt x="2956231" y="4067140"/>
                  <a:pt x="2974014" y="4067638"/>
                  <a:pt x="2991556" y="4070755"/>
                </a:cubicBezTo>
                <a:cubicBezTo>
                  <a:pt x="3014946" y="4074909"/>
                  <a:pt x="3037908" y="4083720"/>
                  <a:pt x="3059084" y="4097472"/>
                </a:cubicBezTo>
                <a:cubicBezTo>
                  <a:pt x="3143792" y="4152481"/>
                  <a:pt x="3167866" y="4265744"/>
                  <a:pt x="3112857" y="4350451"/>
                </a:cubicBezTo>
                <a:lnTo>
                  <a:pt x="2988352" y="4542172"/>
                </a:lnTo>
                <a:cubicBezTo>
                  <a:pt x="2933343" y="4626878"/>
                  <a:pt x="2820081" y="4650954"/>
                  <a:pt x="2735373" y="4595945"/>
                </a:cubicBezTo>
                <a:cubicBezTo>
                  <a:pt x="2650665" y="4540935"/>
                  <a:pt x="2626590" y="4427672"/>
                  <a:pt x="2681600" y="4342965"/>
                </a:cubicBezTo>
                <a:lnTo>
                  <a:pt x="2806105" y="4151244"/>
                </a:lnTo>
                <a:cubicBezTo>
                  <a:pt x="2837048" y="4103596"/>
                  <a:pt x="2886422" y="4075134"/>
                  <a:pt x="2938779" y="4069139"/>
                </a:cubicBezTo>
                <a:close/>
                <a:moveTo>
                  <a:pt x="5599195" y="3955694"/>
                </a:moveTo>
                <a:lnTo>
                  <a:pt x="6310324" y="3955694"/>
                </a:lnTo>
                <a:cubicBezTo>
                  <a:pt x="5971594" y="5358821"/>
                  <a:pt x="4707682" y="6400800"/>
                  <a:pt x="3200402" y="6400800"/>
                </a:cubicBezTo>
                <a:cubicBezTo>
                  <a:pt x="1795855" y="6400800"/>
                  <a:pt x="602631" y="5496018"/>
                  <a:pt x="174768" y="4236478"/>
                </a:cubicBezTo>
                <a:lnTo>
                  <a:pt x="911006" y="4236478"/>
                </a:lnTo>
                <a:cubicBezTo>
                  <a:pt x="1303909" y="5108844"/>
                  <a:pt x="2181368" y="5715000"/>
                  <a:pt x="3200402" y="5715000"/>
                </a:cubicBezTo>
                <a:cubicBezTo>
                  <a:pt x="4325971" y="5715000"/>
                  <a:pt x="5278816" y="4975478"/>
                  <a:pt x="5599195" y="3955694"/>
                </a:cubicBezTo>
                <a:close/>
                <a:moveTo>
                  <a:pt x="1486918" y="3748003"/>
                </a:moveTo>
                <a:cubicBezTo>
                  <a:pt x="1504370" y="3746005"/>
                  <a:pt x="1522154" y="3746503"/>
                  <a:pt x="1539696" y="3749619"/>
                </a:cubicBezTo>
                <a:cubicBezTo>
                  <a:pt x="1563086" y="3753774"/>
                  <a:pt x="1586048" y="3762584"/>
                  <a:pt x="1607224" y="3776337"/>
                </a:cubicBezTo>
                <a:cubicBezTo>
                  <a:pt x="1691932" y="3831346"/>
                  <a:pt x="1716006" y="3944609"/>
                  <a:pt x="1660997" y="4029316"/>
                </a:cubicBezTo>
                <a:lnTo>
                  <a:pt x="1536492" y="4221036"/>
                </a:lnTo>
                <a:cubicBezTo>
                  <a:pt x="1481483" y="4305744"/>
                  <a:pt x="1368220" y="4329819"/>
                  <a:pt x="1283513" y="4274809"/>
                </a:cubicBezTo>
                <a:cubicBezTo>
                  <a:pt x="1198805" y="4219799"/>
                  <a:pt x="1174730" y="4106537"/>
                  <a:pt x="1229740" y="4021829"/>
                </a:cubicBezTo>
                <a:lnTo>
                  <a:pt x="1354245" y="3830109"/>
                </a:lnTo>
                <a:cubicBezTo>
                  <a:pt x="1385188" y="3782461"/>
                  <a:pt x="1434563" y="3753997"/>
                  <a:pt x="1486918" y="3748003"/>
                </a:cubicBezTo>
                <a:close/>
                <a:moveTo>
                  <a:pt x="2583225" y="3741166"/>
                </a:moveTo>
                <a:cubicBezTo>
                  <a:pt x="2600677" y="3739167"/>
                  <a:pt x="2618461" y="3739666"/>
                  <a:pt x="2636003" y="3742783"/>
                </a:cubicBezTo>
                <a:cubicBezTo>
                  <a:pt x="2659393" y="3746937"/>
                  <a:pt x="2682355" y="3755747"/>
                  <a:pt x="2703532" y="3769499"/>
                </a:cubicBezTo>
                <a:cubicBezTo>
                  <a:pt x="2788239" y="3824509"/>
                  <a:pt x="2812314" y="3937772"/>
                  <a:pt x="2757304" y="4022479"/>
                </a:cubicBezTo>
                <a:lnTo>
                  <a:pt x="2458493" y="4482607"/>
                </a:lnTo>
                <a:cubicBezTo>
                  <a:pt x="2403484" y="4567315"/>
                  <a:pt x="2290221" y="4591390"/>
                  <a:pt x="2205514" y="4536380"/>
                </a:cubicBezTo>
                <a:cubicBezTo>
                  <a:pt x="2120806" y="4481370"/>
                  <a:pt x="2096732" y="4368108"/>
                  <a:pt x="2151741" y="4283400"/>
                </a:cubicBezTo>
                <a:lnTo>
                  <a:pt x="2450552" y="3823272"/>
                </a:lnTo>
                <a:cubicBezTo>
                  <a:pt x="2481495" y="3775625"/>
                  <a:pt x="2530870" y="3747161"/>
                  <a:pt x="2583225" y="3741166"/>
                </a:cubicBezTo>
                <a:close/>
                <a:moveTo>
                  <a:pt x="2180840" y="3483954"/>
                </a:moveTo>
                <a:cubicBezTo>
                  <a:pt x="2198293" y="3481957"/>
                  <a:pt x="2216075" y="3482455"/>
                  <a:pt x="2233618" y="3485571"/>
                </a:cubicBezTo>
                <a:cubicBezTo>
                  <a:pt x="2257008" y="3489726"/>
                  <a:pt x="2279970" y="3498537"/>
                  <a:pt x="2301147" y="3512288"/>
                </a:cubicBezTo>
                <a:cubicBezTo>
                  <a:pt x="2385854" y="3567298"/>
                  <a:pt x="2409929" y="3680560"/>
                  <a:pt x="2354918" y="3765268"/>
                </a:cubicBezTo>
                <a:lnTo>
                  <a:pt x="1956504" y="4378773"/>
                </a:lnTo>
                <a:cubicBezTo>
                  <a:pt x="1901495" y="4463479"/>
                  <a:pt x="1788232" y="4487555"/>
                  <a:pt x="1703524" y="4432545"/>
                </a:cubicBezTo>
                <a:cubicBezTo>
                  <a:pt x="1618818" y="4377535"/>
                  <a:pt x="1594743" y="4264272"/>
                  <a:pt x="1649752" y="4179565"/>
                </a:cubicBezTo>
                <a:lnTo>
                  <a:pt x="2048167" y="3566060"/>
                </a:lnTo>
                <a:cubicBezTo>
                  <a:pt x="2079109" y="3518413"/>
                  <a:pt x="2128484" y="3489950"/>
                  <a:pt x="2180840" y="3483954"/>
                </a:cubicBezTo>
                <a:close/>
                <a:moveTo>
                  <a:pt x="1956920" y="2161748"/>
                </a:moveTo>
                <a:cubicBezTo>
                  <a:pt x="1979525" y="2163726"/>
                  <a:pt x="2001374" y="2174326"/>
                  <a:pt x="2017112" y="2193079"/>
                </a:cubicBezTo>
                <a:cubicBezTo>
                  <a:pt x="2046159" y="2227697"/>
                  <a:pt x="2044230" y="2277999"/>
                  <a:pt x="2013153" y="2309251"/>
                </a:cubicBezTo>
                <a:lnTo>
                  <a:pt x="2014245" y="2310464"/>
                </a:lnTo>
                <a:lnTo>
                  <a:pt x="2008427" y="2315176"/>
                </a:lnTo>
                <a:cubicBezTo>
                  <a:pt x="2007986" y="2316444"/>
                  <a:pt x="2007094" y="2317222"/>
                  <a:pt x="2006184" y="2317986"/>
                </a:cubicBezTo>
                <a:lnTo>
                  <a:pt x="1806882" y="2485219"/>
                </a:lnTo>
                <a:cubicBezTo>
                  <a:pt x="1704191" y="2599553"/>
                  <a:pt x="1697282" y="2774681"/>
                  <a:pt x="1797185" y="2898050"/>
                </a:cubicBezTo>
                <a:cubicBezTo>
                  <a:pt x="1908420" y="3035413"/>
                  <a:pt x="2109946" y="3056594"/>
                  <a:pt x="2247309" y="2945360"/>
                </a:cubicBezTo>
                <a:lnTo>
                  <a:pt x="2338616" y="2871422"/>
                </a:lnTo>
                <a:lnTo>
                  <a:pt x="2338630" y="2871437"/>
                </a:lnTo>
                <a:lnTo>
                  <a:pt x="2338945" y="2871156"/>
                </a:lnTo>
                <a:lnTo>
                  <a:pt x="2602621" y="2657635"/>
                </a:lnTo>
                <a:cubicBezTo>
                  <a:pt x="2608606" y="2652788"/>
                  <a:pt x="2614369" y="2647772"/>
                  <a:pt x="2618891" y="2641505"/>
                </a:cubicBezTo>
                <a:cubicBezTo>
                  <a:pt x="2716015" y="2580063"/>
                  <a:pt x="2827312" y="2544504"/>
                  <a:pt x="2944280" y="2540144"/>
                </a:cubicBezTo>
                <a:cubicBezTo>
                  <a:pt x="2997945" y="2538144"/>
                  <a:pt x="3049962" y="2542817"/>
                  <a:pt x="3099337" y="2555009"/>
                </a:cubicBezTo>
                <a:cubicBezTo>
                  <a:pt x="3099582" y="2554669"/>
                  <a:pt x="3099830" y="2554330"/>
                  <a:pt x="3099955" y="2553895"/>
                </a:cubicBezTo>
                <a:lnTo>
                  <a:pt x="3507123" y="2641827"/>
                </a:lnTo>
                <a:lnTo>
                  <a:pt x="3840287" y="2720589"/>
                </a:lnTo>
                <a:lnTo>
                  <a:pt x="3839574" y="2722689"/>
                </a:lnTo>
                <a:cubicBezTo>
                  <a:pt x="3918505" y="2742806"/>
                  <a:pt x="3992686" y="2774673"/>
                  <a:pt x="4059647" y="2818014"/>
                </a:cubicBezTo>
                <a:lnTo>
                  <a:pt x="4436081" y="3181533"/>
                </a:lnTo>
                <a:lnTo>
                  <a:pt x="4492118" y="3242741"/>
                </a:lnTo>
                <a:cubicBezTo>
                  <a:pt x="4502616" y="3245767"/>
                  <a:pt x="4510658" y="3252516"/>
                  <a:pt x="4518205" y="3260063"/>
                </a:cubicBezTo>
                <a:lnTo>
                  <a:pt x="5035468" y="3777326"/>
                </a:lnTo>
                <a:cubicBezTo>
                  <a:pt x="5106887" y="3848745"/>
                  <a:pt x="5106887" y="3964538"/>
                  <a:pt x="5035467" y="4035957"/>
                </a:cubicBezTo>
                <a:cubicBezTo>
                  <a:pt x="4964049" y="4107377"/>
                  <a:pt x="4848256" y="4107377"/>
                  <a:pt x="4776836" y="4035958"/>
                </a:cubicBezTo>
                <a:lnTo>
                  <a:pt x="4355415" y="3614535"/>
                </a:lnTo>
                <a:lnTo>
                  <a:pt x="4354368" y="3615620"/>
                </a:lnTo>
                <a:cubicBezTo>
                  <a:pt x="4331787" y="3604156"/>
                  <a:pt x="4303602" y="3608170"/>
                  <a:pt x="4284681" y="3627089"/>
                </a:cubicBezTo>
                <a:cubicBezTo>
                  <a:pt x="4267674" y="3644096"/>
                  <a:pt x="4262713" y="3668585"/>
                  <a:pt x="4272546" y="3688883"/>
                </a:cubicBezTo>
                <a:cubicBezTo>
                  <a:pt x="4293541" y="3697118"/>
                  <a:pt x="4312939" y="3710026"/>
                  <a:pt x="4329850" y="3726936"/>
                </a:cubicBezTo>
                <a:lnTo>
                  <a:pt x="4847114" y="4244199"/>
                </a:lnTo>
                <a:cubicBezTo>
                  <a:pt x="4918533" y="4315619"/>
                  <a:pt x="4918535" y="4431412"/>
                  <a:pt x="4847114" y="4502830"/>
                </a:cubicBezTo>
                <a:cubicBezTo>
                  <a:pt x="4775693" y="4574249"/>
                  <a:pt x="4659901" y="4574249"/>
                  <a:pt x="4588482" y="4502831"/>
                </a:cubicBezTo>
                <a:lnTo>
                  <a:pt x="4071219" y="3985568"/>
                </a:lnTo>
                <a:lnTo>
                  <a:pt x="4041024" y="3940095"/>
                </a:lnTo>
                <a:lnTo>
                  <a:pt x="4040360" y="3940782"/>
                </a:lnTo>
                <a:cubicBezTo>
                  <a:pt x="4017254" y="3924832"/>
                  <a:pt x="3985516" y="3927706"/>
                  <a:pt x="3964843" y="3948379"/>
                </a:cubicBezTo>
                <a:cubicBezTo>
                  <a:pt x="3944472" y="3968751"/>
                  <a:pt x="3941381" y="3999857"/>
                  <a:pt x="3957437" y="4022240"/>
                </a:cubicBezTo>
                <a:lnTo>
                  <a:pt x="4411220" y="4476023"/>
                </a:lnTo>
                <a:cubicBezTo>
                  <a:pt x="4482639" y="4547442"/>
                  <a:pt x="4482640" y="4663235"/>
                  <a:pt x="4411220" y="4734654"/>
                </a:cubicBezTo>
                <a:cubicBezTo>
                  <a:pt x="4339801" y="4806074"/>
                  <a:pt x="4224009" y="4806074"/>
                  <a:pt x="4152588" y="4734654"/>
                </a:cubicBezTo>
                <a:lnTo>
                  <a:pt x="3693759" y="4275824"/>
                </a:lnTo>
                <a:cubicBezTo>
                  <a:pt x="3674507" y="4266207"/>
                  <a:pt x="3651523" y="4271480"/>
                  <a:pt x="3635327" y="4287674"/>
                </a:cubicBezTo>
                <a:cubicBezTo>
                  <a:pt x="3616352" y="4306648"/>
                  <a:pt x="3612370" y="4334938"/>
                  <a:pt x="3624934" y="4356886"/>
                </a:cubicBezTo>
                <a:cubicBezTo>
                  <a:pt x="3635049" y="4359778"/>
                  <a:pt x="3642739" y="4366280"/>
                  <a:pt x="3649973" y="4373515"/>
                </a:cubicBezTo>
                <a:lnTo>
                  <a:pt x="3908605" y="4632146"/>
                </a:lnTo>
                <a:cubicBezTo>
                  <a:pt x="3980025" y="4703566"/>
                  <a:pt x="3980024" y="4819358"/>
                  <a:pt x="3908605" y="4890778"/>
                </a:cubicBezTo>
                <a:cubicBezTo>
                  <a:pt x="3837186" y="4962196"/>
                  <a:pt x="3721393" y="4962197"/>
                  <a:pt x="3649973" y="4890777"/>
                </a:cubicBezTo>
                <a:lnTo>
                  <a:pt x="3391342" y="4632145"/>
                </a:lnTo>
                <a:lnTo>
                  <a:pt x="3383755" y="4620718"/>
                </a:lnTo>
                <a:lnTo>
                  <a:pt x="3380889" y="4623684"/>
                </a:lnTo>
                <a:lnTo>
                  <a:pt x="3174745" y="4424613"/>
                </a:lnTo>
                <a:lnTo>
                  <a:pt x="3205723" y="4376911"/>
                </a:lnTo>
                <a:cubicBezTo>
                  <a:pt x="3288238" y="4249850"/>
                  <a:pt x="3252126" y="4079956"/>
                  <a:pt x="3125065" y="3997443"/>
                </a:cubicBezTo>
                <a:cubicBezTo>
                  <a:pt x="3050998" y="3949342"/>
                  <a:pt x="2962377" y="3941552"/>
                  <a:pt x="2885364" y="3969651"/>
                </a:cubicBezTo>
                <a:cubicBezTo>
                  <a:pt x="2904562" y="3864147"/>
                  <a:pt x="2860444" y="3752656"/>
                  <a:pt x="2764879" y="3690594"/>
                </a:cubicBezTo>
                <a:cubicBezTo>
                  <a:pt x="2675680" y="3632668"/>
                  <a:pt x="2565374" y="3633204"/>
                  <a:pt x="2479613" y="3683683"/>
                </a:cubicBezTo>
                <a:cubicBezTo>
                  <a:pt x="2491746" y="3584340"/>
                  <a:pt x="2447375" y="3482413"/>
                  <a:pt x="2357597" y="3424112"/>
                </a:cubicBezTo>
                <a:cubicBezTo>
                  <a:pt x="2230536" y="3341596"/>
                  <a:pt x="2060642" y="3377708"/>
                  <a:pt x="1978127" y="3504770"/>
                </a:cubicBezTo>
                <a:lnTo>
                  <a:pt x="1773143" y="3820415"/>
                </a:lnTo>
                <a:cubicBezTo>
                  <a:pt x="1771585" y="3822815"/>
                  <a:pt x="1770069" y="3825230"/>
                  <a:pt x="1769218" y="3828038"/>
                </a:cubicBezTo>
                <a:cubicBezTo>
                  <a:pt x="1752743" y="3768112"/>
                  <a:pt x="1714307" y="3714419"/>
                  <a:pt x="1658027" y="3677872"/>
                </a:cubicBezTo>
                <a:cubicBezTo>
                  <a:pt x="1530967" y="3595356"/>
                  <a:pt x="1361072" y="3631468"/>
                  <a:pt x="1278558" y="3758529"/>
                </a:cubicBezTo>
                <a:lnTo>
                  <a:pt x="1214041" y="3857878"/>
                </a:lnTo>
                <a:cubicBezTo>
                  <a:pt x="1129847" y="4012173"/>
                  <a:pt x="965736" y="4115631"/>
                  <a:pt x="777460" y="4115631"/>
                </a:cubicBezTo>
                <a:lnTo>
                  <a:pt x="770030" y="4114882"/>
                </a:lnTo>
                <a:lnTo>
                  <a:pt x="133314" y="4114882"/>
                </a:lnTo>
                <a:cubicBezTo>
                  <a:pt x="46334" y="3825273"/>
                  <a:pt x="0" y="3518249"/>
                  <a:pt x="0" y="3200402"/>
                </a:cubicBezTo>
                <a:cubicBezTo>
                  <a:pt x="-1" y="2981216"/>
                  <a:pt x="22034" y="2767175"/>
                  <a:pt x="64130" y="2560401"/>
                </a:cubicBezTo>
                <a:lnTo>
                  <a:pt x="1002249" y="2560400"/>
                </a:lnTo>
                <a:lnTo>
                  <a:pt x="1891037" y="2183134"/>
                </a:lnTo>
                <a:lnTo>
                  <a:pt x="1892205" y="2182154"/>
                </a:lnTo>
                <a:cubicBezTo>
                  <a:pt x="1910959" y="2166416"/>
                  <a:pt x="1934318" y="2159770"/>
                  <a:pt x="1956920" y="2161748"/>
                </a:cubicBezTo>
                <a:close/>
                <a:moveTo>
                  <a:pt x="3656858" y="1633115"/>
                </a:moveTo>
                <a:cubicBezTo>
                  <a:pt x="3684170" y="1634110"/>
                  <a:pt x="3710479" y="1635996"/>
                  <a:pt x="3735468" y="1640302"/>
                </a:cubicBezTo>
                <a:cubicBezTo>
                  <a:pt x="3736801" y="1640168"/>
                  <a:pt x="3738134" y="1640167"/>
                  <a:pt x="3739468" y="1640167"/>
                </a:cubicBezTo>
                <a:cubicBezTo>
                  <a:pt x="4305222" y="1640169"/>
                  <a:pt x="4816641" y="1846440"/>
                  <a:pt x="5181704" y="2180522"/>
                </a:cubicBezTo>
                <a:lnTo>
                  <a:pt x="5182750" y="2177646"/>
                </a:lnTo>
                <a:cubicBezTo>
                  <a:pt x="5259259" y="2244293"/>
                  <a:pt x="5359072" y="2283923"/>
                  <a:pt x="5468110" y="2284801"/>
                </a:cubicBezTo>
                <a:lnTo>
                  <a:pt x="5467703" y="2285921"/>
                </a:lnTo>
                <a:lnTo>
                  <a:pt x="6267485" y="2285921"/>
                </a:lnTo>
                <a:cubicBezTo>
                  <a:pt x="6354465" y="2575530"/>
                  <a:pt x="6400801" y="2882555"/>
                  <a:pt x="6400801" y="3200402"/>
                </a:cubicBezTo>
                <a:cubicBezTo>
                  <a:pt x="6400800" y="3419588"/>
                  <a:pt x="6378766" y="3633626"/>
                  <a:pt x="6336672" y="3840401"/>
                </a:cubicBezTo>
                <a:lnTo>
                  <a:pt x="5704421" y="3840400"/>
                </a:lnTo>
                <a:lnTo>
                  <a:pt x="5517569" y="3840400"/>
                </a:lnTo>
                <a:cubicBezTo>
                  <a:pt x="5516068" y="3840851"/>
                  <a:pt x="5514564" y="3840855"/>
                  <a:pt x="5513058" y="3840856"/>
                </a:cubicBezTo>
                <a:cubicBezTo>
                  <a:pt x="5346942" y="3840856"/>
                  <a:pt x="5196620" y="3773228"/>
                  <a:pt x="5088259" y="3663870"/>
                </a:cubicBezTo>
                <a:lnTo>
                  <a:pt x="5088088" y="3664207"/>
                </a:lnTo>
                <a:lnTo>
                  <a:pt x="4240840" y="2816960"/>
                </a:lnTo>
                <a:cubicBezTo>
                  <a:pt x="4240396" y="2817661"/>
                  <a:pt x="4239784" y="2818172"/>
                  <a:pt x="4239171" y="2818678"/>
                </a:cubicBezTo>
                <a:cubicBezTo>
                  <a:pt x="4135954" y="2720312"/>
                  <a:pt x="4008137" y="2648478"/>
                  <a:pt x="3866360" y="2610767"/>
                </a:cubicBezTo>
                <a:lnTo>
                  <a:pt x="3866992" y="2608888"/>
                </a:lnTo>
                <a:lnTo>
                  <a:pt x="3535264" y="2526178"/>
                </a:lnTo>
                <a:lnTo>
                  <a:pt x="3130135" y="2432647"/>
                </a:lnTo>
                <a:cubicBezTo>
                  <a:pt x="3130024" y="2433039"/>
                  <a:pt x="3129793" y="2433339"/>
                  <a:pt x="3129562" y="2433637"/>
                </a:cubicBezTo>
                <a:cubicBezTo>
                  <a:pt x="3080383" y="2420910"/>
                  <a:pt x="3028848" y="2414912"/>
                  <a:pt x="2975908" y="2414912"/>
                </a:cubicBezTo>
                <a:cubicBezTo>
                  <a:pt x="2811943" y="2414912"/>
                  <a:pt x="2661415" y="2472455"/>
                  <a:pt x="2545396" y="2570876"/>
                </a:cubicBezTo>
                <a:lnTo>
                  <a:pt x="2543573" y="2569717"/>
                </a:lnTo>
                <a:lnTo>
                  <a:pt x="2193720" y="2853022"/>
                </a:lnTo>
                <a:cubicBezTo>
                  <a:pt x="2105416" y="2924529"/>
                  <a:pt x="1975860" y="2910914"/>
                  <a:pt x="1904353" y="2822609"/>
                </a:cubicBezTo>
                <a:cubicBezTo>
                  <a:pt x="1832844" y="2734303"/>
                  <a:pt x="1846461" y="2604750"/>
                  <a:pt x="1934767" y="2533243"/>
                </a:cubicBezTo>
                <a:lnTo>
                  <a:pt x="2350832" y="2196320"/>
                </a:lnTo>
                <a:lnTo>
                  <a:pt x="2704088" y="1899903"/>
                </a:lnTo>
                <a:cubicBezTo>
                  <a:pt x="2709938" y="1893802"/>
                  <a:pt x="2716509" y="1888323"/>
                  <a:pt x="2723713" y="1883435"/>
                </a:cubicBezTo>
                <a:lnTo>
                  <a:pt x="2732397" y="1876148"/>
                </a:lnTo>
                <a:lnTo>
                  <a:pt x="2741152" y="1870710"/>
                </a:lnTo>
                <a:cubicBezTo>
                  <a:pt x="2794071" y="1830023"/>
                  <a:pt x="2859630" y="1794650"/>
                  <a:pt x="2933347" y="1767819"/>
                </a:cubicBezTo>
                <a:lnTo>
                  <a:pt x="3001298" y="1748265"/>
                </a:lnTo>
                <a:cubicBezTo>
                  <a:pt x="3071697" y="1720366"/>
                  <a:pt x="3148660" y="1697120"/>
                  <a:pt x="3229866" y="1678372"/>
                </a:cubicBezTo>
                <a:cubicBezTo>
                  <a:pt x="3383705" y="1642856"/>
                  <a:pt x="3530928" y="1628523"/>
                  <a:pt x="3656858" y="1633115"/>
                </a:cubicBezTo>
                <a:close/>
                <a:moveTo>
                  <a:pt x="3200402" y="0"/>
                </a:moveTo>
                <a:cubicBezTo>
                  <a:pt x="4604889" y="0"/>
                  <a:pt x="5798071" y="904705"/>
                  <a:pt x="6225978" y="2164162"/>
                </a:cubicBezTo>
                <a:lnTo>
                  <a:pt x="5489721" y="2164162"/>
                </a:lnTo>
                <a:cubicBezTo>
                  <a:pt x="5096787" y="1291881"/>
                  <a:pt x="4219373" y="685800"/>
                  <a:pt x="3200402" y="685800"/>
                </a:cubicBezTo>
                <a:cubicBezTo>
                  <a:pt x="2074893" y="685800"/>
                  <a:pt x="1122090" y="1425244"/>
                  <a:pt x="801668" y="2444946"/>
                </a:cubicBezTo>
                <a:lnTo>
                  <a:pt x="90517" y="2444946"/>
                </a:lnTo>
                <a:cubicBezTo>
                  <a:pt x="429306" y="1041901"/>
                  <a:pt x="1693180" y="0"/>
                  <a:pt x="3200402" y="0"/>
                </a:cubicBezTo>
                <a:close/>
              </a:path>
            </a:pathLst>
          </a:custGeom>
          <a:solidFill>
            <a:srgbClr val="FFFFFF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383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200" kern="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9512" y="4653136"/>
            <a:ext cx="8748464" cy="72008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anchor="ctr">
            <a:no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甲方项目管理的成熟度，对项目成功起到非常关键的作用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3528" y="1340768"/>
            <a:ext cx="1872208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项目不是：</a:t>
            </a:r>
          </a:p>
        </p:txBody>
      </p:sp>
      <p:sp>
        <p:nvSpPr>
          <p:cNvPr id="11" name="矩形 10"/>
          <p:cNvSpPr/>
          <p:nvPr/>
        </p:nvSpPr>
        <p:spPr>
          <a:xfrm>
            <a:off x="1043608" y="2276872"/>
            <a:ext cx="1872208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硬件项目</a:t>
            </a:r>
          </a:p>
        </p:txBody>
      </p:sp>
      <p:sp>
        <p:nvSpPr>
          <p:cNvPr id="12" name="矩形 11"/>
          <p:cNvSpPr/>
          <p:nvPr/>
        </p:nvSpPr>
        <p:spPr>
          <a:xfrm>
            <a:off x="1043608" y="3284984"/>
            <a:ext cx="1872208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软件项目</a:t>
            </a:r>
          </a:p>
        </p:txBody>
      </p:sp>
      <p:sp>
        <p:nvSpPr>
          <p:cNvPr id="13" name="矩形 12"/>
          <p:cNvSpPr/>
          <p:nvPr/>
        </p:nvSpPr>
        <p:spPr>
          <a:xfrm>
            <a:off x="1043608" y="4293096"/>
            <a:ext cx="1872208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系统集成项目</a:t>
            </a:r>
          </a:p>
        </p:txBody>
      </p:sp>
      <p:sp>
        <p:nvSpPr>
          <p:cNvPr id="14" name="虚尾箭头 13"/>
          <p:cNvSpPr/>
          <p:nvPr/>
        </p:nvSpPr>
        <p:spPr>
          <a:xfrm>
            <a:off x="3635896" y="2924944"/>
            <a:ext cx="1440160" cy="576064"/>
          </a:xfrm>
          <a:prstGeom prst="striped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56176" y="2204864"/>
            <a:ext cx="1872208" cy="64807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管理类项目</a:t>
            </a:r>
          </a:p>
        </p:txBody>
      </p:sp>
      <p:sp>
        <p:nvSpPr>
          <p:cNvPr id="18" name="矩形 17"/>
          <p:cNvSpPr/>
          <p:nvPr/>
        </p:nvSpPr>
        <p:spPr>
          <a:xfrm>
            <a:off x="6156176" y="3284984"/>
            <a:ext cx="1872208" cy="64807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服务领域</a:t>
            </a:r>
          </a:p>
        </p:txBody>
      </p:sp>
      <p:sp>
        <p:nvSpPr>
          <p:cNvPr id="19" name="矩形 18"/>
          <p:cNvSpPr/>
          <p:nvPr/>
        </p:nvSpPr>
        <p:spPr>
          <a:xfrm>
            <a:off x="6156176" y="4293096"/>
            <a:ext cx="1872208" cy="64807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实践性非常强</a:t>
            </a:r>
          </a:p>
        </p:txBody>
      </p:sp>
      <p:sp>
        <p:nvSpPr>
          <p:cNvPr id="20" name="矩形 19"/>
          <p:cNvSpPr/>
          <p:nvPr/>
        </p:nvSpPr>
        <p:spPr>
          <a:xfrm>
            <a:off x="5436096" y="1268760"/>
            <a:ext cx="1872208" cy="64807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项目是：</a:t>
            </a:r>
          </a:p>
        </p:txBody>
      </p:sp>
      <p:sp>
        <p:nvSpPr>
          <p:cNvPr id="23" name="矩形 22"/>
          <p:cNvSpPr/>
          <p:nvPr/>
        </p:nvSpPr>
        <p:spPr>
          <a:xfrm>
            <a:off x="899592" y="5301208"/>
            <a:ext cx="7200800" cy="648072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领域有没有项目执行的参考模型，能够指导项目开展？</a:t>
            </a: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6" name="Picture 2" descr="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14438"/>
            <a:ext cx="8215313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燕尾形 16"/>
          <p:cNvSpPr/>
          <p:nvPr/>
        </p:nvSpPr>
        <p:spPr bwMode="auto">
          <a:xfrm>
            <a:off x="967607" y="1143000"/>
            <a:ext cx="1500187" cy="642938"/>
          </a:xfrm>
          <a:prstGeom prst="chevron">
            <a:avLst>
              <a:gd name="adj" fmla="val 28272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理念导入</a:t>
            </a:r>
          </a:p>
        </p:txBody>
      </p:sp>
      <p:sp>
        <p:nvSpPr>
          <p:cNvPr id="21" name="燕尾形 20"/>
          <p:cNvSpPr/>
          <p:nvPr/>
        </p:nvSpPr>
        <p:spPr bwMode="auto">
          <a:xfrm>
            <a:off x="2396357" y="1143000"/>
            <a:ext cx="1500187" cy="642938"/>
          </a:xfrm>
          <a:prstGeom prst="chevron">
            <a:avLst>
              <a:gd name="adj" fmla="val 2827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现状评估</a:t>
            </a:r>
          </a:p>
        </p:txBody>
      </p:sp>
      <p:sp>
        <p:nvSpPr>
          <p:cNvPr id="22" name="燕尾形 21"/>
          <p:cNvSpPr/>
          <p:nvPr/>
        </p:nvSpPr>
        <p:spPr bwMode="auto">
          <a:xfrm>
            <a:off x="3825107" y="1143000"/>
            <a:ext cx="1500187" cy="642938"/>
          </a:xfrm>
          <a:prstGeom prst="chevron">
            <a:avLst>
              <a:gd name="adj" fmla="val 28272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流程设计</a:t>
            </a:r>
          </a:p>
        </p:txBody>
      </p:sp>
      <p:sp>
        <p:nvSpPr>
          <p:cNvPr id="24" name="燕尾形 23"/>
          <p:cNvSpPr/>
          <p:nvPr/>
        </p:nvSpPr>
        <p:spPr bwMode="auto">
          <a:xfrm>
            <a:off x="5253857" y="1143000"/>
            <a:ext cx="1500187" cy="642938"/>
          </a:xfrm>
          <a:prstGeom prst="chevron">
            <a:avLst>
              <a:gd name="adj" fmla="val 28272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工具实施</a:t>
            </a:r>
          </a:p>
        </p:txBody>
      </p:sp>
      <p:sp>
        <p:nvSpPr>
          <p:cNvPr id="25" name="燕尾形 24"/>
          <p:cNvSpPr/>
          <p:nvPr/>
        </p:nvSpPr>
        <p:spPr bwMode="auto">
          <a:xfrm>
            <a:off x="6682607" y="1143000"/>
            <a:ext cx="1500187" cy="642938"/>
          </a:xfrm>
          <a:prstGeom prst="chevron">
            <a:avLst>
              <a:gd name="adj" fmla="val 28272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5.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上线推广</a:t>
            </a:r>
          </a:p>
        </p:txBody>
      </p:sp>
      <p:sp>
        <p:nvSpPr>
          <p:cNvPr id="26" name="矩形 9"/>
          <p:cNvSpPr>
            <a:spLocks noChangeArrowheads="1"/>
          </p:cNvSpPr>
          <p:nvPr/>
        </p:nvSpPr>
        <p:spPr bwMode="auto">
          <a:xfrm>
            <a:off x="2705918" y="1857375"/>
            <a:ext cx="3429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rPr>
              <a:t>6.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持续改进（周期性的运营报告）</a:t>
            </a:r>
          </a:p>
        </p:txBody>
      </p:sp>
      <p:sp>
        <p:nvSpPr>
          <p:cNvPr id="27" name="矩形 10"/>
          <p:cNvSpPr/>
          <p:nvPr/>
        </p:nvSpPr>
        <p:spPr bwMode="auto">
          <a:xfrm>
            <a:off x="961257" y="2357438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1.1</a:t>
            </a:r>
            <a:r>
              <a:rPr lang="zh-CN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高层理念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导入</a:t>
            </a:r>
          </a:p>
        </p:txBody>
      </p:sp>
      <p:sp>
        <p:nvSpPr>
          <p:cNvPr id="28" name="矩形 11"/>
          <p:cNvSpPr/>
          <p:nvPr/>
        </p:nvSpPr>
        <p:spPr bwMode="auto">
          <a:xfrm>
            <a:off x="961257" y="3000375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1.2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项目组理念导入</a:t>
            </a:r>
          </a:p>
        </p:txBody>
      </p:sp>
      <p:sp>
        <p:nvSpPr>
          <p:cNvPr id="29" name="矩形 12"/>
          <p:cNvSpPr/>
          <p:nvPr/>
        </p:nvSpPr>
        <p:spPr bwMode="auto">
          <a:xfrm>
            <a:off x="961257" y="3643313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客户理念导入</a:t>
            </a:r>
          </a:p>
        </p:txBody>
      </p:sp>
      <p:sp>
        <p:nvSpPr>
          <p:cNvPr id="30" name="矩形 13"/>
          <p:cNvSpPr/>
          <p:nvPr/>
        </p:nvSpPr>
        <p:spPr bwMode="auto">
          <a:xfrm>
            <a:off x="2396357" y="2357438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2.1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现场访谈</a:t>
            </a:r>
          </a:p>
        </p:txBody>
      </p:sp>
      <p:sp>
        <p:nvSpPr>
          <p:cNvPr id="31" name="矩形 14"/>
          <p:cNvSpPr/>
          <p:nvPr/>
        </p:nvSpPr>
        <p:spPr bwMode="auto">
          <a:xfrm>
            <a:off x="2396357" y="3000375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2.2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问卷调查</a:t>
            </a:r>
          </a:p>
        </p:txBody>
      </p:sp>
      <p:sp>
        <p:nvSpPr>
          <p:cNvPr id="32" name="矩形 15"/>
          <p:cNvSpPr/>
          <p:nvPr/>
        </p:nvSpPr>
        <p:spPr bwMode="auto">
          <a:xfrm>
            <a:off x="2396357" y="3643313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2.3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现状分析</a:t>
            </a:r>
          </a:p>
        </p:txBody>
      </p:sp>
      <p:sp>
        <p:nvSpPr>
          <p:cNvPr id="33" name="矩形 16"/>
          <p:cNvSpPr/>
          <p:nvPr/>
        </p:nvSpPr>
        <p:spPr bwMode="auto">
          <a:xfrm>
            <a:off x="3825107" y="2357438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3.1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范围确认</a:t>
            </a:r>
          </a:p>
        </p:txBody>
      </p:sp>
      <p:sp>
        <p:nvSpPr>
          <p:cNvPr id="34" name="矩形 17"/>
          <p:cNvSpPr/>
          <p:nvPr/>
        </p:nvSpPr>
        <p:spPr bwMode="auto">
          <a:xfrm>
            <a:off x="3825107" y="3000375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3.2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体系设计</a:t>
            </a:r>
          </a:p>
        </p:txBody>
      </p:sp>
      <p:sp>
        <p:nvSpPr>
          <p:cNvPr id="35" name="矩形 19"/>
          <p:cNvSpPr/>
          <p:nvPr/>
        </p:nvSpPr>
        <p:spPr bwMode="auto">
          <a:xfrm>
            <a:off x="5253857" y="2357438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4.1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工具部署</a:t>
            </a:r>
          </a:p>
        </p:txBody>
      </p:sp>
      <p:sp>
        <p:nvSpPr>
          <p:cNvPr id="36" name="矩形 20"/>
          <p:cNvSpPr/>
          <p:nvPr/>
        </p:nvSpPr>
        <p:spPr bwMode="auto">
          <a:xfrm>
            <a:off x="5253857" y="3000375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4.2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数据转换</a:t>
            </a:r>
          </a:p>
        </p:txBody>
      </p:sp>
      <p:sp>
        <p:nvSpPr>
          <p:cNvPr id="37" name="矩形 21"/>
          <p:cNvSpPr/>
          <p:nvPr/>
        </p:nvSpPr>
        <p:spPr bwMode="auto">
          <a:xfrm>
            <a:off x="5253857" y="3643313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4.3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功能设计</a:t>
            </a:r>
          </a:p>
        </p:txBody>
      </p:sp>
      <p:sp>
        <p:nvSpPr>
          <p:cNvPr id="38" name="矩形 22"/>
          <p:cNvSpPr/>
          <p:nvPr/>
        </p:nvSpPr>
        <p:spPr bwMode="auto">
          <a:xfrm>
            <a:off x="6682607" y="2357438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5.1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体系宣导</a:t>
            </a:r>
          </a:p>
        </p:txBody>
      </p:sp>
      <p:sp>
        <p:nvSpPr>
          <p:cNvPr id="39" name="矩形 23"/>
          <p:cNvSpPr/>
          <p:nvPr/>
        </p:nvSpPr>
        <p:spPr bwMode="auto">
          <a:xfrm>
            <a:off x="6682607" y="3000375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5.2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测试培训</a:t>
            </a:r>
          </a:p>
        </p:txBody>
      </p:sp>
      <p:sp>
        <p:nvSpPr>
          <p:cNvPr id="40" name="矩形 15"/>
          <p:cNvSpPr/>
          <p:nvPr/>
        </p:nvSpPr>
        <p:spPr bwMode="auto">
          <a:xfrm>
            <a:off x="2401119" y="4291013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2.4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愿景确立</a:t>
            </a:r>
          </a:p>
        </p:txBody>
      </p:sp>
      <p:sp>
        <p:nvSpPr>
          <p:cNvPr id="41" name="矩形 15"/>
          <p:cNvSpPr/>
          <p:nvPr/>
        </p:nvSpPr>
        <p:spPr bwMode="auto">
          <a:xfrm>
            <a:off x="2401119" y="4938713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2.5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规划路线</a:t>
            </a:r>
          </a:p>
        </p:txBody>
      </p:sp>
      <p:sp>
        <p:nvSpPr>
          <p:cNvPr id="42" name="矩形 18"/>
          <p:cNvSpPr/>
          <p:nvPr/>
        </p:nvSpPr>
        <p:spPr bwMode="auto">
          <a:xfrm>
            <a:off x="3826694" y="3641725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3.3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流程设计</a:t>
            </a:r>
          </a:p>
        </p:txBody>
      </p:sp>
      <p:sp>
        <p:nvSpPr>
          <p:cNvPr id="43" name="矩形 18"/>
          <p:cNvSpPr/>
          <p:nvPr/>
        </p:nvSpPr>
        <p:spPr bwMode="auto">
          <a:xfrm>
            <a:off x="3842569" y="4294188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3.4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制度建立</a:t>
            </a:r>
          </a:p>
        </p:txBody>
      </p:sp>
      <p:sp>
        <p:nvSpPr>
          <p:cNvPr id="44" name="矩形 18"/>
          <p:cNvSpPr/>
          <p:nvPr/>
        </p:nvSpPr>
        <p:spPr bwMode="auto">
          <a:xfrm>
            <a:off x="3842569" y="4951413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3.5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考核指标</a:t>
            </a:r>
          </a:p>
        </p:txBody>
      </p:sp>
      <p:sp>
        <p:nvSpPr>
          <p:cNvPr id="45" name="矩形 21"/>
          <p:cNvSpPr/>
          <p:nvPr/>
        </p:nvSpPr>
        <p:spPr bwMode="auto">
          <a:xfrm>
            <a:off x="5253857" y="4305300"/>
            <a:ext cx="1285875" cy="5715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4.4 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集成定制</a:t>
            </a:r>
          </a:p>
        </p:txBody>
      </p:sp>
      <p:sp>
        <p:nvSpPr>
          <p:cNvPr id="46" name="TextBox 1"/>
          <p:cNvSpPr txBox="1">
            <a:spLocks noChangeArrowheads="1"/>
          </p:cNvSpPr>
          <p:nvPr/>
        </p:nvSpPr>
        <p:spPr bwMode="auto">
          <a:xfrm>
            <a:off x="1562918" y="5791200"/>
            <a:ext cx="64468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科学有效的实施方法论是</a:t>
            </a:r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ITSM</a:t>
            </a:r>
            <a:r>
              <a:rPr lang="zh-CN" altLang="en-US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成功落地有关键要素之一</a:t>
            </a: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理念导入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7" name="矩形 46"/>
          <p:cNvSpPr/>
          <p:nvPr/>
        </p:nvSpPr>
        <p:spPr bwMode="auto">
          <a:xfrm>
            <a:off x="2475731" y="1571625"/>
            <a:ext cx="1928812" cy="1714500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zh-CN" altLang="en-US" sz="1200" kern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8" name="矩形 47"/>
          <p:cNvSpPr/>
          <p:nvPr/>
        </p:nvSpPr>
        <p:spPr bwMode="auto">
          <a:xfrm>
            <a:off x="4475981" y="1571625"/>
            <a:ext cx="1928812" cy="1714500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zh-CN" altLang="en-US" sz="1200" kern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9" name="矩形 48"/>
          <p:cNvSpPr/>
          <p:nvPr/>
        </p:nvSpPr>
        <p:spPr bwMode="auto">
          <a:xfrm>
            <a:off x="6476231" y="1571625"/>
            <a:ext cx="1928812" cy="1714500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zh-CN" altLang="en-US" sz="1200" kern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50" name="矩形 49"/>
          <p:cNvSpPr/>
          <p:nvPr/>
        </p:nvSpPr>
        <p:spPr bwMode="auto">
          <a:xfrm>
            <a:off x="475481" y="1571625"/>
            <a:ext cx="1928812" cy="1714500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zh-CN" altLang="en-US" sz="1200" kern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pic>
        <p:nvPicPr>
          <p:cNvPr id="51" name="Picture 16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407" y="1643063"/>
            <a:ext cx="1857375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17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2243" y="1643063"/>
            <a:ext cx="1855788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18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0906" y="1643063"/>
            <a:ext cx="1858962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1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1156" y="1646238"/>
            <a:ext cx="1858962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948556" y="2901950"/>
            <a:ext cx="9826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理念宣导</a:t>
            </a:r>
          </a:p>
        </p:txBody>
      </p:sp>
      <p:sp>
        <p:nvSpPr>
          <p:cNvPr id="56" name="Rectangle 14"/>
          <p:cNvSpPr>
            <a:spLocks noChangeArrowheads="1"/>
          </p:cNvSpPr>
          <p:nvPr/>
        </p:nvSpPr>
        <p:spPr bwMode="auto">
          <a:xfrm>
            <a:off x="2715443" y="2909888"/>
            <a:ext cx="1447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 资料收集</a:t>
            </a:r>
            <a:r>
              <a:rPr lang="en-US" altLang="zh-CN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访谈</a:t>
            </a:r>
          </a:p>
        </p:txBody>
      </p:sp>
      <p:sp>
        <p:nvSpPr>
          <p:cNvPr id="57" name="Rectangle 15"/>
          <p:cNvSpPr>
            <a:spLocks noChangeArrowheads="1"/>
          </p:cNvSpPr>
          <p:nvPr/>
        </p:nvSpPr>
        <p:spPr bwMode="auto">
          <a:xfrm>
            <a:off x="4949056" y="2900363"/>
            <a:ext cx="984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</a:p>
        </p:txBody>
      </p:sp>
      <p:sp>
        <p:nvSpPr>
          <p:cNvPr id="58" name="Rectangle 20"/>
          <p:cNvSpPr>
            <a:spLocks noChangeArrowheads="1"/>
          </p:cNvSpPr>
          <p:nvPr/>
        </p:nvSpPr>
        <p:spPr bwMode="auto">
          <a:xfrm>
            <a:off x="6963594" y="2898775"/>
            <a:ext cx="9556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调研汇报</a:t>
            </a:r>
          </a:p>
        </p:txBody>
      </p:sp>
      <p:sp>
        <p:nvSpPr>
          <p:cNvPr id="59" name="Rectangle 25"/>
          <p:cNvSpPr>
            <a:spLocks noChangeArrowheads="1"/>
          </p:cNvSpPr>
          <p:nvPr/>
        </p:nvSpPr>
        <p:spPr bwMode="auto">
          <a:xfrm>
            <a:off x="475481" y="4653136"/>
            <a:ext cx="1928812" cy="1185862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统一意识，构建沟通关键词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Rectangle 26"/>
          <p:cNvSpPr>
            <a:spLocks noChangeArrowheads="1"/>
          </p:cNvSpPr>
          <p:nvPr/>
        </p:nvSpPr>
        <p:spPr bwMode="auto">
          <a:xfrm>
            <a:off x="2475731" y="4653136"/>
            <a:ext cx="1928812" cy="1187450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了解现状，发现及收集问题的过程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Rectangle 27"/>
          <p:cNvSpPr>
            <a:spLocks noChangeArrowheads="1"/>
          </p:cNvSpPr>
          <p:nvPr/>
        </p:nvSpPr>
        <p:spPr bwMode="auto">
          <a:xfrm>
            <a:off x="4475981" y="4653137"/>
            <a:ext cx="1928812" cy="1171575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数据整理、加工、分析问题的过程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Rectangle 28"/>
          <p:cNvSpPr>
            <a:spLocks noChangeArrowheads="1"/>
          </p:cNvSpPr>
          <p:nvPr/>
        </p:nvSpPr>
        <p:spPr bwMode="auto">
          <a:xfrm>
            <a:off x="6476231" y="4653137"/>
            <a:ext cx="1930400" cy="1228725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结果汇报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 Box 7"/>
          <p:cNvSpPr txBox="1">
            <a:spLocks noChangeArrowheads="1"/>
          </p:cNvSpPr>
          <p:nvPr/>
        </p:nvSpPr>
        <p:spPr bwMode="auto">
          <a:xfrm>
            <a:off x="2835773" y="3527425"/>
            <a:ext cx="133032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buFontTx/>
              <a:buChar char="•"/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IT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部门管理层</a:t>
            </a:r>
          </a:p>
          <a:p>
            <a:pPr eaLnBrk="1" hangingPunct="1">
              <a:buFontTx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运维人员</a:t>
            </a:r>
          </a:p>
          <a:p>
            <a:pPr eaLnBrk="1" hangingPunct="1">
              <a:buFontTx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服务对象</a:t>
            </a:r>
          </a:p>
        </p:txBody>
      </p:sp>
      <p:sp>
        <p:nvSpPr>
          <p:cNvPr id="67" name="Rectangle 8"/>
          <p:cNvSpPr>
            <a:spLocks noChangeArrowheads="1"/>
          </p:cNvSpPr>
          <p:nvPr/>
        </p:nvSpPr>
        <p:spPr bwMode="auto">
          <a:xfrm>
            <a:off x="827584" y="3468686"/>
            <a:ext cx="1365250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buFontTx/>
              <a:buChar char="•"/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IT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部门管理层</a:t>
            </a:r>
          </a:p>
          <a:p>
            <a:pPr>
              <a:lnSpc>
                <a:spcPct val="120000"/>
              </a:lnSpc>
              <a:buFontTx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项目组成员</a:t>
            </a:r>
          </a:p>
          <a:p>
            <a:pPr>
              <a:lnSpc>
                <a:spcPct val="120000"/>
              </a:lnSpc>
              <a:buFontTx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服务对象</a:t>
            </a:r>
          </a:p>
        </p:txBody>
      </p:sp>
      <p:sp>
        <p:nvSpPr>
          <p:cNvPr id="69" name="Text Box 23"/>
          <p:cNvSpPr txBox="1">
            <a:spLocks noChangeArrowheads="1"/>
          </p:cNvSpPr>
          <p:nvPr/>
        </p:nvSpPr>
        <p:spPr bwMode="auto">
          <a:xfrm>
            <a:off x="4985247" y="3471861"/>
            <a:ext cx="142240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咨询顾问 </a:t>
            </a:r>
          </a:p>
        </p:txBody>
      </p:sp>
      <p:sp>
        <p:nvSpPr>
          <p:cNvPr id="70" name="Text Box 24"/>
          <p:cNvSpPr txBox="1">
            <a:spLocks noChangeArrowheads="1"/>
          </p:cNvSpPr>
          <p:nvPr/>
        </p:nvSpPr>
        <p:spPr bwMode="auto">
          <a:xfrm>
            <a:off x="6896598" y="3429000"/>
            <a:ext cx="136842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IT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部门管理层</a:t>
            </a:r>
          </a:p>
          <a:p>
            <a:pPr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运维人员</a:t>
            </a:r>
          </a:p>
          <a:p>
            <a:pPr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咨询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顾问</a:t>
            </a: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现状评估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3528" y="1412776"/>
            <a:ext cx="2592288" cy="79208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现状评估报告</a:t>
            </a:r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1187624" y="2610778"/>
            <a:ext cx="73448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通过现状评估报告，总结及分析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运维管理方面存在的问题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以现状评估报告为依据，经过分析后确定当前的成熟度等级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针对不同级别的问题，给出相关改进建议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明确出未来规划路线图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运维服务支持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3528" y="1412776"/>
            <a:ext cx="2592288" cy="79208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运维服务报告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187624" y="2610778"/>
            <a:ext cx="7344816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通过报告衡量该段时间内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环境运行态势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发现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运维管理过程中的变化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作为质量回顾的参考及运行依据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371600"/>
            <a:ext cx="1714500" cy="461963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 algn="r"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grpSp>
        <p:nvGrpSpPr>
          <p:cNvPr id="2" name="组合 15"/>
          <p:cNvGrpSpPr>
            <a:grpSpLocks/>
          </p:cNvGrpSpPr>
          <p:nvPr/>
        </p:nvGrpSpPr>
        <p:grpSpPr bwMode="auto">
          <a:xfrm>
            <a:off x="857250" y="2438400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2" name="矩形 11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项目</a:t>
              </a:r>
              <a:r>
                <a:rPr lang="zh-CN" altLang="en-US" dirty="0" smtClean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建设过程中的挑战</a:t>
              </a:r>
              <a:endParaRPr lang="en-US" altLang="zh-CN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785938" y="1371600"/>
            <a:ext cx="6683375" cy="500063"/>
          </a:xfrm>
          <a:prstGeom prst="rect">
            <a:avLst/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/>
          <a:p>
            <a:pPr defTabSz="784225">
              <a:defRPr/>
            </a:pPr>
            <a:r>
              <a:rPr lang="en-US" altLang="zh-CN" sz="2400" dirty="0">
                <a:solidFill>
                  <a:prstClr val="white">
                    <a:lumMod val="50000"/>
                  </a:prst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Contents</a:t>
            </a:r>
          </a:p>
        </p:txBody>
      </p:sp>
      <p:grpSp>
        <p:nvGrpSpPr>
          <p:cNvPr id="3" name="组合 15"/>
          <p:cNvGrpSpPr>
            <a:grpSpLocks/>
          </p:cNvGrpSpPr>
          <p:nvPr/>
        </p:nvGrpSpPr>
        <p:grpSpPr bwMode="auto">
          <a:xfrm>
            <a:off x="846357" y="2962275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5" name="矩形 14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项目建设思路</a:t>
              </a:r>
              <a:endPara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15"/>
          <p:cNvGrpSpPr>
            <a:grpSpLocks/>
          </p:cNvGrpSpPr>
          <p:nvPr/>
        </p:nvGrpSpPr>
        <p:grpSpPr bwMode="auto">
          <a:xfrm>
            <a:off x="838200" y="3457575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8" name="矩形 17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如何衡量</a:t>
              </a:r>
              <a:r>
                <a:rPr lang="en-US" altLang="zh-CN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项目建设成果</a:t>
              </a:r>
              <a:endPara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15"/>
          <p:cNvGrpSpPr>
            <a:grpSpLocks/>
          </p:cNvGrpSpPr>
          <p:nvPr/>
        </p:nvGrpSpPr>
        <p:grpSpPr bwMode="auto">
          <a:xfrm>
            <a:off x="838200" y="3948332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27" name="矩形 26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讨论</a:t>
              </a:r>
              <a:endPara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ITSM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项目建设思路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-</a:t>
            </a: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建设成果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395983" y="2852738"/>
          <a:ext cx="8135937" cy="3667125"/>
        </p:xfrm>
        <a:graphic>
          <a:graphicData uri="http://schemas.openxmlformats.org/drawingml/2006/table">
            <a:tbl>
              <a:tblPr/>
              <a:tblGrid>
                <a:gridCol w="595312"/>
                <a:gridCol w="5032375"/>
                <a:gridCol w="1096963"/>
                <a:gridCol w="704850"/>
                <a:gridCol w="706437"/>
              </a:tblGrid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项目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建议的关键行动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2014</a:t>
                      </a:r>
                      <a:r>
                        <a:rPr kumimoji="0" lang="zh-CN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年</a:t>
                      </a:r>
                      <a:endParaRPr kumimoji="0" lang="zh-CN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2015</a:t>
                      </a:r>
                      <a:r>
                        <a:rPr kumimoji="0" lang="zh-CN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年</a:t>
                      </a:r>
                      <a:endParaRPr kumimoji="0" lang="zh-CN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2016</a:t>
                      </a:r>
                      <a:r>
                        <a:rPr kumimoji="0" lang="zh-CN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年</a:t>
                      </a:r>
                      <a:endParaRPr kumimoji="0" lang="zh-CN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244475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组织 </a:t>
                      </a:r>
                      <a:r>
                        <a:rPr kumimoji="0" lang="en-US" altLang="zh-CN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&amp; </a:t>
                      </a: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人员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服务台与服务运营管理团队的完善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培训体系与年度培训计划建设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矩阵式管理的信息中心建设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基于服务管理的平衡积分卡的绩效考核体系建设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建立完善的员工技能管理及职业发展计划</a:t>
                      </a: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</a:tr>
              <a:tr h="244475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流程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服务战略建设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服务设计流程建设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服务转化流程建设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服务运营流程建设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服务持续改善流程建设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工具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服务管理平台建设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监控平台建设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统一</a:t>
                      </a:r>
                      <a:r>
                        <a:rPr kumimoji="0" lang="en-US" altLang="zh-CN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CMDB</a:t>
                      </a: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与服务知识平台建设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微软雅黑" charset="0"/>
                        </a:rPr>
                        <a:t>教学与科研分析决策分析平台建设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charset="0"/>
                          <a:ea typeface="微软雅黑" charset="0"/>
                          <a:cs typeface="Arial" charset="0"/>
                        </a:rPr>
                        <a:t>√</a:t>
                      </a:r>
                    </a:p>
                  </a:txBody>
                  <a:tcPr marL="91429" marR="91429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 bwMode="auto">
          <a:xfrm>
            <a:off x="251520" y="2538413"/>
            <a:ext cx="1485900" cy="2095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1737420" y="2381250"/>
            <a:ext cx="1487488" cy="36671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3224908" y="2222500"/>
            <a:ext cx="1485900" cy="525463"/>
          </a:xfrm>
          <a:prstGeom prst="rect">
            <a:avLst/>
          </a:prstGeom>
          <a:solidFill>
            <a:srgbClr val="A7E73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4710808" y="2065338"/>
            <a:ext cx="1487487" cy="682625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6198295" y="1908175"/>
            <a:ext cx="1485900" cy="839788"/>
          </a:xfrm>
          <a:prstGeom prst="rect">
            <a:avLst/>
          </a:prstGeom>
          <a:solidFill>
            <a:srgbClr val="0092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6164958" y="1577975"/>
            <a:ext cx="14859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/>
            <a:r>
              <a:rPr lang="zh-CN" altLang="en-US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优化级（</a:t>
            </a:r>
            <a:r>
              <a:rPr lang="en-US" altLang="zh-CN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Optimizing</a:t>
            </a:r>
            <a:r>
              <a:rPr lang="zh-CN" altLang="en-US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）</a:t>
            </a:r>
          </a:p>
        </p:txBody>
      </p:sp>
      <p:sp>
        <p:nvSpPr>
          <p:cNvPr id="13" name="TextBox 14"/>
          <p:cNvSpPr txBox="1">
            <a:spLocks noChangeArrowheads="1"/>
          </p:cNvSpPr>
          <p:nvPr/>
        </p:nvSpPr>
        <p:spPr bwMode="auto">
          <a:xfrm>
            <a:off x="4553645" y="1824038"/>
            <a:ext cx="172243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/>
            <a:r>
              <a:rPr lang="zh-CN" altLang="en-US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管理级</a:t>
            </a:r>
            <a:r>
              <a:rPr lang="en-US" altLang="zh-CN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(Managed)</a:t>
            </a:r>
            <a:endParaRPr lang="zh-CN" altLang="en-US" sz="1000">
              <a:solidFill>
                <a:prstClr val="black"/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14" name="TextBox 15"/>
          <p:cNvSpPr txBox="1">
            <a:spLocks noChangeArrowheads="1"/>
          </p:cNvSpPr>
          <p:nvPr/>
        </p:nvSpPr>
        <p:spPr bwMode="auto">
          <a:xfrm>
            <a:off x="3145533" y="1998663"/>
            <a:ext cx="172243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/>
            <a:r>
              <a:rPr lang="zh-CN" altLang="en-US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定义级（</a:t>
            </a:r>
            <a:r>
              <a:rPr lang="en-US" altLang="zh-CN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Defined</a:t>
            </a:r>
            <a:r>
              <a:rPr lang="zh-CN" altLang="en-US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）</a:t>
            </a:r>
          </a:p>
        </p:txBody>
      </p:sp>
      <p:sp>
        <p:nvSpPr>
          <p:cNvPr id="15" name="TextBox 17"/>
          <p:cNvSpPr txBox="1">
            <a:spLocks noChangeArrowheads="1"/>
          </p:cNvSpPr>
          <p:nvPr/>
        </p:nvSpPr>
        <p:spPr bwMode="auto">
          <a:xfrm>
            <a:off x="1737420" y="2117725"/>
            <a:ext cx="1487488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可重复级</a:t>
            </a:r>
            <a:r>
              <a:rPr lang="en-US" altLang="zh-CN" sz="9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(Repeatable)</a:t>
            </a:r>
            <a:endParaRPr lang="zh-CN" altLang="en-US" sz="900">
              <a:solidFill>
                <a:prstClr val="black"/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251520" y="2312988"/>
            <a:ext cx="14859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/>
            <a:r>
              <a:rPr lang="zh-CN" altLang="en-US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初始级（</a:t>
            </a:r>
            <a:r>
              <a:rPr lang="en-US" altLang="zh-CN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Initial</a:t>
            </a:r>
            <a:r>
              <a:rPr lang="zh-CN" altLang="en-US" sz="1000">
                <a:solidFill>
                  <a:prstClr val="black"/>
                </a:solidFill>
                <a:latin typeface="微软雅黑" charset="0"/>
                <a:ea typeface="微软雅黑" charset="0"/>
                <a:cs typeface="微软雅黑" charset="0"/>
              </a:rPr>
              <a:t>）</a:t>
            </a:r>
          </a:p>
        </p:txBody>
      </p:sp>
      <p:sp>
        <p:nvSpPr>
          <p:cNvPr id="17" name="上箭头 16"/>
          <p:cNvSpPr/>
          <p:nvPr/>
        </p:nvSpPr>
        <p:spPr bwMode="auto">
          <a:xfrm>
            <a:off x="4502845" y="1692275"/>
            <a:ext cx="180975" cy="1030288"/>
          </a:xfrm>
          <a:prstGeom prst="up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22"/>
          <p:cNvSpPr txBox="1">
            <a:spLocks noChangeArrowheads="1"/>
          </p:cNvSpPr>
          <p:nvPr/>
        </p:nvSpPr>
        <p:spPr bwMode="auto">
          <a:xfrm>
            <a:off x="3286820" y="1079500"/>
            <a:ext cx="1439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/>
            <a:r>
              <a:rPr lang="en-US" altLang="zh-CN" sz="1200" dirty="0" smtClean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2014</a:t>
            </a:r>
            <a:r>
              <a:rPr lang="zh-CN" altLang="en-US" sz="1200" dirty="0" smtClean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年</a:t>
            </a:r>
            <a:endParaRPr lang="en-US" altLang="zh-CN" sz="1200" dirty="0">
              <a:solidFill>
                <a:srgbClr val="FF0000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ctr" eaLnBrk="1" hangingPunct="1"/>
            <a:r>
              <a:rPr lang="zh-CN" altLang="en-US" sz="1200" dirty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目标：稳定运营</a:t>
            </a:r>
            <a:endParaRPr lang="en-US" altLang="zh-CN" sz="1200" dirty="0">
              <a:solidFill>
                <a:srgbClr val="FF0000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ctr" eaLnBrk="1" hangingPunct="1"/>
            <a:r>
              <a:rPr lang="zh-CN" altLang="en-US" sz="1200" dirty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重点：流程建设</a:t>
            </a:r>
          </a:p>
        </p:txBody>
      </p:sp>
      <p:sp>
        <p:nvSpPr>
          <p:cNvPr id="19" name="上箭头 18"/>
          <p:cNvSpPr/>
          <p:nvPr/>
        </p:nvSpPr>
        <p:spPr bwMode="auto">
          <a:xfrm>
            <a:off x="5977633" y="1619250"/>
            <a:ext cx="179387" cy="1128713"/>
          </a:xfrm>
          <a:prstGeom prst="up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>
            <a:off x="4621908" y="996950"/>
            <a:ext cx="1800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/>
            <a:r>
              <a:rPr lang="en-US" altLang="zh-CN" sz="1200" dirty="0" smtClean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2015</a:t>
            </a:r>
            <a:r>
              <a:rPr lang="zh-CN" altLang="en-US" sz="1200" dirty="0" smtClean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年</a:t>
            </a:r>
            <a:endParaRPr lang="en-US" altLang="zh-CN" sz="1200" dirty="0">
              <a:solidFill>
                <a:srgbClr val="FF0000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ctr" eaLnBrk="1" hangingPunct="1"/>
            <a:r>
              <a:rPr lang="zh-CN" altLang="en-US" sz="1200" dirty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目标：提供服务</a:t>
            </a:r>
            <a:endParaRPr lang="en-US" altLang="zh-CN" sz="1200" dirty="0">
              <a:solidFill>
                <a:srgbClr val="FF0000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ctr" eaLnBrk="1" hangingPunct="1"/>
            <a:r>
              <a:rPr lang="zh-CN" altLang="en-US" sz="1200" dirty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重点：服务资产控制</a:t>
            </a:r>
          </a:p>
        </p:txBody>
      </p:sp>
      <p:sp>
        <p:nvSpPr>
          <p:cNvPr id="21" name="上箭头 20"/>
          <p:cNvSpPr/>
          <p:nvPr/>
        </p:nvSpPr>
        <p:spPr bwMode="auto">
          <a:xfrm>
            <a:off x="7449245" y="1465263"/>
            <a:ext cx="179388" cy="1274762"/>
          </a:xfrm>
          <a:prstGeom prst="up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6"/>
          <p:cNvSpPr txBox="1">
            <a:spLocks noChangeArrowheads="1"/>
          </p:cNvSpPr>
          <p:nvPr/>
        </p:nvSpPr>
        <p:spPr bwMode="auto">
          <a:xfrm>
            <a:off x="7587358" y="941388"/>
            <a:ext cx="13700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/>
            <a:r>
              <a:rPr lang="en-US" altLang="zh-CN" sz="1200" dirty="0" smtClean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2016</a:t>
            </a:r>
            <a:r>
              <a:rPr lang="zh-CN" altLang="en-US" sz="1200" dirty="0" smtClean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年</a:t>
            </a:r>
            <a:endParaRPr lang="en-US" altLang="zh-CN" sz="1200" dirty="0">
              <a:solidFill>
                <a:srgbClr val="FF0000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ctr" eaLnBrk="1" hangingPunct="1"/>
            <a:r>
              <a:rPr lang="zh-CN" altLang="en-US" sz="1200" dirty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目标：创造价值</a:t>
            </a:r>
            <a:endParaRPr lang="en-US" altLang="zh-CN" sz="1200" dirty="0">
              <a:solidFill>
                <a:srgbClr val="FF0000"/>
              </a:solidFill>
              <a:latin typeface="微软雅黑" charset="0"/>
              <a:ea typeface="微软雅黑" charset="0"/>
              <a:cs typeface="微软雅黑" charset="0"/>
            </a:endParaRPr>
          </a:p>
          <a:p>
            <a:pPr algn="ctr" eaLnBrk="1" hangingPunct="1"/>
            <a:r>
              <a:rPr lang="zh-CN" altLang="en-US" sz="1200" dirty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重点</a:t>
            </a:r>
            <a:r>
              <a:rPr lang="zh-CN" altLang="en-US" sz="1200" dirty="0" smtClean="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：信息化对业务创新的引领</a:t>
            </a:r>
            <a:endParaRPr lang="zh-CN" altLang="en-US" sz="1200" dirty="0">
              <a:solidFill>
                <a:srgbClr val="FF0000"/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23" name="上箭头 22"/>
          <p:cNvSpPr/>
          <p:nvPr/>
        </p:nvSpPr>
        <p:spPr bwMode="auto">
          <a:xfrm>
            <a:off x="1756470" y="1808163"/>
            <a:ext cx="179388" cy="931862"/>
          </a:xfrm>
          <a:prstGeom prst="up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0"/>
          <p:cNvSpPr txBox="1">
            <a:spLocks noChangeArrowheads="1"/>
          </p:cNvSpPr>
          <p:nvPr/>
        </p:nvSpPr>
        <p:spPr bwMode="auto">
          <a:xfrm>
            <a:off x="1186558" y="1577975"/>
            <a:ext cx="14874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rgbClr val="FF0000"/>
                </a:solidFill>
                <a:latin typeface="微软雅黑" charset="0"/>
                <a:ea typeface="微软雅黑" charset="0"/>
                <a:cs typeface="微软雅黑" charset="0"/>
              </a:rPr>
              <a:t>当前位置</a:t>
            </a: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260648"/>
            <a:ext cx="5772150" cy="533400"/>
          </a:xfr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IT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运维管理项目的成功因素</a:t>
            </a:r>
            <a:endParaRPr lang="zh-CN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242321" y="1571625"/>
            <a:ext cx="133079" cy="571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800" b="1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242321" y="2580878"/>
            <a:ext cx="133079" cy="571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800" b="1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42321" y="3356992"/>
            <a:ext cx="133079" cy="571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800" b="1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242321" y="4225652"/>
            <a:ext cx="133079" cy="571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800" b="1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42321" y="5089748"/>
            <a:ext cx="133079" cy="571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800" b="1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349478" y="1571625"/>
            <a:ext cx="3326978" cy="571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团队思想统一</a:t>
            </a:r>
          </a:p>
        </p:txBody>
      </p:sp>
      <p:sp>
        <p:nvSpPr>
          <p:cNvPr id="11" name="矩形 10"/>
          <p:cNvSpPr/>
          <p:nvPr/>
        </p:nvSpPr>
        <p:spPr>
          <a:xfrm>
            <a:off x="5349478" y="2580878"/>
            <a:ext cx="3326978" cy="571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领导重视与参与</a:t>
            </a:r>
          </a:p>
        </p:txBody>
      </p:sp>
      <p:sp>
        <p:nvSpPr>
          <p:cNvPr id="12" name="矩形 11"/>
          <p:cNvSpPr/>
          <p:nvPr/>
        </p:nvSpPr>
        <p:spPr>
          <a:xfrm>
            <a:off x="5349478" y="3356992"/>
            <a:ext cx="3326978" cy="571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流程量身定做</a:t>
            </a:r>
          </a:p>
        </p:txBody>
      </p:sp>
      <p:sp>
        <p:nvSpPr>
          <p:cNvPr id="13" name="矩形 12"/>
          <p:cNvSpPr/>
          <p:nvPr/>
        </p:nvSpPr>
        <p:spPr>
          <a:xfrm>
            <a:off x="5349478" y="4225652"/>
            <a:ext cx="3326978" cy="571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执行量化考核</a:t>
            </a:r>
          </a:p>
        </p:txBody>
      </p:sp>
      <p:sp>
        <p:nvSpPr>
          <p:cNvPr id="15" name="矩形 14"/>
          <p:cNvSpPr/>
          <p:nvPr/>
        </p:nvSpPr>
        <p:spPr>
          <a:xfrm>
            <a:off x="5349478" y="5089748"/>
            <a:ext cx="3326978" cy="571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持续改进优化</a:t>
            </a:r>
          </a:p>
        </p:txBody>
      </p:sp>
      <p:sp>
        <p:nvSpPr>
          <p:cNvPr id="16" name="矩形 15"/>
          <p:cNvSpPr/>
          <p:nvPr/>
        </p:nvSpPr>
        <p:spPr>
          <a:xfrm>
            <a:off x="467544" y="1484784"/>
            <a:ext cx="3000375" cy="4143375"/>
          </a:xfrm>
          <a:prstGeom prst="rect">
            <a:avLst/>
          </a:prstGeom>
          <a:solidFill>
            <a:srgbClr val="0070C0"/>
          </a:solidFill>
          <a:ln w="1270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  <a:defRPr/>
            </a:pPr>
            <a:r>
              <a:rPr lang="zh-CN" altLang="en-US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成功因素</a:t>
            </a:r>
          </a:p>
        </p:txBody>
      </p:sp>
      <p:sp>
        <p:nvSpPr>
          <p:cNvPr id="23" name="虚尾箭头 22"/>
          <p:cNvSpPr/>
          <p:nvPr/>
        </p:nvSpPr>
        <p:spPr>
          <a:xfrm>
            <a:off x="3635896" y="3068960"/>
            <a:ext cx="1296144" cy="864096"/>
          </a:xfrm>
          <a:prstGeom prst="striped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03408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371600"/>
            <a:ext cx="1714500" cy="461963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 algn="r"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grpSp>
        <p:nvGrpSpPr>
          <p:cNvPr id="2" name="组合 15"/>
          <p:cNvGrpSpPr>
            <a:grpSpLocks/>
          </p:cNvGrpSpPr>
          <p:nvPr/>
        </p:nvGrpSpPr>
        <p:grpSpPr bwMode="auto">
          <a:xfrm>
            <a:off x="857250" y="2438400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2" name="矩形 11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项目</a:t>
              </a:r>
              <a:r>
                <a:rPr lang="zh-CN" altLang="en-US" dirty="0" smtClean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建设过程中的挑战</a:t>
              </a:r>
              <a:endParaRPr lang="en-US" altLang="zh-CN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785938" y="1371600"/>
            <a:ext cx="6683375" cy="500063"/>
          </a:xfrm>
          <a:prstGeom prst="rect">
            <a:avLst/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/>
          <a:p>
            <a:pPr defTabSz="784225">
              <a:defRPr/>
            </a:pPr>
            <a:r>
              <a:rPr lang="en-US" altLang="zh-CN" sz="2400" dirty="0">
                <a:solidFill>
                  <a:prstClr val="white">
                    <a:lumMod val="50000"/>
                  </a:prst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Contents</a:t>
            </a:r>
          </a:p>
        </p:txBody>
      </p:sp>
      <p:grpSp>
        <p:nvGrpSpPr>
          <p:cNvPr id="3" name="组合 15"/>
          <p:cNvGrpSpPr>
            <a:grpSpLocks/>
          </p:cNvGrpSpPr>
          <p:nvPr/>
        </p:nvGrpSpPr>
        <p:grpSpPr bwMode="auto">
          <a:xfrm>
            <a:off x="846357" y="2962275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5" name="矩形 14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项目建设思路</a:t>
              </a:r>
              <a:endPara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15"/>
          <p:cNvGrpSpPr>
            <a:grpSpLocks/>
          </p:cNvGrpSpPr>
          <p:nvPr/>
        </p:nvGrpSpPr>
        <p:grpSpPr bwMode="auto">
          <a:xfrm>
            <a:off x="838200" y="3457575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18" name="矩形 17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如何衡量</a:t>
              </a:r>
              <a:r>
                <a:rPr lang="en-US" altLang="zh-CN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ITSM</a:t>
              </a: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项目建设成果</a:t>
              </a:r>
              <a:endPara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15"/>
          <p:cNvGrpSpPr>
            <a:grpSpLocks/>
          </p:cNvGrpSpPr>
          <p:nvPr/>
        </p:nvGrpSpPr>
        <p:grpSpPr bwMode="auto">
          <a:xfrm>
            <a:off x="838200" y="3948332"/>
            <a:ext cx="6073775" cy="428625"/>
            <a:chOff x="838200" y="3609974"/>
            <a:chExt cx="6073775" cy="428626"/>
          </a:xfrm>
          <a:solidFill>
            <a:srgbClr val="0068AC"/>
          </a:solidFill>
        </p:grpSpPr>
        <p:sp>
          <p:nvSpPr>
            <p:cNvPr id="27" name="矩形 26"/>
            <p:cNvSpPr/>
            <p:nvPr/>
          </p:nvSpPr>
          <p:spPr>
            <a:xfrm>
              <a:off x="1192213" y="3609974"/>
              <a:ext cx="5719762" cy="4286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zh-CN" altLang="en-US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讨论</a:t>
              </a:r>
              <a:endPara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38200" y="3609974"/>
              <a:ext cx="357188" cy="428626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zh-CN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标题 1"/>
          <p:cNvSpPr>
            <a:spLocks noGrp="1"/>
          </p:cNvSpPr>
          <p:nvPr>
            <p:ph type="title"/>
          </p:nvPr>
        </p:nvSpPr>
        <p:spPr bwMode="auto">
          <a:xfrm>
            <a:off x="357188" y="214313"/>
            <a:ext cx="8501062" cy="5000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讨论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8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043" name="矩形 1"/>
          <p:cNvSpPr>
            <a:spLocks noChangeArrowheads="1"/>
          </p:cNvSpPr>
          <p:nvPr/>
        </p:nvSpPr>
        <p:spPr bwMode="auto">
          <a:xfrm>
            <a:off x="3345954" y="2314436"/>
            <a:ext cx="2954655" cy="1558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7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谢谢！</a:t>
            </a:r>
            <a:endParaRPr lang="en-US" altLang="zh-CN" sz="72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75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70C0"/>
        </a:solidFill>
        <a:ln>
          <a:noFill/>
        </a:ln>
      </a:spPr>
      <a:bodyPr rtlCol="0" anchor="ctr"/>
      <a:lstStyle>
        <a:defPPr algn="ctr">
          <a:defRPr sz="1400"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70C0"/>
        </a:solidFill>
        <a:ln>
          <a:noFill/>
        </a:ln>
      </a:spPr>
      <a:bodyPr rtlCol="0" anchor="ctr"/>
      <a:lstStyle>
        <a:defPPr algn="ctr">
          <a:defRPr sz="1400"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7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70C0"/>
        </a:solidFill>
        <a:ln>
          <a:noFill/>
        </a:ln>
      </a:spPr>
      <a:bodyPr rtlCol="0" anchor="ctr"/>
      <a:lstStyle>
        <a:defPPr algn="ctr">
          <a:defRPr sz="1400"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33473</TotalTime>
  <Words>9898</Words>
  <Application>Microsoft Office PowerPoint</Application>
  <PresentationFormat>全屏显示(4:3)</PresentationFormat>
  <Paragraphs>452</Paragraphs>
  <Slides>23</Slides>
  <Notes>18</Notes>
  <HiddenSlides>0</HiddenSlides>
  <MMClips>0</MMClips>
  <ScaleCrop>false</ScaleCrop>
  <HeadingPairs>
    <vt:vector size="4" baseType="variant">
      <vt:variant>
        <vt:lpstr>主题</vt:lpstr>
      </vt:variant>
      <vt:variant>
        <vt:i4>4</vt:i4>
      </vt:variant>
      <vt:variant>
        <vt:lpstr>幻灯片标题</vt:lpstr>
      </vt:variant>
      <vt:variant>
        <vt:i4>23</vt:i4>
      </vt:variant>
    </vt:vector>
  </HeadingPairs>
  <TitlesOfParts>
    <vt:vector size="27" baseType="lpstr">
      <vt:lpstr>3_自定义设计方案</vt:lpstr>
      <vt:lpstr>4_自定义设计方案</vt:lpstr>
      <vt:lpstr>6_自定义设计方案</vt:lpstr>
      <vt:lpstr>7_自定义设计方案</vt:lpstr>
      <vt:lpstr>幻灯片 1</vt:lpstr>
      <vt:lpstr>幻灯片 2</vt:lpstr>
      <vt:lpstr>ITSM项目建设过程中的挑战</vt:lpstr>
      <vt:lpstr>ITSM项目建设过程中的挑战</vt:lpstr>
      <vt:lpstr>幻灯片 5</vt:lpstr>
      <vt:lpstr>ITSM项目建设思路</vt:lpstr>
      <vt:lpstr>ITSM项目建设思路-项目启动会</vt:lpstr>
      <vt:lpstr>ITSM项目建设思路-项目建设工期</vt:lpstr>
      <vt:lpstr>ITSM项目建设思路-文档输出</vt:lpstr>
      <vt:lpstr>ITSM项目建设思路-领导对话</vt:lpstr>
      <vt:lpstr>ITSM项目建设思路-全员参与</vt:lpstr>
      <vt:lpstr>ITSM项目建设思路-项目经理意识统一</vt:lpstr>
      <vt:lpstr>ITSM项目建设思路</vt:lpstr>
      <vt:lpstr>ITSM项目建设思路</vt:lpstr>
      <vt:lpstr>ITSM项目建设思路-理念导入</vt:lpstr>
      <vt:lpstr>ITSM项目建设思路-现状评估</vt:lpstr>
      <vt:lpstr>ITSM项目建设思路-运维服务支持</vt:lpstr>
      <vt:lpstr>幻灯片 18</vt:lpstr>
      <vt:lpstr>ITSM项目建设思路-建设成果</vt:lpstr>
      <vt:lpstr>IT运维管理项目的成功因素</vt:lpstr>
      <vt:lpstr>幻灯片 21</vt:lpstr>
      <vt:lpstr>讨论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zqluan</cp:lastModifiedBy>
  <cp:revision>862</cp:revision>
  <dcterms:created xsi:type="dcterms:W3CDTF">2013-03-04T02:56:38Z</dcterms:created>
  <dcterms:modified xsi:type="dcterms:W3CDTF">2014-07-02T06:45:50Z</dcterms:modified>
</cp:coreProperties>
</file>