
<file path=[Content_Types].xml><?xml version="1.0" encoding="utf-8"?>
<Types xmlns="http://schemas.openxmlformats.org/package/2006/content-types">
  <Default Extension="png" ContentType="image/png"/>
  <Default Extension="emf" ContentType="image/x-emf"/>
  <Default Extension="jpeg" ContentType="image/jpeg"/>
  <Default Extension="JPG" ContentType="image/.jp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33"/>
  </p:handoutMasterIdLst>
  <p:sldIdLst>
    <p:sldId id="256" r:id="rId3"/>
    <p:sldId id="1052" r:id="rId5"/>
    <p:sldId id="913" r:id="rId6"/>
    <p:sldId id="1032" r:id="rId7"/>
    <p:sldId id="1043" r:id="rId8"/>
    <p:sldId id="1019" r:id="rId9"/>
    <p:sldId id="1020" r:id="rId10"/>
    <p:sldId id="1053" r:id="rId11"/>
    <p:sldId id="1021" r:id="rId12"/>
    <p:sldId id="1029" r:id="rId13"/>
    <p:sldId id="1030" r:id="rId14"/>
    <p:sldId id="1031" r:id="rId15"/>
    <p:sldId id="1042" r:id="rId16"/>
    <p:sldId id="1039" r:id="rId17"/>
    <p:sldId id="1040" r:id="rId18"/>
    <p:sldId id="1041" r:id="rId19"/>
    <p:sldId id="1044" r:id="rId20"/>
    <p:sldId id="1036" r:id="rId21"/>
    <p:sldId id="1054" r:id="rId22"/>
    <p:sldId id="1045" r:id="rId23"/>
    <p:sldId id="1046" r:id="rId24"/>
    <p:sldId id="1047" r:id="rId25"/>
    <p:sldId id="1049" r:id="rId26"/>
    <p:sldId id="1048" r:id="rId27"/>
    <p:sldId id="1050" r:id="rId28"/>
    <p:sldId id="1051" r:id="rId29"/>
    <p:sldId id="1055" r:id="rId30"/>
    <p:sldId id="1058" r:id="rId31"/>
    <p:sldId id="1056" r:id="rId32"/>
  </p:sldIdLst>
  <p:sldSz cx="9144000" cy="6858000" type="screen4x3"/>
  <p:notesSz cx="6858000" cy="9144000"/>
  <p:defaultTextStyle>
    <a:defPPr>
      <a:defRPr lang="zh-CN"/>
    </a:defPPr>
    <a:lvl1pPr algn="ctr" rtl="0" fontAlgn="base">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1pPr>
    <a:lvl2pPr marL="457200" algn="ctr" rtl="0" fontAlgn="base">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2pPr>
    <a:lvl3pPr marL="914400" algn="ctr" rtl="0" fontAlgn="base">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3pPr>
    <a:lvl4pPr marL="1371600" algn="ctr" rtl="0" fontAlgn="base">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4pPr>
    <a:lvl5pPr marL="1828800" algn="ctr" rtl="0" fontAlgn="base">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3249" userDrawn="1">
          <p15:clr>
            <a:srgbClr val="A4A3A4"/>
          </p15:clr>
        </p15:guide>
        <p15:guide id="2" orient="horz" pos="1162" userDrawn="1">
          <p15:clr>
            <a:srgbClr val="A4A3A4"/>
          </p15:clr>
        </p15:guide>
        <p15:guide id="3" pos="385" userDrawn="1">
          <p15:clr>
            <a:srgbClr val="A4A3A4"/>
          </p15:clr>
        </p15:guide>
        <p15:guide id="4" pos="229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800000"/>
    <a:srgbClr val="00CC99"/>
    <a:srgbClr val="009999"/>
    <a:srgbClr val="CCFFCC"/>
    <a:srgbClr val="FFFF99"/>
    <a:srgbClr val="99CCFF"/>
    <a:srgbClr val="990033"/>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14" autoAdjust="0"/>
    <p:restoredTop sz="96040" autoAdjust="0"/>
  </p:normalViewPr>
  <p:slideViewPr>
    <p:cSldViewPr showGuides="1">
      <p:cViewPr varScale="1">
        <p:scale>
          <a:sx n="83" d="100"/>
          <a:sy n="83" d="100"/>
        </p:scale>
        <p:origin x="720" y="72"/>
      </p:cViewPr>
      <p:guideLst>
        <p:guide orient="horz" pos="3249"/>
        <p:guide orient="horz" pos="1162"/>
        <p:guide pos="385"/>
        <p:guide pos="229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816"/>
    </p:cViewPr>
  </p:sorterViewPr>
  <p:notesViewPr>
    <p:cSldViewPr showGuides="1">
      <p:cViewPr varScale="1">
        <p:scale>
          <a:sx n="53" d="100"/>
          <a:sy n="53" d="100"/>
        </p:scale>
        <p:origin x="-1842"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handoutMaster" Target="handoutMasters/handoutMaster1.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A4EF5B5F-9BFA-4FE6-BFC5-41A1236E6154}" type="datetimeFigureOut">
              <a:rPr lang="zh-CN" altLang="en-US"/>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atin typeface="Calibri" panose="020F0502020204030204" pitchFamily="34" charset="0"/>
                <a:ea typeface="宋体" panose="02010600030101010101" pitchFamily="2" charset="-122"/>
              </a:defRPr>
            </a:lvl1pPr>
          </a:lstStyle>
          <a:p>
            <a:fld id="{6290A943-C5FA-4435-973E-A64C7746A553}" type="slidenum">
              <a:rPr lang="zh-CN" altLang="en-US"/>
            </a:fld>
            <a:endParaRPr lang="en-US" altLang="zh-CN"/>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872EEBD5-2DA3-4E9B-AF4A-039CA534EFF0}" type="datetimeFigureOut">
              <a:rPr lang="zh-CN" altLang="en-US"/>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endParaRPr lang="zh-CN" altLang="en-US" noProof="0"/>
          </a:p>
          <a:p>
            <a:pPr lvl="1"/>
            <a:r>
              <a:rPr lang="zh-CN" altLang="en-US" noProof="0"/>
              <a:t>第二级</a:t>
            </a:r>
            <a:endParaRPr lang="zh-CN" altLang="en-US" noProof="0"/>
          </a:p>
          <a:p>
            <a:pPr lvl="2"/>
            <a:r>
              <a:rPr lang="zh-CN" altLang="en-US" noProof="0"/>
              <a:t>第三级</a:t>
            </a:r>
            <a:endParaRPr lang="zh-CN" altLang="en-US" noProof="0"/>
          </a:p>
          <a:p>
            <a:pPr lvl="3"/>
            <a:r>
              <a:rPr lang="zh-CN" altLang="en-US" noProof="0"/>
              <a:t>第四级</a:t>
            </a:r>
            <a:endParaRPr lang="zh-CN" altLang="en-US" noProof="0"/>
          </a:p>
          <a:p>
            <a:pPr lvl="4"/>
            <a:r>
              <a:rPr lang="zh-CN" altLang="en-US" noProof="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atin typeface="Calibri" panose="020F0502020204030204" pitchFamily="34" charset="0"/>
                <a:ea typeface="宋体" panose="02010600030101010101" pitchFamily="2" charset="-122"/>
              </a:defRPr>
            </a:lvl1pPr>
          </a:lstStyle>
          <a:p>
            <a:fld id="{33009FC0-34A5-4F61-B708-4E12A0C822E3}" type="slidenum">
              <a:rPr lang="zh-CN" altLang="en-US"/>
            </a:fld>
            <a:endParaRPr lang="en-US" altLang="zh-CN"/>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9218"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a:p>
        </p:txBody>
      </p:sp>
      <p:sp>
        <p:nvSpPr>
          <p:cNvPr id="4" name="灯片编号占位符 3"/>
          <p:cNvSpPr>
            <a:spLocks noGrp="1"/>
          </p:cNvSpPr>
          <p:nvPr>
            <p:ph type="sldNum" sz="quarter" idx="5"/>
          </p:nvPr>
        </p:nvSpPr>
        <p:spPr/>
        <p:txBody>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fld id="{328F4623-5FDC-4041-8C11-BCEFAC0E92A2}" type="slidenum">
              <a:rPr lang="zh-CN" altLang="en-US">
                <a:latin typeface="Calibri" panose="020F0502020204030204" pitchFamily="34" charset="0"/>
              </a:rPr>
            </a:fld>
            <a:endParaRPr lang="en-US" altLang="zh-CN">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2"/>
        </a:solidFill>
        <a:effectLst/>
      </p:bgPr>
    </p:bg>
    <p:spTree>
      <p:nvGrpSpPr>
        <p:cNvPr id="1" name=""/>
        <p:cNvGrpSpPr/>
        <p:nvPr/>
      </p:nvGrpSpPr>
      <p:grpSpPr>
        <a:xfrm>
          <a:off x="0" y="0"/>
          <a:ext cx="0" cy="0"/>
          <a:chOff x="0" y="0"/>
          <a:chExt cx="0" cy="0"/>
        </a:xfrm>
      </p:grpSpPr>
      <p:sp>
        <p:nvSpPr>
          <p:cNvPr id="5" name="TextBox 7"/>
          <p:cNvSpPr txBox="1"/>
          <p:nvPr/>
        </p:nvSpPr>
        <p:spPr>
          <a:xfrm>
            <a:off x="4249738" y="6500813"/>
            <a:ext cx="644525" cy="215900"/>
          </a:xfrm>
          <a:prstGeom prst="rect">
            <a:avLst/>
          </a:prstGeom>
          <a:noFill/>
        </p:spPr>
        <p:txBody>
          <a:bodyPr anchor="ctr">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800">
                <a:latin typeface="Verdana" panose="020B0604030504040204" pitchFamily="34" charset="0"/>
                <a:ea typeface="微软雅黑" panose="020B0503020204020204" pitchFamily="34" charset="-122"/>
              </a:rPr>
              <a:t> </a:t>
            </a:r>
            <a:fld id="{FD1FD5D4-E727-4319-ADB8-B9E464A7174A}" type="slidenum">
              <a:rPr lang="zh-CN" altLang="en-US" sz="800">
                <a:latin typeface="Verdana" panose="020B0604030504040204" pitchFamily="34" charset="0"/>
                <a:ea typeface="微软雅黑" panose="020B0503020204020204" pitchFamily="34" charset="-122"/>
              </a:rPr>
            </a:fld>
            <a:endParaRPr lang="en-US" altLang="zh-CN" sz="800">
              <a:latin typeface="Verdana" panose="020B0604030504040204" pitchFamily="34" charset="0"/>
              <a:ea typeface="微软雅黑" panose="020B0503020204020204" pitchFamily="34" charset="-122"/>
            </a:endParaRPr>
          </a:p>
        </p:txBody>
      </p:sp>
      <p:sp>
        <p:nvSpPr>
          <p:cNvPr id="6" name="矩形 3"/>
          <p:cNvSpPr/>
          <p:nvPr/>
        </p:nvSpPr>
        <p:spPr>
          <a:xfrm>
            <a:off x="0" y="1571625"/>
            <a:ext cx="9144000" cy="2038350"/>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sz="2000" dirty="0">
              <a:solidFill>
                <a:schemeClr val="tx1"/>
              </a:solidFill>
            </a:endParaRPr>
          </a:p>
        </p:txBody>
      </p:sp>
      <p:sp>
        <p:nvSpPr>
          <p:cNvPr id="2" name="标题 1"/>
          <p:cNvSpPr>
            <a:spLocks noGrp="1"/>
          </p:cNvSpPr>
          <p:nvPr>
            <p:ph type="ctrTitle"/>
          </p:nvPr>
        </p:nvSpPr>
        <p:spPr>
          <a:xfrm>
            <a:off x="1900246" y="1571613"/>
            <a:ext cx="7100910" cy="2028838"/>
          </a:xfrm>
        </p:spPr>
        <p:txBody>
          <a:bodyPr/>
          <a:lstStyle>
            <a:lvl1pPr>
              <a:lnSpc>
                <a:spcPct val="150000"/>
              </a:lnSpc>
              <a:defRPr sz="3000">
                <a:solidFill>
                  <a:schemeClr val="bg1"/>
                </a:solidFill>
              </a:defRPr>
            </a:lvl1pPr>
          </a:lstStyle>
          <a:p>
            <a:r>
              <a:rPr lang="zh-CN" altLang="en-US"/>
              <a:t>单击此处编辑母版标题样式</a:t>
            </a:r>
            <a:endParaRPr lang="zh-CN" altLang="en-US" dirty="0"/>
          </a:p>
        </p:txBody>
      </p:sp>
      <p:sp>
        <p:nvSpPr>
          <p:cNvPr id="3" name="副标题 2"/>
          <p:cNvSpPr>
            <a:spLocks noGrp="1"/>
          </p:cNvSpPr>
          <p:nvPr>
            <p:ph type="subTitle" idx="1"/>
          </p:nvPr>
        </p:nvSpPr>
        <p:spPr>
          <a:xfrm>
            <a:off x="1914556" y="3960000"/>
            <a:ext cx="6400800" cy="1752600"/>
          </a:xfrm>
        </p:spPr>
        <p:txBody>
          <a:bodyPr/>
          <a:lstStyle>
            <a:lvl1pPr marL="0" indent="0" algn="l">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4" name="矩形 1"/>
          <p:cNvSpPr/>
          <p:nvPr/>
        </p:nvSpPr>
        <p:spPr>
          <a:xfrm>
            <a:off x="0" y="1"/>
            <a:ext cx="9144000" cy="1166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a:p>
        </p:txBody>
      </p:sp>
      <p:sp>
        <p:nvSpPr>
          <p:cNvPr id="5" name="Rectangle 12"/>
          <p:cNvSpPr>
            <a:spLocks noChangeArrowheads="1"/>
          </p:cNvSpPr>
          <p:nvPr userDrawn="1"/>
        </p:nvSpPr>
        <p:spPr bwMode="auto">
          <a:xfrm>
            <a:off x="539750" y="974725"/>
            <a:ext cx="8604250" cy="77788"/>
          </a:xfrm>
          <a:prstGeom prst="rect">
            <a:avLst/>
          </a:prstGeom>
          <a:gradFill rotWithShape="1">
            <a:gsLst>
              <a:gs pos="0">
                <a:schemeClr val="accent1"/>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565150" y="1268413"/>
            <a:ext cx="8121650" cy="4525962"/>
          </a:xfrm>
          <a:prstGeom prst="rect">
            <a:avLst/>
          </a:prstGeom>
        </p:spPr>
        <p:txBody>
          <a:bodyPr vert="horz" wrap="square" lIns="91440" tIns="45720" rIns="91440" bIns="45720" numCol="1" anchor="t" anchorCtr="0" compatLnSpc="1">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p:txBody>
      </p:sp>
      <p:sp>
        <p:nvSpPr>
          <p:cNvPr id="10" name="日期占位符 3"/>
          <p:cNvSpPr>
            <a:spLocks noGrp="1"/>
          </p:cNvSpPr>
          <p:nvPr>
            <p:ph type="dt" sz="half" idx="2"/>
          </p:nvPr>
        </p:nvSpPr>
        <p:spPr>
          <a:xfrm>
            <a:off x="457200" y="6572250"/>
            <a:ext cx="2133600" cy="220663"/>
          </a:xfrm>
          <a:prstGeom prst="rect">
            <a:avLst/>
          </a:prstGeom>
        </p:spPr>
        <p:txBody>
          <a:bodyPr/>
          <a:lstStyle>
            <a:lvl1pPr algn="l" fontAlgn="auto">
              <a:spcBef>
                <a:spcPts val="0"/>
              </a:spcBef>
              <a:spcAft>
                <a:spcPts val="0"/>
              </a:spcAft>
              <a:defRPr sz="600">
                <a:latin typeface="+mn-lt"/>
                <a:ea typeface="+mn-ea"/>
              </a:defRPr>
            </a:lvl1pPr>
          </a:lstStyle>
          <a:p>
            <a:pPr>
              <a:defRPr/>
            </a:pPr>
            <a:fld id="{495A7DF4-89BF-454B-B871-84B7C843D839}" type="datetime1">
              <a:rPr lang="zh-CN" altLang="en-US"/>
            </a:fld>
            <a:endParaRPr lang="zh-CN" altLang="en-US" dirty="0"/>
          </a:p>
        </p:txBody>
      </p:sp>
      <p:sp>
        <p:nvSpPr>
          <p:cNvPr id="2" name="标题占位符 1"/>
          <p:cNvSpPr>
            <a:spLocks noGrp="1"/>
          </p:cNvSpPr>
          <p:nvPr>
            <p:ph type="title"/>
          </p:nvPr>
        </p:nvSpPr>
        <p:spPr>
          <a:xfrm>
            <a:off x="457200" y="317500"/>
            <a:ext cx="8229600" cy="67151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l" rtl="0" fontAlgn="base">
        <a:spcBef>
          <a:spcPct val="0"/>
        </a:spcBef>
        <a:spcAft>
          <a:spcPct val="0"/>
        </a:spcAft>
        <a:defRPr sz="2800" kern="1200" spc="200">
          <a:solidFill>
            <a:schemeClr val="tx1"/>
          </a:solidFill>
          <a:latin typeface="+mj-lt"/>
          <a:ea typeface="+mj-ea"/>
          <a:cs typeface="+mj-cs"/>
        </a:defRPr>
      </a:lvl1pPr>
      <a:lvl2pPr algn="l" rtl="0" fontAlgn="base">
        <a:spcBef>
          <a:spcPct val="0"/>
        </a:spcBef>
        <a:spcAft>
          <a:spcPct val="0"/>
        </a:spcAft>
        <a:defRPr sz="2800">
          <a:solidFill>
            <a:schemeClr val="tx1"/>
          </a:solidFill>
          <a:latin typeface="Verdana" panose="020B0604030504040204" pitchFamily="34" charset="0"/>
          <a:ea typeface="微软雅黑" panose="020B0503020204020204" pitchFamily="34" charset="-122"/>
        </a:defRPr>
      </a:lvl2pPr>
      <a:lvl3pPr algn="l" rtl="0" fontAlgn="base">
        <a:spcBef>
          <a:spcPct val="0"/>
        </a:spcBef>
        <a:spcAft>
          <a:spcPct val="0"/>
        </a:spcAft>
        <a:defRPr sz="2800">
          <a:solidFill>
            <a:schemeClr val="tx1"/>
          </a:solidFill>
          <a:latin typeface="Verdana" panose="020B0604030504040204" pitchFamily="34" charset="0"/>
          <a:ea typeface="微软雅黑" panose="020B0503020204020204" pitchFamily="34" charset="-122"/>
        </a:defRPr>
      </a:lvl3pPr>
      <a:lvl4pPr algn="l" rtl="0" fontAlgn="base">
        <a:spcBef>
          <a:spcPct val="0"/>
        </a:spcBef>
        <a:spcAft>
          <a:spcPct val="0"/>
        </a:spcAft>
        <a:defRPr sz="2800">
          <a:solidFill>
            <a:schemeClr val="tx1"/>
          </a:solidFill>
          <a:latin typeface="Verdana" panose="020B0604030504040204" pitchFamily="34" charset="0"/>
          <a:ea typeface="微软雅黑" panose="020B0503020204020204" pitchFamily="34" charset="-122"/>
        </a:defRPr>
      </a:lvl4pPr>
      <a:lvl5pPr algn="l" rtl="0" fontAlgn="base">
        <a:spcBef>
          <a:spcPct val="0"/>
        </a:spcBef>
        <a:spcAft>
          <a:spcPct val="0"/>
        </a:spcAft>
        <a:defRPr sz="2800">
          <a:solidFill>
            <a:schemeClr val="tx1"/>
          </a:solidFill>
          <a:latin typeface="Verdana" panose="020B0604030504040204" pitchFamily="34" charset="0"/>
          <a:ea typeface="微软雅黑" panose="020B0503020204020204" pitchFamily="34" charset="-122"/>
        </a:defRPr>
      </a:lvl5pPr>
      <a:lvl6pPr marL="457200" algn="l" rtl="0" eaLnBrk="1" fontAlgn="base" hangingPunct="1">
        <a:spcBef>
          <a:spcPct val="0"/>
        </a:spcBef>
        <a:spcAft>
          <a:spcPct val="0"/>
        </a:spcAft>
        <a:defRPr sz="2800">
          <a:solidFill>
            <a:schemeClr val="tx1"/>
          </a:solidFill>
          <a:latin typeface="Verdana" panose="020B0604030504040204" pitchFamily="34" charset="0"/>
          <a:ea typeface="微软雅黑" panose="020B0503020204020204" pitchFamily="34" charset="-122"/>
        </a:defRPr>
      </a:lvl6pPr>
      <a:lvl7pPr marL="914400" algn="l" rtl="0" eaLnBrk="1" fontAlgn="base" hangingPunct="1">
        <a:spcBef>
          <a:spcPct val="0"/>
        </a:spcBef>
        <a:spcAft>
          <a:spcPct val="0"/>
        </a:spcAft>
        <a:defRPr sz="2800">
          <a:solidFill>
            <a:schemeClr val="tx1"/>
          </a:solidFill>
          <a:latin typeface="Verdana" panose="020B0604030504040204" pitchFamily="34" charset="0"/>
          <a:ea typeface="微软雅黑" panose="020B0503020204020204" pitchFamily="34" charset="-122"/>
        </a:defRPr>
      </a:lvl7pPr>
      <a:lvl8pPr marL="1371600" algn="l" rtl="0" eaLnBrk="1" fontAlgn="base" hangingPunct="1">
        <a:spcBef>
          <a:spcPct val="0"/>
        </a:spcBef>
        <a:spcAft>
          <a:spcPct val="0"/>
        </a:spcAft>
        <a:defRPr sz="2800">
          <a:solidFill>
            <a:schemeClr val="tx1"/>
          </a:solidFill>
          <a:latin typeface="Verdana" panose="020B0604030504040204" pitchFamily="34" charset="0"/>
          <a:ea typeface="微软雅黑" panose="020B0503020204020204" pitchFamily="34" charset="-122"/>
        </a:defRPr>
      </a:lvl8pPr>
      <a:lvl9pPr marL="1828800" algn="l" rtl="0" eaLnBrk="1" fontAlgn="base" hangingPunct="1">
        <a:spcBef>
          <a:spcPct val="0"/>
        </a:spcBef>
        <a:spcAft>
          <a:spcPct val="0"/>
        </a:spcAft>
        <a:defRPr sz="2800">
          <a:solidFill>
            <a:schemeClr val="tx1"/>
          </a:solidFill>
          <a:latin typeface="Verdana" panose="020B0604030504040204" pitchFamily="34" charset="0"/>
          <a:ea typeface="微软雅黑" panose="020B0503020204020204" pitchFamily="34" charset="-122"/>
        </a:defRPr>
      </a:lvl9pPr>
    </p:titleStyle>
    <p:bodyStyle>
      <a:lvl1pPr marL="342900" indent="-342900" algn="l" rtl="0" fontAlgn="base">
        <a:lnSpc>
          <a:spcPct val="120000"/>
        </a:lnSpc>
        <a:spcBef>
          <a:spcPct val="0"/>
        </a:spcBef>
        <a:spcAft>
          <a:spcPct val="50000"/>
        </a:spcAft>
        <a:buClr>
          <a:srgbClr val="006666"/>
        </a:buClr>
        <a:buSzPct val="80000"/>
        <a:buFont typeface="Wingdings" panose="05000000000000000000" pitchFamily="2" charset="2"/>
        <a:buChar char="n"/>
        <a:defRPr sz="2000" kern="1200" spc="100">
          <a:solidFill>
            <a:schemeClr val="tx1"/>
          </a:solidFill>
          <a:latin typeface="微软雅黑" panose="020B0503020204020204" pitchFamily="34" charset="-122"/>
          <a:ea typeface="+mn-ea"/>
          <a:cs typeface="+mn-cs"/>
        </a:defRPr>
      </a:lvl1pPr>
      <a:lvl2pPr marL="742950" indent="-285750" algn="l" rtl="0" fontAlgn="base">
        <a:lnSpc>
          <a:spcPct val="120000"/>
        </a:lnSpc>
        <a:spcBef>
          <a:spcPct val="0"/>
        </a:spcBef>
        <a:spcAft>
          <a:spcPct val="50000"/>
        </a:spcAft>
        <a:buClr>
          <a:srgbClr val="006666"/>
        </a:buClr>
        <a:buSzPct val="80000"/>
        <a:buFont typeface="Wingdings" panose="05000000000000000000" pitchFamily="2" charset="2"/>
        <a:buChar char="l"/>
        <a:defRPr kern="1200" spc="100">
          <a:solidFill>
            <a:schemeClr val="tx1"/>
          </a:solidFill>
          <a:latin typeface="微软雅黑" panose="020B0503020204020204" pitchFamily="34" charset="-122"/>
          <a:ea typeface="+mn-ea"/>
          <a:cs typeface="+mn-cs"/>
        </a:defRPr>
      </a:lvl2pPr>
      <a:lvl3pPr marL="1143000" indent="-228600" algn="l" rtl="0" fontAlgn="base">
        <a:lnSpc>
          <a:spcPct val="120000"/>
        </a:lnSpc>
        <a:spcBef>
          <a:spcPct val="0"/>
        </a:spcBef>
        <a:spcAft>
          <a:spcPct val="50000"/>
        </a:spcAft>
        <a:buClr>
          <a:srgbClr val="006666"/>
        </a:buClr>
        <a:buSzPct val="125000"/>
        <a:buFont typeface="Arial" panose="020B0604020202020204" pitchFamily="34" charset="0"/>
        <a:buChar char="–"/>
        <a:defRPr sz="1600" kern="1200" spc="100">
          <a:solidFill>
            <a:schemeClr val="tx1"/>
          </a:solidFill>
          <a:latin typeface="微软雅黑" panose="020B0503020204020204" pitchFamily="34" charset="-122"/>
          <a:ea typeface="+mn-ea"/>
          <a:cs typeface="+mn-cs"/>
        </a:defRPr>
      </a:lvl3pPr>
      <a:lvl4pPr marL="1600200" indent="-228600" algn="l" rtl="0" fontAlgn="base">
        <a:spcBef>
          <a:spcPct val="0"/>
        </a:spcBef>
        <a:spcAft>
          <a:spcPts val="1000"/>
        </a:spcAft>
        <a:buFont typeface="Arial" panose="020B0604020202020204" pitchFamily="34" charset="0"/>
        <a:buChar char="–"/>
        <a:defRPr sz="1200" kern="1200" spc="100">
          <a:solidFill>
            <a:schemeClr val="tx1"/>
          </a:solidFill>
          <a:latin typeface="+mn-lt"/>
          <a:ea typeface="+mn-ea"/>
          <a:cs typeface="+mn-cs"/>
        </a:defRPr>
      </a:lvl4pPr>
      <a:lvl5pPr marL="2057400" indent="-228600" algn="l" rtl="0" fontAlgn="base">
        <a:spcBef>
          <a:spcPct val="0"/>
        </a:spcBef>
        <a:spcAft>
          <a:spcPts val="1000"/>
        </a:spcAft>
        <a:buFont typeface="Arial" panose="020B0604020202020204" pitchFamily="34" charset="0"/>
        <a:buChar char="»"/>
        <a:defRPr sz="1000" kern="1200" spc="1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6.wmf"/><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emf"/><Relationship Id="rId1" Type="http://schemas.openxmlformats.org/officeDocument/2006/relationships/image" Target="../media/image13.pn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8.jpeg"/><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image" Target="../media/image1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e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image" Target="../media/image20.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971550" y="1471613"/>
            <a:ext cx="7561263" cy="2028825"/>
          </a:xfrm>
        </p:spPr>
        <p:txBody>
          <a:bodyPr wrap="square" numCol="1" anchorCtr="0" compatLnSpc="1"/>
          <a:lstStyle/>
          <a:p>
            <a:pPr algn="ctr"/>
            <a:r>
              <a:rPr lang="zh-CN" altLang="en-US" sz="3600" dirty="0">
                <a:latin typeface="微软雅黑" panose="020B0503020204020204" pitchFamily="34" charset="-122"/>
              </a:rPr>
              <a:t>咨询服务项目交付方法论</a:t>
            </a:r>
            <a:endParaRPr lang="zh-CN" altLang="en-US" sz="3600" dirty="0">
              <a:latin typeface="微软雅黑" panose="020B0503020204020204" pitchFamily="34" charset="-122"/>
            </a:endParaRPr>
          </a:p>
        </p:txBody>
      </p:sp>
      <p:pic>
        <p:nvPicPr>
          <p:cNvPr id="3" name="图片 2" descr="微信图片_20241227203755"/>
          <p:cNvPicPr>
            <a:picLocks noChangeAspect="1"/>
          </p:cNvPicPr>
          <p:nvPr/>
        </p:nvPicPr>
        <p:blipFill>
          <a:blip r:embed="rId1"/>
          <a:stretch>
            <a:fillRect/>
          </a:stretch>
        </p:blipFill>
        <p:spPr>
          <a:xfrm>
            <a:off x="4211955" y="4004945"/>
            <a:ext cx="4168140" cy="206946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331913" y="1811338"/>
            <a:ext cx="6499225" cy="46037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zh-CN" altLang="en-US"/>
          </a:p>
        </p:txBody>
      </p:sp>
      <p:sp>
        <p:nvSpPr>
          <p:cNvPr id="1038339" name="Rectangle 3"/>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目 录</a:t>
            </a:r>
            <a:endParaRPr lang="zh-CN" altLang="en-US"/>
          </a:p>
        </p:txBody>
      </p:sp>
      <p:sp>
        <p:nvSpPr>
          <p:cNvPr id="1038340" name="Rectangle 4"/>
          <p:cNvSpPr>
            <a:spLocks noChangeArrowheads="1"/>
          </p:cNvSpPr>
          <p:nvPr>
            <p:ph type="body" idx="4294967295"/>
          </p:nvPr>
        </p:nvSpPr>
        <p:spPr bwMode="auto">
          <a:xfrm>
            <a:off x="1417638" y="1763713"/>
            <a:ext cx="7269162" cy="40306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anose="05000000000000000000" pitchFamily="2" charset="2"/>
              <a:buNone/>
            </a:pPr>
            <a:r>
              <a:rPr lang="zh-CN" altLang="en-US" sz="2400" dirty="0">
                <a:solidFill>
                  <a:schemeClr val="bg1"/>
                </a:solidFill>
              </a:rPr>
              <a:t>一、客户为什么需要咨询服务</a:t>
            </a:r>
            <a:endParaRPr lang="zh-CN" altLang="en-US" sz="2400" dirty="0">
              <a:solidFill>
                <a:schemeClr val="bg1"/>
              </a:solidFill>
            </a:endParaRPr>
          </a:p>
          <a:p>
            <a:pPr>
              <a:buFont typeface="Wingdings" panose="05000000000000000000" pitchFamily="2" charset="2"/>
              <a:buNone/>
            </a:pPr>
            <a:r>
              <a:rPr lang="zh-CN" altLang="en-US" sz="2400" dirty="0"/>
              <a:t>二、咨询服务项目交付方法论概述</a:t>
            </a:r>
            <a:endParaRPr lang="zh-CN" altLang="en-US" sz="2400" dirty="0"/>
          </a:p>
          <a:p>
            <a:pPr>
              <a:buFont typeface="Wingdings" panose="05000000000000000000" pitchFamily="2" charset="2"/>
              <a:buNone/>
            </a:pPr>
            <a:r>
              <a:rPr lang="zh-CN" altLang="en-US" sz="2400" dirty="0"/>
              <a:t>三、项目准咨询服务过程介绍</a:t>
            </a:r>
            <a:endParaRPr lang="zh-CN" altLang="en-US" sz="2400" dirty="0"/>
          </a:p>
          <a:p>
            <a:pPr>
              <a:buFont typeface="Wingdings" panose="05000000000000000000" pitchFamily="2" charset="2"/>
              <a:buNone/>
            </a:pPr>
            <a:r>
              <a:rPr lang="zh-CN" altLang="en-US" sz="2400" dirty="0"/>
              <a:t>四、咨询服务交付件与工具展示</a:t>
            </a:r>
            <a:endParaRPr lang="zh-CN" alt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7394"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信息化与管理信息系统是</a:t>
            </a:r>
            <a:r>
              <a:rPr lang="en-US" altLang="zh-CN"/>
              <a:t>IT</a:t>
            </a:r>
            <a:r>
              <a:rPr lang="zh-CN" altLang="en-US"/>
              <a:t>，但又不仅仅是</a:t>
            </a:r>
            <a:r>
              <a:rPr lang="en-US" altLang="zh-CN"/>
              <a:t>IT…</a:t>
            </a:r>
            <a:endParaRPr lang="zh-CN" altLang="en-US"/>
          </a:p>
        </p:txBody>
      </p:sp>
      <p:sp>
        <p:nvSpPr>
          <p:cNvPr id="827395" name="Rectangle 3"/>
          <p:cNvSpPr>
            <a:spLocks noChangeArrowheads="1"/>
          </p:cNvSpPr>
          <p:nvPr>
            <p:ph type="body" idx="4294967295"/>
          </p:nvPr>
        </p:nvSpPr>
        <p:spPr bwMode="auto">
          <a:xfrm>
            <a:off x="565150" y="1196975"/>
            <a:ext cx="8255000" cy="49688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10000"/>
              </a:lnSpc>
              <a:spcAft>
                <a:spcPct val="30000"/>
              </a:spcAft>
            </a:pPr>
            <a:r>
              <a:rPr lang="zh-CN" altLang="en-US"/>
              <a:t>亚洲的蝴蝶轻拍翅膀，将使美洲在几个月后出现一场巨大的龙卷风，这被称之为“蝴蝶效应”</a:t>
            </a:r>
            <a:endParaRPr lang="zh-CN" altLang="en-US"/>
          </a:p>
          <a:p>
            <a:pPr>
              <a:lnSpc>
                <a:spcPct val="110000"/>
              </a:lnSpc>
              <a:spcAft>
                <a:spcPct val="30000"/>
              </a:spcAft>
            </a:pPr>
            <a:r>
              <a:rPr lang="zh-CN" altLang="en-US"/>
              <a:t>在海鼎的助力下，信息技术将为您引发一场身边的“蝴蝶效应”</a:t>
            </a:r>
            <a:endParaRPr lang="en-US" altLang="zh-CN"/>
          </a:p>
        </p:txBody>
      </p:sp>
      <p:sp>
        <p:nvSpPr>
          <p:cNvPr id="827396" name="Rectangle 4"/>
          <p:cNvSpPr>
            <a:spLocks noChangeArrowheads="1"/>
          </p:cNvSpPr>
          <p:nvPr/>
        </p:nvSpPr>
        <p:spPr bwMode="auto">
          <a:xfrm>
            <a:off x="2528888" y="4965700"/>
            <a:ext cx="4851400" cy="143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Aft>
                <a:spcPct val="15000"/>
              </a:spcAft>
              <a:buClr>
                <a:srgbClr val="006666"/>
              </a:buClr>
              <a:buSzPct val="80000"/>
              <a:buFont typeface="Wingdings" panose="05000000000000000000" pitchFamily="2" charset="2"/>
              <a:buNone/>
            </a:pPr>
            <a:r>
              <a:rPr lang="zh-CN" altLang="en-US" sz="2800" b="1" i="1">
                <a:solidFill>
                  <a:srgbClr val="800000"/>
                </a:solidFill>
                <a:effectLst>
                  <a:outerShdw blurRad="38100" dist="38100" dir="2700000" algn="tl">
                    <a:srgbClr val="C0C0C0"/>
                  </a:outerShdw>
                </a:effectLst>
                <a:latin typeface="微软雅黑" panose="020B0503020204020204" pitchFamily="34" charset="-122"/>
              </a:rPr>
              <a:t>有了软件产品 </a:t>
            </a:r>
            <a:r>
              <a:rPr lang="en-US" altLang="zh-CN" sz="2800" b="1" i="1">
                <a:solidFill>
                  <a:srgbClr val="800000"/>
                </a:solidFill>
                <a:effectLst>
                  <a:outerShdw blurRad="38100" dist="38100" dir="2700000" algn="tl">
                    <a:srgbClr val="C0C0C0"/>
                  </a:outerShdw>
                </a:effectLst>
                <a:latin typeface="微软雅黑" panose="020B0503020204020204" pitchFamily="34" charset="-122"/>
              </a:rPr>
              <a:t>&amp; </a:t>
            </a:r>
            <a:r>
              <a:rPr lang="zh-CN" altLang="en-US" sz="2800" b="1" i="1">
                <a:solidFill>
                  <a:srgbClr val="800000"/>
                </a:solidFill>
                <a:effectLst>
                  <a:outerShdw blurRad="38100" dist="38100" dir="2700000" algn="tl">
                    <a:srgbClr val="C0C0C0"/>
                  </a:outerShdw>
                </a:effectLst>
                <a:latin typeface="微软雅黑" panose="020B0503020204020204" pitchFamily="34" charset="-122"/>
              </a:rPr>
              <a:t>信息系统，客户为什么还需要咨询服务？</a:t>
            </a:r>
            <a:endParaRPr lang="zh-CN" altLang="en-US" sz="2800" b="1" i="1">
              <a:solidFill>
                <a:srgbClr val="800000"/>
              </a:solidFill>
              <a:effectLst>
                <a:outerShdw blurRad="38100" dist="38100" dir="2700000" algn="tl">
                  <a:srgbClr val="C0C0C0"/>
                </a:outerShdw>
              </a:effectLst>
              <a:latin typeface="微软雅黑" panose="020B0503020204020204" pitchFamily="34" charset="-122"/>
            </a:endParaRPr>
          </a:p>
          <a:p>
            <a:pPr algn="l">
              <a:spcAft>
                <a:spcPct val="15000"/>
              </a:spcAft>
              <a:buClr>
                <a:srgbClr val="006666"/>
              </a:buClr>
              <a:buSzPct val="80000"/>
              <a:buFont typeface="Wingdings" panose="05000000000000000000" pitchFamily="2" charset="2"/>
              <a:buNone/>
            </a:pPr>
            <a:r>
              <a:rPr lang="zh-CN" altLang="en-US" sz="2800" b="1" i="1">
                <a:solidFill>
                  <a:srgbClr val="800000"/>
                </a:solidFill>
                <a:effectLst>
                  <a:outerShdw blurRad="38100" dist="38100" dir="2700000" algn="tl">
                    <a:srgbClr val="C0C0C0"/>
                  </a:outerShdw>
                </a:effectLst>
                <a:latin typeface="微软雅黑" panose="020B0503020204020204" pitchFamily="34" charset="-122"/>
              </a:rPr>
              <a:t>咨询服务的本质是什么？</a:t>
            </a:r>
            <a:endParaRPr lang="zh-CN" altLang="en-US" sz="2800" b="1" i="1">
              <a:solidFill>
                <a:srgbClr val="800000"/>
              </a:solidFill>
              <a:effectLst>
                <a:outerShdw blurRad="38100" dist="38100" dir="2700000" algn="tl">
                  <a:srgbClr val="C0C0C0"/>
                </a:outerShdw>
              </a:effectLst>
              <a:latin typeface="微软雅黑" panose="020B0503020204020204" pitchFamily="34" charset="-122"/>
            </a:endParaRPr>
          </a:p>
        </p:txBody>
      </p:sp>
      <p:pic>
        <p:nvPicPr>
          <p:cNvPr id="827397" name="图片 10" descr="蝴die.png"/>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812800" y="4781550"/>
            <a:ext cx="1493838"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27398" name="Group 6"/>
          <p:cNvGrpSpPr/>
          <p:nvPr/>
        </p:nvGrpSpPr>
        <p:grpSpPr bwMode="auto">
          <a:xfrm>
            <a:off x="715963" y="2349500"/>
            <a:ext cx="7681912" cy="2376488"/>
            <a:chOff x="446" y="1570"/>
            <a:chExt cx="4839" cy="1497"/>
          </a:xfrm>
        </p:grpSpPr>
        <p:grpSp>
          <p:nvGrpSpPr>
            <p:cNvPr id="827399" name="Group 7"/>
            <p:cNvGrpSpPr/>
            <p:nvPr/>
          </p:nvGrpSpPr>
          <p:grpSpPr bwMode="auto">
            <a:xfrm>
              <a:off x="612" y="1570"/>
              <a:ext cx="4673" cy="1497"/>
              <a:chOff x="621" y="1570"/>
              <a:chExt cx="4673" cy="1920"/>
            </a:xfrm>
          </p:grpSpPr>
          <p:sp>
            <p:nvSpPr>
              <p:cNvPr id="827400" name="AutoShape 8"/>
              <p:cNvSpPr>
                <a:spLocks noChangeArrowheads="1"/>
              </p:cNvSpPr>
              <p:nvPr/>
            </p:nvSpPr>
            <p:spPr bwMode="auto">
              <a:xfrm>
                <a:off x="3569" y="1570"/>
                <a:ext cx="1725" cy="1920"/>
              </a:xfrm>
              <a:prstGeom prst="rightArrow">
                <a:avLst>
                  <a:gd name="adj1" fmla="val 75000"/>
                  <a:gd name="adj2" fmla="val 31986"/>
                </a:avLst>
              </a:prstGeom>
              <a:solidFill>
                <a:srgbClr val="D6EBF6"/>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lvl1pPr marL="97155" indent="-97155" algn="l" defTabSz="1187450">
                  <a:tabLst>
                    <a:tab pos="474345" algn="l"/>
                  </a:tabLst>
                  <a:defRPr>
                    <a:solidFill>
                      <a:schemeClr val="tx1"/>
                    </a:solidFill>
                    <a:latin typeface="Arial" panose="020B0604020202020204" pitchFamily="34" charset="0"/>
                    <a:ea typeface="宋体" panose="02010600030101010101" pitchFamily="2" charset="-122"/>
                  </a:defRPr>
                </a:lvl1pPr>
                <a:lvl2pPr marL="714375" algn="l" defTabSz="1187450">
                  <a:tabLst>
                    <a:tab pos="474345" algn="l"/>
                  </a:tabLst>
                  <a:defRPr>
                    <a:solidFill>
                      <a:schemeClr val="tx1"/>
                    </a:solidFill>
                    <a:latin typeface="Arial" panose="020B0604020202020204" pitchFamily="34" charset="0"/>
                    <a:ea typeface="宋体" panose="02010600030101010101" pitchFamily="2" charset="-122"/>
                  </a:defRPr>
                </a:lvl2pPr>
                <a:lvl3pPr marL="1189355" indent="236855" algn="l" defTabSz="1187450">
                  <a:tabLst>
                    <a:tab pos="474345" algn="l"/>
                  </a:tabLst>
                  <a:defRPr>
                    <a:solidFill>
                      <a:schemeClr val="tx1"/>
                    </a:solidFill>
                    <a:latin typeface="Arial" panose="020B0604020202020204" pitchFamily="34" charset="0"/>
                    <a:ea typeface="宋体" panose="02010600030101010101" pitchFamily="2" charset="-122"/>
                  </a:defRPr>
                </a:lvl3pPr>
                <a:lvl4pPr marL="2139950" algn="l" defTabSz="1187450">
                  <a:tabLst>
                    <a:tab pos="474345" algn="l"/>
                  </a:tabLst>
                  <a:defRPr>
                    <a:solidFill>
                      <a:schemeClr val="tx1"/>
                    </a:solidFill>
                    <a:latin typeface="Arial" panose="020B0604020202020204" pitchFamily="34" charset="0"/>
                    <a:ea typeface="宋体" panose="02010600030101010101" pitchFamily="2" charset="-122"/>
                  </a:defRPr>
                </a:lvl4pPr>
                <a:lvl5pPr marL="2853055" algn="l" defTabSz="1187450">
                  <a:tabLst>
                    <a:tab pos="474345" algn="l"/>
                  </a:tabLst>
                  <a:defRPr>
                    <a:solidFill>
                      <a:schemeClr val="tx1"/>
                    </a:solidFill>
                    <a:latin typeface="Arial" panose="020B0604020202020204" pitchFamily="34" charset="0"/>
                    <a:ea typeface="宋体" panose="02010600030101010101" pitchFamily="2" charset="-122"/>
                  </a:defRPr>
                </a:lvl5pPr>
                <a:lvl6pPr marL="33102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6pPr>
                <a:lvl7pPr marL="37674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7pPr>
                <a:lvl8pPr marL="42246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8pPr>
                <a:lvl9pPr marL="46818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9pPr>
              </a:lstStyle>
              <a:p>
                <a:pPr algn="ctr" eaLnBrk="0" hangingPunct="0">
                  <a:lnSpc>
                    <a:spcPct val="130000"/>
                  </a:lnSpc>
                </a:pPr>
                <a:endParaRPr lang="zh-CN" altLang="en-GB" sz="2400">
                  <a:solidFill>
                    <a:srgbClr val="000000"/>
                  </a:solidFill>
                  <a:ea typeface="微软雅黑" panose="020B0503020204020204" pitchFamily="34" charset="-122"/>
                </a:endParaRPr>
              </a:p>
            </p:txBody>
          </p:sp>
          <p:sp>
            <p:nvSpPr>
              <p:cNvPr id="827401" name="AutoShape 9"/>
              <p:cNvSpPr>
                <a:spLocks noChangeArrowheads="1"/>
              </p:cNvSpPr>
              <p:nvPr/>
            </p:nvSpPr>
            <p:spPr bwMode="auto">
              <a:xfrm>
                <a:off x="2501" y="1755"/>
                <a:ext cx="1521" cy="1551"/>
              </a:xfrm>
              <a:prstGeom prst="rightArrow">
                <a:avLst>
                  <a:gd name="adj1" fmla="val 75000"/>
                  <a:gd name="adj2" fmla="val 31986"/>
                </a:avLst>
              </a:prstGeom>
              <a:solidFill>
                <a:srgbClr val="83C2E5"/>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lvl1pPr marL="97155" indent="-97155" algn="l" defTabSz="1187450">
                  <a:tabLst>
                    <a:tab pos="474345" algn="l"/>
                  </a:tabLst>
                  <a:defRPr>
                    <a:solidFill>
                      <a:schemeClr val="tx1"/>
                    </a:solidFill>
                    <a:latin typeface="Arial" panose="020B0604020202020204" pitchFamily="34" charset="0"/>
                    <a:ea typeface="宋体" panose="02010600030101010101" pitchFamily="2" charset="-122"/>
                  </a:defRPr>
                </a:lvl1pPr>
                <a:lvl2pPr marL="714375" algn="l" defTabSz="1187450">
                  <a:tabLst>
                    <a:tab pos="474345" algn="l"/>
                  </a:tabLst>
                  <a:defRPr>
                    <a:solidFill>
                      <a:schemeClr val="tx1"/>
                    </a:solidFill>
                    <a:latin typeface="Arial" panose="020B0604020202020204" pitchFamily="34" charset="0"/>
                    <a:ea typeface="宋体" panose="02010600030101010101" pitchFamily="2" charset="-122"/>
                  </a:defRPr>
                </a:lvl2pPr>
                <a:lvl3pPr marL="1189355" indent="236855" algn="l" defTabSz="1187450">
                  <a:tabLst>
                    <a:tab pos="474345" algn="l"/>
                  </a:tabLst>
                  <a:defRPr>
                    <a:solidFill>
                      <a:schemeClr val="tx1"/>
                    </a:solidFill>
                    <a:latin typeface="Arial" panose="020B0604020202020204" pitchFamily="34" charset="0"/>
                    <a:ea typeface="宋体" panose="02010600030101010101" pitchFamily="2" charset="-122"/>
                  </a:defRPr>
                </a:lvl3pPr>
                <a:lvl4pPr marL="2139950" algn="l" defTabSz="1187450">
                  <a:tabLst>
                    <a:tab pos="474345" algn="l"/>
                  </a:tabLst>
                  <a:defRPr>
                    <a:solidFill>
                      <a:schemeClr val="tx1"/>
                    </a:solidFill>
                    <a:latin typeface="Arial" panose="020B0604020202020204" pitchFamily="34" charset="0"/>
                    <a:ea typeface="宋体" panose="02010600030101010101" pitchFamily="2" charset="-122"/>
                  </a:defRPr>
                </a:lvl4pPr>
                <a:lvl5pPr marL="2853055" algn="l" defTabSz="1187450">
                  <a:tabLst>
                    <a:tab pos="474345" algn="l"/>
                  </a:tabLst>
                  <a:defRPr>
                    <a:solidFill>
                      <a:schemeClr val="tx1"/>
                    </a:solidFill>
                    <a:latin typeface="Arial" panose="020B0604020202020204" pitchFamily="34" charset="0"/>
                    <a:ea typeface="宋体" panose="02010600030101010101" pitchFamily="2" charset="-122"/>
                  </a:defRPr>
                </a:lvl5pPr>
                <a:lvl6pPr marL="33102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6pPr>
                <a:lvl7pPr marL="37674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7pPr>
                <a:lvl8pPr marL="42246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8pPr>
                <a:lvl9pPr marL="46818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9pPr>
              </a:lstStyle>
              <a:p>
                <a:pPr algn="ctr" eaLnBrk="0" hangingPunct="0">
                  <a:lnSpc>
                    <a:spcPct val="130000"/>
                  </a:lnSpc>
                  <a:buClr>
                    <a:schemeClr val="folHlink"/>
                  </a:buClr>
                </a:pPr>
                <a:endParaRPr lang="en-GB" altLang="zh-CN" sz="2400">
                  <a:solidFill>
                    <a:srgbClr val="000000"/>
                  </a:solidFill>
                  <a:ea typeface="微软雅黑" panose="020B0503020204020204" pitchFamily="34" charset="-122"/>
                </a:endParaRPr>
              </a:p>
            </p:txBody>
          </p:sp>
          <p:sp>
            <p:nvSpPr>
              <p:cNvPr id="827402" name="AutoShape 10"/>
              <p:cNvSpPr>
                <a:spLocks noChangeArrowheads="1"/>
              </p:cNvSpPr>
              <p:nvPr/>
            </p:nvSpPr>
            <p:spPr bwMode="auto">
              <a:xfrm>
                <a:off x="1462" y="1901"/>
                <a:ext cx="1521" cy="1258"/>
              </a:xfrm>
              <a:prstGeom prst="rightArrow">
                <a:avLst>
                  <a:gd name="adj1" fmla="val 75000"/>
                  <a:gd name="adj2" fmla="val 38673"/>
                </a:avLst>
              </a:prstGeom>
              <a:solidFill>
                <a:srgbClr val="288FC8"/>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lvl1pPr marL="97155" indent="-97155" algn="l" defTabSz="1187450">
                  <a:tabLst>
                    <a:tab pos="474345" algn="l"/>
                  </a:tabLst>
                  <a:defRPr>
                    <a:solidFill>
                      <a:schemeClr val="tx1"/>
                    </a:solidFill>
                    <a:latin typeface="Arial" panose="020B0604020202020204" pitchFamily="34" charset="0"/>
                    <a:ea typeface="宋体" panose="02010600030101010101" pitchFamily="2" charset="-122"/>
                  </a:defRPr>
                </a:lvl1pPr>
                <a:lvl2pPr marL="714375" algn="l" defTabSz="1187450">
                  <a:tabLst>
                    <a:tab pos="474345" algn="l"/>
                  </a:tabLst>
                  <a:defRPr>
                    <a:solidFill>
                      <a:schemeClr val="tx1"/>
                    </a:solidFill>
                    <a:latin typeface="Arial" panose="020B0604020202020204" pitchFamily="34" charset="0"/>
                    <a:ea typeface="宋体" panose="02010600030101010101" pitchFamily="2" charset="-122"/>
                  </a:defRPr>
                </a:lvl2pPr>
                <a:lvl3pPr marL="1189355" indent="236855" algn="l" defTabSz="1187450">
                  <a:tabLst>
                    <a:tab pos="474345" algn="l"/>
                  </a:tabLst>
                  <a:defRPr>
                    <a:solidFill>
                      <a:schemeClr val="tx1"/>
                    </a:solidFill>
                    <a:latin typeface="Arial" panose="020B0604020202020204" pitchFamily="34" charset="0"/>
                    <a:ea typeface="宋体" panose="02010600030101010101" pitchFamily="2" charset="-122"/>
                  </a:defRPr>
                </a:lvl3pPr>
                <a:lvl4pPr marL="2139950" algn="l" defTabSz="1187450">
                  <a:tabLst>
                    <a:tab pos="474345" algn="l"/>
                  </a:tabLst>
                  <a:defRPr>
                    <a:solidFill>
                      <a:schemeClr val="tx1"/>
                    </a:solidFill>
                    <a:latin typeface="Arial" panose="020B0604020202020204" pitchFamily="34" charset="0"/>
                    <a:ea typeface="宋体" panose="02010600030101010101" pitchFamily="2" charset="-122"/>
                  </a:defRPr>
                </a:lvl4pPr>
                <a:lvl5pPr marL="2853055" algn="l" defTabSz="1187450">
                  <a:tabLst>
                    <a:tab pos="474345" algn="l"/>
                  </a:tabLst>
                  <a:defRPr>
                    <a:solidFill>
                      <a:schemeClr val="tx1"/>
                    </a:solidFill>
                    <a:latin typeface="Arial" panose="020B0604020202020204" pitchFamily="34" charset="0"/>
                    <a:ea typeface="宋体" panose="02010600030101010101" pitchFamily="2" charset="-122"/>
                  </a:defRPr>
                </a:lvl5pPr>
                <a:lvl6pPr marL="33102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6pPr>
                <a:lvl7pPr marL="37674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7pPr>
                <a:lvl8pPr marL="42246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8pPr>
                <a:lvl9pPr marL="46818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9pPr>
              </a:lstStyle>
              <a:p>
                <a:pPr algn="ctr" eaLnBrk="0" hangingPunct="0">
                  <a:lnSpc>
                    <a:spcPct val="130000"/>
                  </a:lnSpc>
                </a:pPr>
                <a:endParaRPr lang="en-GB" altLang="zh-CN" sz="2400">
                  <a:solidFill>
                    <a:srgbClr val="FFFFFF"/>
                  </a:solidFill>
                  <a:ea typeface="微软雅黑" panose="020B0503020204020204" pitchFamily="34" charset="-122"/>
                </a:endParaRPr>
              </a:p>
            </p:txBody>
          </p:sp>
          <p:sp>
            <p:nvSpPr>
              <p:cNvPr id="827403" name="AutoShape 11"/>
              <p:cNvSpPr>
                <a:spLocks noChangeArrowheads="1"/>
              </p:cNvSpPr>
              <p:nvPr/>
            </p:nvSpPr>
            <p:spPr bwMode="auto">
              <a:xfrm>
                <a:off x="621" y="2016"/>
                <a:ext cx="1222" cy="1028"/>
              </a:xfrm>
              <a:prstGeom prst="rightArrow">
                <a:avLst>
                  <a:gd name="adj1" fmla="val 75000"/>
                  <a:gd name="adj2" fmla="val 38022"/>
                </a:avLst>
              </a:prstGeom>
              <a:solidFill>
                <a:srgbClr val="006699"/>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lvl1pPr marL="97155" indent="-97155" algn="l" defTabSz="1187450">
                  <a:tabLst>
                    <a:tab pos="474345" algn="l"/>
                  </a:tabLst>
                  <a:defRPr>
                    <a:solidFill>
                      <a:schemeClr val="tx1"/>
                    </a:solidFill>
                    <a:latin typeface="Arial" panose="020B0604020202020204" pitchFamily="34" charset="0"/>
                    <a:ea typeface="宋体" panose="02010600030101010101" pitchFamily="2" charset="-122"/>
                  </a:defRPr>
                </a:lvl1pPr>
                <a:lvl2pPr marL="714375" algn="l" defTabSz="1187450">
                  <a:tabLst>
                    <a:tab pos="474345" algn="l"/>
                  </a:tabLst>
                  <a:defRPr>
                    <a:solidFill>
                      <a:schemeClr val="tx1"/>
                    </a:solidFill>
                    <a:latin typeface="Arial" panose="020B0604020202020204" pitchFamily="34" charset="0"/>
                    <a:ea typeface="宋体" panose="02010600030101010101" pitchFamily="2" charset="-122"/>
                  </a:defRPr>
                </a:lvl2pPr>
                <a:lvl3pPr marL="1189355" indent="236855" algn="l" defTabSz="1187450">
                  <a:tabLst>
                    <a:tab pos="474345" algn="l"/>
                  </a:tabLst>
                  <a:defRPr>
                    <a:solidFill>
                      <a:schemeClr val="tx1"/>
                    </a:solidFill>
                    <a:latin typeface="Arial" panose="020B0604020202020204" pitchFamily="34" charset="0"/>
                    <a:ea typeface="宋体" panose="02010600030101010101" pitchFamily="2" charset="-122"/>
                  </a:defRPr>
                </a:lvl3pPr>
                <a:lvl4pPr marL="2139950" algn="l" defTabSz="1187450">
                  <a:tabLst>
                    <a:tab pos="474345" algn="l"/>
                  </a:tabLst>
                  <a:defRPr>
                    <a:solidFill>
                      <a:schemeClr val="tx1"/>
                    </a:solidFill>
                    <a:latin typeface="Arial" panose="020B0604020202020204" pitchFamily="34" charset="0"/>
                    <a:ea typeface="宋体" panose="02010600030101010101" pitchFamily="2" charset="-122"/>
                  </a:defRPr>
                </a:lvl4pPr>
                <a:lvl5pPr marL="2853055" algn="l" defTabSz="1187450">
                  <a:tabLst>
                    <a:tab pos="474345" algn="l"/>
                  </a:tabLst>
                  <a:defRPr>
                    <a:solidFill>
                      <a:schemeClr val="tx1"/>
                    </a:solidFill>
                    <a:latin typeface="Arial" panose="020B0604020202020204" pitchFamily="34" charset="0"/>
                    <a:ea typeface="宋体" panose="02010600030101010101" pitchFamily="2" charset="-122"/>
                  </a:defRPr>
                </a:lvl5pPr>
                <a:lvl6pPr marL="33102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6pPr>
                <a:lvl7pPr marL="37674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7pPr>
                <a:lvl8pPr marL="42246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8pPr>
                <a:lvl9pPr marL="46818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9pPr>
              </a:lstStyle>
              <a:p>
                <a:pPr algn="ctr" eaLnBrk="0" hangingPunct="0"/>
                <a:endParaRPr lang="zh-CN" altLang="en-GB" sz="2400">
                  <a:solidFill>
                    <a:srgbClr val="FFFFFF"/>
                  </a:solidFill>
                  <a:ea typeface="微软雅黑" panose="020B0503020204020204" pitchFamily="34" charset="-122"/>
                </a:endParaRPr>
              </a:p>
            </p:txBody>
          </p:sp>
        </p:grpSp>
        <p:sp>
          <p:nvSpPr>
            <p:cNvPr id="827404" name="Text Box 12"/>
            <p:cNvSpPr txBox="1">
              <a:spLocks noChangeArrowheads="1"/>
            </p:cNvSpPr>
            <p:nvPr/>
          </p:nvSpPr>
          <p:spPr bwMode="auto">
            <a:xfrm>
              <a:off x="1747" y="1957"/>
              <a:ext cx="884" cy="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lnSpc>
                  <a:spcPct val="130000"/>
                </a:lnSpc>
              </a:pPr>
              <a:r>
                <a:rPr lang="zh-CN" altLang="en-GB" sz="2400">
                  <a:solidFill>
                    <a:srgbClr val="FFFFFF"/>
                  </a:solidFill>
                </a:rPr>
                <a:t>管理理念</a:t>
              </a:r>
              <a:endParaRPr lang="zh-CN" altLang="en-GB" sz="2400">
                <a:solidFill>
                  <a:srgbClr val="FFFFFF"/>
                </a:solidFill>
              </a:endParaRPr>
            </a:p>
            <a:p>
              <a:pPr eaLnBrk="0" hangingPunct="0">
                <a:lnSpc>
                  <a:spcPct val="130000"/>
                </a:lnSpc>
              </a:pPr>
              <a:r>
                <a:rPr lang="zh-CN" altLang="en-GB" sz="2400">
                  <a:solidFill>
                    <a:srgbClr val="FFFFFF"/>
                  </a:solidFill>
                </a:rPr>
                <a:t>的变革</a:t>
              </a:r>
              <a:endParaRPr lang="zh-CN" altLang="en-US" sz="2400">
                <a:solidFill>
                  <a:srgbClr val="FFFFFF"/>
                </a:solidFill>
              </a:endParaRPr>
            </a:p>
          </p:txBody>
        </p:sp>
        <p:sp>
          <p:nvSpPr>
            <p:cNvPr id="827405" name="Rectangle 13"/>
            <p:cNvSpPr>
              <a:spLocks noChangeArrowheads="1"/>
            </p:cNvSpPr>
            <p:nvPr/>
          </p:nvSpPr>
          <p:spPr bwMode="auto">
            <a:xfrm>
              <a:off x="2824" y="1957"/>
              <a:ext cx="1099" cy="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lnSpc>
                  <a:spcPct val="130000"/>
                </a:lnSpc>
                <a:buClr>
                  <a:schemeClr val="folHlink"/>
                </a:buClr>
              </a:pPr>
              <a:r>
                <a:rPr lang="zh-CN" altLang="en-GB" sz="2400">
                  <a:solidFill>
                    <a:srgbClr val="000000"/>
                  </a:solidFill>
                </a:rPr>
                <a:t>运营模式</a:t>
              </a:r>
              <a:endParaRPr lang="zh-CN" altLang="en-GB" sz="2400">
                <a:solidFill>
                  <a:srgbClr val="000000"/>
                </a:solidFill>
              </a:endParaRPr>
            </a:p>
            <a:p>
              <a:pPr eaLnBrk="0" hangingPunct="0">
                <a:lnSpc>
                  <a:spcPct val="130000"/>
                </a:lnSpc>
                <a:buClr>
                  <a:schemeClr val="folHlink"/>
                </a:buClr>
              </a:pPr>
              <a:r>
                <a:rPr lang="zh-CN" altLang="en-GB" sz="2400">
                  <a:solidFill>
                    <a:srgbClr val="000000"/>
                  </a:solidFill>
                </a:rPr>
                <a:t>的演进</a:t>
              </a:r>
              <a:endParaRPr lang="zh-CN" altLang="en-US" sz="2400">
                <a:solidFill>
                  <a:srgbClr val="000000"/>
                </a:solidFill>
              </a:endParaRPr>
            </a:p>
          </p:txBody>
        </p:sp>
        <p:sp>
          <p:nvSpPr>
            <p:cNvPr id="827406" name="Rectangle 14"/>
            <p:cNvSpPr>
              <a:spLocks noChangeArrowheads="1"/>
            </p:cNvSpPr>
            <p:nvPr/>
          </p:nvSpPr>
          <p:spPr bwMode="auto">
            <a:xfrm>
              <a:off x="3905" y="1957"/>
              <a:ext cx="1288" cy="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lnSpc>
                  <a:spcPct val="130000"/>
                </a:lnSpc>
              </a:pPr>
              <a:r>
                <a:rPr lang="zh-CN" altLang="en-GB" sz="2400">
                  <a:solidFill>
                    <a:srgbClr val="000000"/>
                  </a:solidFill>
                </a:rPr>
                <a:t>核心竞争力</a:t>
              </a:r>
              <a:endParaRPr lang="zh-CN" altLang="en-GB" sz="2400">
                <a:solidFill>
                  <a:srgbClr val="000000"/>
                </a:solidFill>
              </a:endParaRPr>
            </a:p>
            <a:p>
              <a:pPr eaLnBrk="0" hangingPunct="0">
                <a:lnSpc>
                  <a:spcPct val="130000"/>
                </a:lnSpc>
              </a:pPr>
              <a:r>
                <a:rPr lang="zh-CN" altLang="en-GB" sz="2400">
                  <a:solidFill>
                    <a:srgbClr val="000000"/>
                  </a:solidFill>
                </a:rPr>
                <a:t>的铸就</a:t>
              </a:r>
              <a:endParaRPr lang="zh-CN" altLang="en-GB" sz="2400">
                <a:solidFill>
                  <a:srgbClr val="000000"/>
                </a:solidFill>
              </a:endParaRPr>
            </a:p>
          </p:txBody>
        </p:sp>
        <p:sp>
          <p:nvSpPr>
            <p:cNvPr id="827407" name="Rectangle 15"/>
            <p:cNvSpPr>
              <a:spLocks noChangeArrowheads="1"/>
            </p:cNvSpPr>
            <p:nvPr/>
          </p:nvSpPr>
          <p:spPr bwMode="auto">
            <a:xfrm>
              <a:off x="446" y="1957"/>
              <a:ext cx="1300" cy="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lnSpc>
                  <a:spcPct val="130000"/>
                </a:lnSpc>
              </a:pPr>
              <a:r>
                <a:rPr lang="zh-CN" altLang="en-GB" sz="2400">
                  <a:solidFill>
                    <a:srgbClr val="FFFFFF"/>
                  </a:solidFill>
                </a:rPr>
                <a:t>信息技术</a:t>
              </a:r>
              <a:endParaRPr lang="zh-CN" altLang="en-GB" sz="2400">
                <a:solidFill>
                  <a:srgbClr val="FFFFFF"/>
                </a:solidFill>
              </a:endParaRPr>
            </a:p>
            <a:p>
              <a:pPr eaLnBrk="0" hangingPunct="0">
                <a:lnSpc>
                  <a:spcPct val="130000"/>
                </a:lnSpc>
              </a:pPr>
              <a:r>
                <a:rPr lang="zh-CN" altLang="en-GB" sz="2400">
                  <a:solidFill>
                    <a:srgbClr val="FFFFFF"/>
                  </a:solidFill>
                </a:rPr>
                <a:t>的创新</a:t>
              </a:r>
              <a:endParaRPr lang="zh-CN" altLang="en-GB" sz="2400">
                <a:solidFill>
                  <a:srgbClr val="FFFFFF"/>
                </a:solidFill>
              </a:endParaRPr>
            </a:p>
          </p:txBody>
        </p:sp>
      </p:grpSp>
      <p:sp>
        <p:nvSpPr>
          <p:cNvPr id="827408" name="AutoShape 16"/>
          <p:cNvSpPr>
            <a:spLocks noChangeArrowheads="1"/>
          </p:cNvSpPr>
          <p:nvPr/>
        </p:nvSpPr>
        <p:spPr bwMode="auto">
          <a:xfrm rot="685344">
            <a:off x="3635375" y="4159250"/>
            <a:ext cx="863600" cy="279400"/>
          </a:xfrm>
          <a:prstGeom prst="curvedUpArrow">
            <a:avLst>
              <a:gd name="adj1" fmla="val 34773"/>
              <a:gd name="adj2" fmla="val 96591"/>
              <a:gd name="adj3" fmla="val 33333"/>
            </a:avLst>
          </a:prstGeom>
          <a:gradFill rotWithShape="1">
            <a:gsLst>
              <a:gs pos="0">
                <a:schemeClr val="accent1"/>
              </a:gs>
              <a:gs pos="100000">
                <a:schemeClr val="bg1"/>
              </a:gs>
            </a:gsLst>
            <a:lin ang="5400000" scaled="1"/>
          </a:gradFill>
          <a:ln>
            <a:noFill/>
          </a:ln>
          <a:effectLst>
            <a:prstShdw prst="shdw17" dist="17961" dir="2700000">
              <a:schemeClr val="accent1">
                <a:gamma/>
                <a:shade val="60000"/>
                <a:invGamma/>
              </a:scheme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zh-CN" altLang="en-US"/>
          </a:p>
        </p:txBody>
      </p:sp>
      <p:sp>
        <p:nvSpPr>
          <p:cNvPr id="827409" name="Rectangle 17"/>
          <p:cNvSpPr>
            <a:spLocks noChangeArrowheads="1"/>
          </p:cNvSpPr>
          <p:nvPr/>
        </p:nvSpPr>
        <p:spPr bwMode="auto">
          <a:xfrm>
            <a:off x="3567113" y="4429125"/>
            <a:ext cx="996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a:t>驱动效用</a:t>
            </a:r>
            <a:endParaRPr lang="en-US" altLang="zh-CN" sz="1600"/>
          </a:p>
        </p:txBody>
      </p:sp>
      <p:sp>
        <p:nvSpPr>
          <p:cNvPr id="827410" name="AutoShape 18"/>
          <p:cNvSpPr>
            <a:spLocks noChangeArrowheads="1"/>
          </p:cNvSpPr>
          <p:nvPr/>
        </p:nvSpPr>
        <p:spPr bwMode="auto">
          <a:xfrm rot="685344">
            <a:off x="5243513" y="4302125"/>
            <a:ext cx="863600" cy="279400"/>
          </a:xfrm>
          <a:prstGeom prst="curvedUpArrow">
            <a:avLst>
              <a:gd name="adj1" fmla="val 34773"/>
              <a:gd name="adj2" fmla="val 96591"/>
              <a:gd name="adj3" fmla="val 33333"/>
            </a:avLst>
          </a:prstGeom>
          <a:gradFill rotWithShape="1">
            <a:gsLst>
              <a:gs pos="0">
                <a:schemeClr val="accent1"/>
              </a:gs>
              <a:gs pos="100000">
                <a:schemeClr val="bg1"/>
              </a:gs>
            </a:gsLst>
            <a:lin ang="5400000" scaled="1"/>
          </a:gradFill>
          <a:ln>
            <a:noFill/>
          </a:ln>
          <a:effectLst>
            <a:prstShdw prst="shdw17" dist="17961" dir="2700000">
              <a:schemeClr val="accent1">
                <a:gamma/>
                <a:shade val="60000"/>
                <a:invGamma/>
              </a:scheme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zh-CN" altLang="en-US"/>
          </a:p>
        </p:txBody>
      </p:sp>
      <p:sp>
        <p:nvSpPr>
          <p:cNvPr id="827411" name="Rectangle 19"/>
          <p:cNvSpPr>
            <a:spLocks noChangeArrowheads="1"/>
          </p:cNvSpPr>
          <p:nvPr/>
        </p:nvSpPr>
        <p:spPr bwMode="auto">
          <a:xfrm>
            <a:off x="5175250" y="4572000"/>
            <a:ext cx="996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a:t>因果关联</a:t>
            </a:r>
            <a:endParaRPr lang="zh-CN" altLang="en-US" sz="1600"/>
          </a:p>
        </p:txBody>
      </p:sp>
      <p:sp>
        <p:nvSpPr>
          <p:cNvPr id="827412" name="AutoShape 20"/>
          <p:cNvSpPr>
            <a:spLocks noChangeArrowheads="1"/>
          </p:cNvSpPr>
          <p:nvPr/>
        </p:nvSpPr>
        <p:spPr bwMode="auto">
          <a:xfrm rot="685344">
            <a:off x="1935163" y="4021138"/>
            <a:ext cx="863600" cy="279400"/>
          </a:xfrm>
          <a:prstGeom prst="curvedUpArrow">
            <a:avLst>
              <a:gd name="adj1" fmla="val 34773"/>
              <a:gd name="adj2" fmla="val 96591"/>
              <a:gd name="adj3" fmla="val 33333"/>
            </a:avLst>
          </a:prstGeom>
          <a:gradFill rotWithShape="1">
            <a:gsLst>
              <a:gs pos="0">
                <a:schemeClr val="accent1"/>
              </a:gs>
              <a:gs pos="100000">
                <a:schemeClr val="bg1"/>
              </a:gs>
            </a:gsLst>
            <a:lin ang="5400000" scaled="1"/>
          </a:gradFill>
          <a:ln>
            <a:noFill/>
          </a:ln>
          <a:effectLst>
            <a:prstShdw prst="shdw17" dist="17961" dir="2700000">
              <a:schemeClr val="accent1">
                <a:gamma/>
                <a:shade val="60000"/>
                <a:invGamma/>
              </a:scheme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zh-CN" altLang="en-US"/>
          </a:p>
        </p:txBody>
      </p:sp>
      <p:sp>
        <p:nvSpPr>
          <p:cNvPr id="827413" name="Rectangle 21"/>
          <p:cNvSpPr>
            <a:spLocks noChangeArrowheads="1"/>
          </p:cNvSpPr>
          <p:nvPr/>
        </p:nvSpPr>
        <p:spPr bwMode="auto">
          <a:xfrm>
            <a:off x="1866900" y="4294188"/>
            <a:ext cx="996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a:t>使能促进</a:t>
            </a:r>
            <a:endParaRPr lang="zh-CN" altLang="en-US" sz="16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4786"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latin typeface="微软雅黑" panose="020B0503020204020204" pitchFamily="34" charset="-122"/>
              </a:rPr>
              <a:t>多维度的协同整合才能实现高水准的业务能力</a:t>
            </a:r>
            <a:endParaRPr lang="zh-CN" altLang="en-US">
              <a:latin typeface="微软雅黑" panose="020B0503020204020204" pitchFamily="34" charset="-122"/>
            </a:endParaRPr>
          </a:p>
        </p:txBody>
      </p:sp>
      <p:sp>
        <p:nvSpPr>
          <p:cNvPr id="1014787" name="Rectangle 3"/>
          <p:cNvSpPr>
            <a:spLocks noChangeArrowheads="1"/>
          </p:cNvSpPr>
          <p:nvPr/>
        </p:nvSpPr>
        <p:spPr bwMode="auto">
          <a:xfrm>
            <a:off x="539750" y="1955800"/>
            <a:ext cx="1822450"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spAutoFit/>
          </a:bodyPr>
          <a:lstStyle>
            <a:lvl1pPr algn="l" defTabSz="916305">
              <a:lnSpc>
                <a:spcPct val="120000"/>
              </a:lnSpc>
              <a:spcAft>
                <a:spcPct val="50000"/>
              </a:spcAft>
              <a:buClr>
                <a:srgbClr val="006666"/>
              </a:buClr>
              <a:buSzPct val="80000"/>
              <a:buFont typeface="Wingdings" panose="05000000000000000000" pitchFamily="2" charset="2"/>
              <a:buChar char="n"/>
              <a:defRPr sz="2000">
                <a:solidFill>
                  <a:schemeClr val="tx1"/>
                </a:solidFill>
                <a:latin typeface="微软雅黑" panose="020B0503020204020204" pitchFamily="34" charset="-122"/>
                <a:ea typeface="微软雅黑" panose="020B0503020204020204" pitchFamily="34" charset="-122"/>
              </a:defRPr>
            </a:lvl1pPr>
            <a:lvl2pPr algn="l" defTabSz="916305">
              <a:lnSpc>
                <a:spcPct val="120000"/>
              </a:lnSpc>
              <a:spcAft>
                <a:spcPct val="50000"/>
              </a:spcAft>
              <a:buClr>
                <a:srgbClr val="006666"/>
              </a:buClr>
              <a:buSzPct val="80000"/>
              <a:buFont typeface="Wingdings" panose="05000000000000000000" pitchFamily="2" charset="2"/>
              <a:buChar char="l"/>
              <a:defRPr>
                <a:solidFill>
                  <a:schemeClr val="tx1"/>
                </a:solidFill>
                <a:latin typeface="微软雅黑" panose="020B0503020204020204" pitchFamily="34" charset="-122"/>
                <a:ea typeface="微软雅黑" panose="020B0503020204020204" pitchFamily="34" charset="-122"/>
              </a:defRPr>
            </a:lvl2pPr>
            <a:lvl3pPr algn="l" defTabSz="916305">
              <a:lnSpc>
                <a:spcPct val="120000"/>
              </a:lnSpc>
              <a:spcAft>
                <a:spcPct val="50000"/>
              </a:spcAft>
              <a:buClr>
                <a:srgbClr val="006666"/>
              </a:buClr>
              <a:buSzPct val="125000"/>
              <a:buFont typeface="Arial" panose="020B0604020202020204" pitchFamily="34" charset="0"/>
              <a:buChar char="–"/>
              <a:defRPr sz="1600">
                <a:solidFill>
                  <a:schemeClr val="tx1"/>
                </a:solidFill>
                <a:latin typeface="微软雅黑" panose="020B0503020204020204" pitchFamily="34" charset="-122"/>
                <a:ea typeface="微软雅黑" panose="020B0503020204020204" pitchFamily="34" charset="-122"/>
              </a:defRPr>
            </a:lvl3pPr>
            <a:lvl4pPr algn="l" defTabSz="916305">
              <a:spcAft>
                <a:spcPts val="1000"/>
              </a:spcAft>
              <a:buFont typeface="Arial" panose="020B0604020202020204" pitchFamily="34" charset="0"/>
              <a:buChar char="–"/>
              <a:defRPr sz="1200">
                <a:solidFill>
                  <a:schemeClr val="tx1"/>
                </a:solidFill>
                <a:latin typeface="Verdana" panose="020B0604030504040204" pitchFamily="34" charset="0"/>
                <a:ea typeface="微软雅黑" panose="020B0503020204020204" pitchFamily="34" charset="-122"/>
              </a:defRPr>
            </a:lvl4pPr>
            <a:lvl5pPr algn="l" defTabSz="916305">
              <a:spcAft>
                <a:spcPts val="1000"/>
              </a:spcAft>
              <a:buFont typeface="Arial" panose="020B0604020202020204" pitchFamily="34" charset="0"/>
              <a:buChar char="»"/>
              <a:defRPr sz="1000">
                <a:solidFill>
                  <a:schemeClr val="tx1"/>
                </a:solidFill>
                <a:latin typeface="Verdana" panose="020B0604030504040204" pitchFamily="34" charset="0"/>
                <a:ea typeface="微软雅黑" panose="020B0503020204020204" pitchFamily="34" charset="-122"/>
              </a:defRPr>
            </a:lvl5pPr>
            <a:lvl6pPr marL="457200" defTabSz="916305" fontAlgn="base">
              <a:spcBef>
                <a:spcPct val="0"/>
              </a:spcBef>
              <a:spcAft>
                <a:spcPts val="1000"/>
              </a:spcAft>
              <a:buFont typeface="Arial" panose="020B0604020202020204" pitchFamily="34" charset="0"/>
              <a:buChar char="»"/>
              <a:defRPr sz="1000">
                <a:solidFill>
                  <a:schemeClr val="tx1"/>
                </a:solidFill>
                <a:latin typeface="Verdana" panose="020B0604030504040204" pitchFamily="34" charset="0"/>
                <a:ea typeface="微软雅黑" panose="020B0503020204020204" pitchFamily="34" charset="-122"/>
              </a:defRPr>
            </a:lvl6pPr>
            <a:lvl7pPr marL="914400" defTabSz="916305" fontAlgn="base">
              <a:spcBef>
                <a:spcPct val="0"/>
              </a:spcBef>
              <a:spcAft>
                <a:spcPts val="1000"/>
              </a:spcAft>
              <a:buFont typeface="Arial" panose="020B0604020202020204" pitchFamily="34" charset="0"/>
              <a:buChar char="»"/>
              <a:defRPr sz="1000">
                <a:solidFill>
                  <a:schemeClr val="tx1"/>
                </a:solidFill>
                <a:latin typeface="Verdana" panose="020B0604030504040204" pitchFamily="34" charset="0"/>
                <a:ea typeface="微软雅黑" panose="020B0503020204020204" pitchFamily="34" charset="-122"/>
              </a:defRPr>
            </a:lvl7pPr>
            <a:lvl8pPr marL="1371600" defTabSz="916305" fontAlgn="base">
              <a:spcBef>
                <a:spcPct val="0"/>
              </a:spcBef>
              <a:spcAft>
                <a:spcPts val="1000"/>
              </a:spcAft>
              <a:buFont typeface="Arial" panose="020B0604020202020204" pitchFamily="34" charset="0"/>
              <a:buChar char="»"/>
              <a:defRPr sz="1000">
                <a:solidFill>
                  <a:schemeClr val="tx1"/>
                </a:solidFill>
                <a:latin typeface="Verdana" panose="020B0604030504040204" pitchFamily="34" charset="0"/>
                <a:ea typeface="微软雅黑" panose="020B0503020204020204" pitchFamily="34" charset="-122"/>
              </a:defRPr>
            </a:lvl8pPr>
            <a:lvl9pPr marL="1828800" defTabSz="916305" fontAlgn="base">
              <a:spcBef>
                <a:spcPct val="0"/>
              </a:spcBef>
              <a:spcAft>
                <a:spcPts val="1000"/>
              </a:spcAft>
              <a:buFont typeface="Arial" panose="020B0604020202020204" pitchFamily="34" charset="0"/>
              <a:buChar char="»"/>
              <a:defRPr sz="1000">
                <a:solidFill>
                  <a:schemeClr val="tx1"/>
                </a:solidFill>
                <a:latin typeface="Verdana" panose="020B0604030504040204" pitchFamily="34" charset="0"/>
                <a:ea typeface="微软雅黑" panose="020B0503020204020204" pitchFamily="34" charset="-122"/>
              </a:defRPr>
            </a:lvl9pPr>
          </a:lstStyle>
          <a:p>
            <a:pPr algn="ctr">
              <a:lnSpc>
                <a:spcPct val="93000"/>
              </a:lnSpc>
              <a:buClrTx/>
              <a:buFontTx/>
              <a:buNone/>
            </a:pPr>
            <a:r>
              <a:rPr lang="zh-CN" altLang="en-US" sz="2200" b="1">
                <a:solidFill>
                  <a:srgbClr val="990033"/>
                </a:solidFill>
              </a:rPr>
              <a:t>业务能力</a:t>
            </a:r>
            <a:endParaRPr lang="en-US" altLang="zh-CN" sz="2200" b="1">
              <a:solidFill>
                <a:srgbClr val="990033"/>
              </a:solidFill>
            </a:endParaRPr>
          </a:p>
        </p:txBody>
      </p:sp>
      <p:sp>
        <p:nvSpPr>
          <p:cNvPr id="1014788" name="Rectangle 4"/>
          <p:cNvSpPr>
            <a:spLocks noChangeArrowheads="1"/>
          </p:cNvSpPr>
          <p:nvPr/>
        </p:nvSpPr>
        <p:spPr bwMode="gray">
          <a:xfrm>
            <a:off x="395288" y="2443163"/>
            <a:ext cx="2089150" cy="1887537"/>
          </a:xfrm>
          <a:prstGeom prst="rect">
            <a:avLst/>
          </a:prstGeom>
          <a:noFill/>
          <a:ln>
            <a:noFill/>
          </a:ln>
          <a:effectLst/>
          <a:extLst>
            <a:ext uri="{909E8E84-426E-40DD-AFC4-6F175D3DCCD1}">
              <a14:hiddenFill xmlns:a14="http://schemas.microsoft.com/office/drawing/2010/main">
                <a:solidFill>
                  <a:srgbClr val="FF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1"/>
          <a:lstStyle>
            <a:lvl1pPr algn="l" defTabSz="916305">
              <a:defRPr>
                <a:solidFill>
                  <a:schemeClr val="tx1"/>
                </a:solidFill>
                <a:latin typeface="Arial" panose="020B0604020202020204" pitchFamily="34" charset="0"/>
                <a:ea typeface="宋体" panose="02010600030101010101" pitchFamily="2" charset="-122"/>
              </a:defRPr>
            </a:lvl1pPr>
            <a:lvl2pPr marL="692150" indent="-234950" algn="l" defTabSz="916305">
              <a:defRPr>
                <a:solidFill>
                  <a:schemeClr val="tx1"/>
                </a:solidFill>
                <a:latin typeface="Arial" panose="020B0604020202020204" pitchFamily="34" charset="0"/>
                <a:ea typeface="宋体" panose="02010600030101010101" pitchFamily="2" charset="-122"/>
              </a:defRPr>
            </a:lvl2pPr>
            <a:lvl3pPr marL="1092200" indent="-228600" algn="l" defTabSz="916305">
              <a:defRPr>
                <a:solidFill>
                  <a:schemeClr val="tx1"/>
                </a:solidFill>
                <a:latin typeface="Arial" panose="020B0604020202020204" pitchFamily="34" charset="0"/>
                <a:ea typeface="宋体" panose="02010600030101010101" pitchFamily="2" charset="-122"/>
              </a:defRPr>
            </a:lvl3pPr>
            <a:lvl4pPr marL="1377950" indent="-171450" algn="l" defTabSz="916305">
              <a:defRPr>
                <a:solidFill>
                  <a:schemeClr val="tx1"/>
                </a:solidFill>
                <a:latin typeface="Arial" panose="020B0604020202020204" pitchFamily="34" charset="0"/>
                <a:ea typeface="宋体" panose="02010600030101010101" pitchFamily="2" charset="-122"/>
              </a:defRPr>
            </a:lvl4pPr>
            <a:lvl5pPr marL="1663700" indent="-171450" algn="l" defTabSz="916305">
              <a:defRPr>
                <a:solidFill>
                  <a:schemeClr val="tx1"/>
                </a:solidFill>
                <a:latin typeface="Arial" panose="020B0604020202020204" pitchFamily="34" charset="0"/>
                <a:ea typeface="宋体" panose="02010600030101010101" pitchFamily="2" charset="-122"/>
              </a:defRPr>
            </a:lvl5pPr>
            <a:lvl6pPr marL="21209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5781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0353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4925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lnSpc>
                <a:spcPct val="120000"/>
              </a:lnSpc>
              <a:spcBef>
                <a:spcPct val="100000"/>
              </a:spcBef>
              <a:spcAft>
                <a:spcPct val="100000"/>
              </a:spcAft>
              <a:buClr>
                <a:schemeClr val="accent1"/>
              </a:buClr>
              <a:buFont typeface="Wingdings" panose="05000000000000000000" pitchFamily="2" charset="2"/>
              <a:buNone/>
            </a:pPr>
            <a:r>
              <a:rPr lang="zh-CN" altLang="en-US" b="1">
                <a:solidFill>
                  <a:srgbClr val="000000"/>
                </a:solidFill>
                <a:latin typeface="华文细黑" panose="02010600040101010101" pitchFamily="2" charset="-122"/>
                <a:ea typeface="微软雅黑" panose="020B0503020204020204" pitchFamily="34" charset="-122"/>
              </a:rPr>
              <a:t>企业的</a:t>
            </a:r>
            <a:r>
              <a:rPr lang="zh-CN" altLang="zh-CN" b="1">
                <a:solidFill>
                  <a:srgbClr val="000000"/>
                </a:solidFill>
                <a:latin typeface="华文细黑" panose="02010600040101010101" pitchFamily="2" charset="-122"/>
                <a:ea typeface="微软雅黑" panose="020B0503020204020204" pitchFamily="34" charset="-122"/>
              </a:rPr>
              <a:t>业务能力是</a:t>
            </a:r>
            <a:r>
              <a:rPr lang="zh-CN" altLang="en-US" b="1">
                <a:solidFill>
                  <a:srgbClr val="000000"/>
                </a:solidFill>
                <a:latin typeface="华文细黑" panose="02010600040101010101" pitchFamily="2" charset="-122"/>
                <a:ea typeface="微软雅黑" panose="020B0503020204020204" pitchFamily="34" charset="-122"/>
              </a:rPr>
              <a:t>组织</a:t>
            </a:r>
            <a:r>
              <a:rPr lang="zh-CN" altLang="zh-CN" b="1">
                <a:solidFill>
                  <a:srgbClr val="000000"/>
                </a:solidFill>
                <a:latin typeface="华文细黑" panose="02010600040101010101" pitchFamily="2" charset="-122"/>
                <a:ea typeface="微软雅黑" panose="020B0503020204020204" pitchFamily="34" charset="-122"/>
              </a:rPr>
              <a:t>人员</a:t>
            </a:r>
            <a:r>
              <a:rPr lang="zh-CN" altLang="en-US" b="1">
                <a:solidFill>
                  <a:srgbClr val="000000"/>
                </a:solidFill>
                <a:latin typeface="华文细黑" panose="02010600040101010101" pitchFamily="2" charset="-122"/>
                <a:ea typeface="微软雅黑" panose="020B0503020204020204" pitchFamily="34" charset="-122"/>
              </a:rPr>
              <a:t>、</a:t>
            </a:r>
            <a:r>
              <a:rPr lang="zh-CN" altLang="zh-CN" b="1">
                <a:solidFill>
                  <a:srgbClr val="000000"/>
                </a:solidFill>
                <a:latin typeface="华文细黑" panose="02010600040101010101" pitchFamily="2" charset="-122"/>
                <a:ea typeface="微软雅黑" panose="020B0503020204020204" pitchFamily="34" charset="-122"/>
              </a:rPr>
              <a:t>业务流程和</a:t>
            </a:r>
            <a:r>
              <a:rPr lang="zh-CN" altLang="en-US" b="1">
                <a:solidFill>
                  <a:srgbClr val="000000"/>
                </a:solidFill>
                <a:latin typeface="华文细黑" panose="02010600040101010101" pitchFamily="2" charset="-122"/>
                <a:ea typeface="微软雅黑" panose="020B0503020204020204" pitchFamily="34" charset="-122"/>
              </a:rPr>
              <a:t>应用系统</a:t>
            </a:r>
            <a:r>
              <a:rPr lang="zh-CN" altLang="zh-CN" b="1">
                <a:solidFill>
                  <a:srgbClr val="000000"/>
                </a:solidFill>
                <a:latin typeface="华文细黑" panose="02010600040101010101" pitchFamily="2" charset="-122"/>
                <a:ea typeface="微软雅黑" panose="020B0503020204020204" pitchFamily="34" charset="-122"/>
              </a:rPr>
              <a:t>的</a:t>
            </a:r>
            <a:r>
              <a:rPr lang="zh-CN" altLang="en-US" b="1">
                <a:solidFill>
                  <a:srgbClr val="000000"/>
                </a:solidFill>
                <a:latin typeface="华文细黑" panose="02010600040101010101" pitchFamily="2" charset="-122"/>
                <a:ea typeface="微软雅黑" panose="020B0503020204020204" pitchFamily="34" charset="-122"/>
              </a:rPr>
              <a:t>综</a:t>
            </a:r>
            <a:r>
              <a:rPr lang="zh-CN" altLang="zh-CN" b="1">
                <a:solidFill>
                  <a:srgbClr val="000000"/>
                </a:solidFill>
                <a:latin typeface="华文细黑" panose="02010600040101010101" pitchFamily="2" charset="-122"/>
                <a:ea typeface="微软雅黑" panose="020B0503020204020204" pitchFamily="34" charset="-122"/>
              </a:rPr>
              <a:t>合</a:t>
            </a:r>
            <a:r>
              <a:rPr lang="zh-CN" altLang="en-US" b="1">
                <a:solidFill>
                  <a:srgbClr val="000000"/>
                </a:solidFill>
                <a:latin typeface="华文细黑" panose="02010600040101010101" pitchFamily="2" charset="-122"/>
                <a:ea typeface="微软雅黑" panose="020B0503020204020204" pitchFamily="34" charset="-122"/>
              </a:rPr>
              <a:t>结果</a:t>
            </a:r>
            <a:r>
              <a:rPr lang="zh-CN" altLang="zh-CN" b="1">
                <a:solidFill>
                  <a:srgbClr val="000000"/>
                </a:solidFill>
                <a:latin typeface="华文细黑" panose="02010600040101010101" pitchFamily="2" charset="-122"/>
                <a:ea typeface="微软雅黑" panose="020B0503020204020204" pitchFamily="34" charset="-122"/>
              </a:rPr>
              <a:t>，</a:t>
            </a:r>
            <a:r>
              <a:rPr lang="zh-CN" altLang="en-US" b="1">
                <a:solidFill>
                  <a:srgbClr val="000000"/>
                </a:solidFill>
                <a:latin typeface="华文细黑" panose="02010600040101010101" pitchFamily="2" charset="-122"/>
                <a:ea typeface="微软雅黑" panose="020B0503020204020204" pitchFamily="34" charset="-122"/>
              </a:rPr>
              <a:t>代表了零售企业为顾客创造</a:t>
            </a:r>
            <a:r>
              <a:rPr lang="zh-CN" altLang="zh-CN" b="1">
                <a:solidFill>
                  <a:srgbClr val="000000"/>
                </a:solidFill>
                <a:latin typeface="华文细黑" panose="02010600040101010101" pitchFamily="2" charset="-122"/>
                <a:ea typeface="微软雅黑" panose="020B0503020204020204" pitchFamily="34" charset="-122"/>
              </a:rPr>
              <a:t>价值</a:t>
            </a:r>
            <a:r>
              <a:rPr lang="zh-CN" altLang="en-US" b="1">
                <a:solidFill>
                  <a:srgbClr val="000000"/>
                </a:solidFill>
                <a:latin typeface="华文细黑" panose="02010600040101010101" pitchFamily="2" charset="-122"/>
                <a:ea typeface="微软雅黑" panose="020B0503020204020204" pitchFamily="34" charset="-122"/>
              </a:rPr>
              <a:t>的能力</a:t>
            </a:r>
            <a:endParaRPr lang="en-US" altLang="zh-CN" b="1">
              <a:solidFill>
                <a:srgbClr val="000000"/>
              </a:solidFill>
              <a:latin typeface="华文细黑" panose="02010600040101010101" pitchFamily="2" charset="-122"/>
              <a:ea typeface="微软雅黑" panose="020B0503020204020204" pitchFamily="34" charset="-122"/>
            </a:endParaRPr>
          </a:p>
        </p:txBody>
      </p:sp>
      <p:sp>
        <p:nvSpPr>
          <p:cNvPr id="1014789" name="AutoShape 5"/>
          <p:cNvSpPr>
            <a:spLocks noChangeArrowheads="1"/>
          </p:cNvSpPr>
          <p:nvPr/>
        </p:nvSpPr>
        <p:spPr bwMode="auto">
          <a:xfrm rot="5400000">
            <a:off x="1716088" y="3105150"/>
            <a:ext cx="2355850" cy="561975"/>
          </a:xfrm>
          <a:prstGeom prst="triangle">
            <a:avLst>
              <a:gd name="adj" fmla="val 50000"/>
            </a:avLst>
          </a:prstGeom>
          <a:gradFill rotWithShape="1">
            <a:gsLst>
              <a:gs pos="0">
                <a:srgbClr val="FF3399"/>
              </a:gs>
              <a:gs pos="25000">
                <a:srgbClr val="FF6633"/>
              </a:gs>
              <a:gs pos="50000">
                <a:srgbClr val="FFFF00"/>
              </a:gs>
              <a:gs pos="75000">
                <a:srgbClr val="01A78F"/>
              </a:gs>
              <a:gs pos="100000">
                <a:srgbClr val="3366FF"/>
              </a:gs>
            </a:gsLst>
            <a:lin ang="5400000" scaled="1"/>
          </a:gradFill>
          <a:ln>
            <a:noFill/>
          </a:ln>
          <a:effectLst>
            <a:outerShdw dist="35921" dir="2700000" algn="ctr" rotWithShape="0">
              <a:srgbClr val="808080"/>
            </a:outerShdw>
          </a:effectLst>
          <a:extLst>
            <a:ext uri="{91240B29-F687-4F45-9708-019B960494DF}">
              <a14:hiddenLine xmlns:a14="http://schemas.microsoft.com/office/drawing/2010/main" w="6350">
                <a:solidFill>
                  <a:srgbClr val="3399FF"/>
                </a:solidFill>
                <a:miter lim="800000"/>
                <a:headEnd type="none" w="sm" len="sm"/>
                <a:tailEnd type="none" w="sm" len="sm"/>
              </a14:hiddenLine>
            </a:ext>
          </a:extLst>
        </p:spPr>
        <p:txBody>
          <a:bodyPr wrap="none" anchor="ctr"/>
          <a:lstStyle/>
          <a:p>
            <a:endParaRPr lang="zh-CN" altLang="en-US"/>
          </a:p>
        </p:txBody>
      </p:sp>
      <p:grpSp>
        <p:nvGrpSpPr>
          <p:cNvPr id="1014790" name="Group 6"/>
          <p:cNvGrpSpPr/>
          <p:nvPr/>
        </p:nvGrpSpPr>
        <p:grpSpPr bwMode="auto">
          <a:xfrm>
            <a:off x="3217863" y="1773238"/>
            <a:ext cx="5529262" cy="693737"/>
            <a:chOff x="2028" y="1275"/>
            <a:chExt cx="3483" cy="437"/>
          </a:xfrm>
        </p:grpSpPr>
        <p:pic>
          <p:nvPicPr>
            <p:cNvPr id="1014791" name="Picture 7"/>
            <p:cNvPicPr>
              <a:picLocks noChangeAspect="1" noChangeArrowheads="1"/>
            </p:cNvPicPr>
            <p:nvPr/>
          </p:nvPicPr>
          <p:blipFill>
            <a:blip r:embed="rId1">
              <a:lum bright="28000" contrast="-18000"/>
              <a:extLst>
                <a:ext uri="{28A0092B-C50C-407E-A947-70E740481C1C}">
                  <a14:useLocalDpi xmlns:a14="http://schemas.microsoft.com/office/drawing/2010/main" val="0"/>
                </a:ext>
              </a:extLst>
            </a:blip>
            <a:srcRect/>
            <a:stretch>
              <a:fillRect/>
            </a:stretch>
          </p:blipFill>
          <p:spPr bwMode="auto">
            <a:xfrm>
              <a:off x="2953" y="1312"/>
              <a:ext cx="581"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14792" name="Rectangle 8"/>
            <p:cNvSpPr>
              <a:spLocks noChangeArrowheads="1"/>
            </p:cNvSpPr>
            <p:nvPr/>
          </p:nvSpPr>
          <p:spPr bwMode="gray">
            <a:xfrm>
              <a:off x="3636" y="1275"/>
              <a:ext cx="1875" cy="437"/>
            </a:xfrm>
            <a:prstGeom prst="rect">
              <a:avLst/>
            </a:prstGeom>
            <a:noFill/>
            <a:ln>
              <a:noFill/>
            </a:ln>
            <a:effectLst/>
            <a:extLst>
              <a:ext uri="{909E8E84-426E-40DD-AFC4-6F175D3DCCD1}">
                <a14:hiddenFill xmlns:a14="http://schemas.microsoft.com/office/drawing/2010/main">
                  <a:solidFill>
                    <a:srgbClr val="FF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lvl1pPr algn="l" defTabSz="916305">
                <a:defRPr>
                  <a:solidFill>
                    <a:schemeClr val="tx1"/>
                  </a:solidFill>
                  <a:latin typeface="Arial" panose="020B0604020202020204" pitchFamily="34" charset="0"/>
                  <a:ea typeface="宋体" panose="02010600030101010101" pitchFamily="2" charset="-122"/>
                </a:defRPr>
              </a:lvl1pPr>
              <a:lvl2pPr marL="692150" indent="-234950" algn="l" defTabSz="916305">
                <a:defRPr>
                  <a:solidFill>
                    <a:schemeClr val="tx1"/>
                  </a:solidFill>
                  <a:latin typeface="Arial" panose="020B0604020202020204" pitchFamily="34" charset="0"/>
                  <a:ea typeface="宋体" panose="02010600030101010101" pitchFamily="2" charset="-122"/>
                </a:defRPr>
              </a:lvl2pPr>
              <a:lvl3pPr marL="1092200" indent="-228600" algn="l" defTabSz="916305">
                <a:defRPr>
                  <a:solidFill>
                    <a:schemeClr val="tx1"/>
                  </a:solidFill>
                  <a:latin typeface="Arial" panose="020B0604020202020204" pitchFamily="34" charset="0"/>
                  <a:ea typeface="宋体" panose="02010600030101010101" pitchFamily="2" charset="-122"/>
                </a:defRPr>
              </a:lvl3pPr>
              <a:lvl4pPr marL="1377950" indent="-171450" algn="l" defTabSz="916305">
                <a:defRPr>
                  <a:solidFill>
                    <a:schemeClr val="tx1"/>
                  </a:solidFill>
                  <a:latin typeface="Arial" panose="020B0604020202020204" pitchFamily="34" charset="0"/>
                  <a:ea typeface="宋体" panose="02010600030101010101" pitchFamily="2" charset="-122"/>
                </a:defRPr>
              </a:lvl4pPr>
              <a:lvl5pPr marL="1663700" indent="-171450" algn="l" defTabSz="916305">
                <a:defRPr>
                  <a:solidFill>
                    <a:schemeClr val="tx1"/>
                  </a:solidFill>
                  <a:latin typeface="Arial" panose="020B0604020202020204" pitchFamily="34" charset="0"/>
                  <a:ea typeface="宋体" panose="02010600030101010101" pitchFamily="2" charset="-122"/>
                </a:defRPr>
              </a:lvl5pPr>
              <a:lvl6pPr marL="21209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5781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0353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4925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lnSpc>
                  <a:spcPct val="90000"/>
                </a:lnSpc>
                <a:spcBef>
                  <a:spcPct val="50000"/>
                </a:spcBef>
                <a:buClr>
                  <a:schemeClr val="accent1"/>
                </a:buClr>
                <a:buFont typeface="Wingdings" panose="05000000000000000000" pitchFamily="2" charset="2"/>
                <a:buNone/>
              </a:pPr>
              <a:r>
                <a:rPr lang="zh-CN" altLang="en-US" sz="1600" b="1">
                  <a:solidFill>
                    <a:srgbClr val="000000"/>
                  </a:solidFill>
                  <a:latin typeface="微软雅黑" panose="020B0503020204020204" pitchFamily="34" charset="-122"/>
                  <a:ea typeface="微软雅黑" panose="020B0503020204020204" pitchFamily="34" charset="-122"/>
                </a:rPr>
                <a:t>能被转化成可衡量的绩效的战略愿景</a:t>
              </a:r>
              <a:endParaRPr lang="en-US" altLang="zh-CN" sz="1600" b="1">
                <a:solidFill>
                  <a:srgbClr val="000000"/>
                </a:solidFill>
                <a:latin typeface="微软雅黑" panose="020B0503020204020204" pitchFamily="34" charset="-122"/>
                <a:ea typeface="微软雅黑" panose="020B0503020204020204" pitchFamily="34" charset="-122"/>
              </a:endParaRPr>
            </a:p>
          </p:txBody>
        </p:sp>
        <p:sp>
          <p:nvSpPr>
            <p:cNvPr id="1014793" name="Text Box 9"/>
            <p:cNvSpPr txBox="1">
              <a:spLocks noChangeArrowheads="1"/>
            </p:cNvSpPr>
            <p:nvPr/>
          </p:nvSpPr>
          <p:spPr bwMode="auto">
            <a:xfrm>
              <a:off x="2028" y="1359"/>
              <a:ext cx="820" cy="269"/>
            </a:xfrm>
            <a:prstGeom prst="rect">
              <a:avLst/>
            </a:prstGeom>
            <a:noFill/>
            <a:ln>
              <a:noFill/>
            </a:ln>
            <a:effectLst/>
            <a:extLst>
              <a:ext uri="{909E8E84-426E-40DD-AFC4-6F175D3DCCD1}">
                <a14:hiddenFill xmlns:a14="http://schemas.microsoft.com/office/drawing/2010/main">
                  <a:solidFill>
                    <a:srgbClr val="FFCC99"/>
                  </a:solidFill>
                </a14:hiddenFill>
              </a:ext>
              <a:ext uri="{91240B29-F687-4F45-9708-019B960494DF}">
                <a14:hiddenLine xmlns:a14="http://schemas.microsoft.com/office/drawing/2010/main" w="19050">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spcBef>
                  <a:spcPct val="50000"/>
                </a:spcBef>
              </a:pPr>
              <a:r>
                <a:rPr lang="zh-CN" altLang="en-US" sz="2200" b="1">
                  <a:solidFill>
                    <a:srgbClr val="003399"/>
                  </a:solidFill>
                  <a:effectLst>
                    <a:outerShdw blurRad="38100" dist="38100" dir="2700000" algn="tl">
                      <a:srgbClr val="C0C0C0"/>
                    </a:outerShdw>
                  </a:effectLst>
                  <a:latin typeface="微软雅黑" panose="020B0503020204020204" pitchFamily="34" charset="-122"/>
                </a:rPr>
                <a:t>发展战略</a:t>
              </a:r>
              <a:endParaRPr lang="zh-CN" altLang="en-US" sz="2200" b="1">
                <a:solidFill>
                  <a:srgbClr val="003399"/>
                </a:solidFill>
                <a:effectLst>
                  <a:outerShdw blurRad="38100" dist="38100" dir="2700000" algn="tl">
                    <a:srgbClr val="C0C0C0"/>
                  </a:outerShdw>
                </a:effectLst>
                <a:latin typeface="微软雅黑" panose="020B0503020204020204" pitchFamily="34" charset="-122"/>
              </a:endParaRPr>
            </a:p>
          </p:txBody>
        </p:sp>
      </p:grpSp>
      <p:grpSp>
        <p:nvGrpSpPr>
          <p:cNvPr id="1014794" name="Group 10"/>
          <p:cNvGrpSpPr/>
          <p:nvPr/>
        </p:nvGrpSpPr>
        <p:grpSpPr bwMode="auto">
          <a:xfrm>
            <a:off x="3217863" y="2566988"/>
            <a:ext cx="5511800" cy="693737"/>
            <a:chOff x="2039" y="1717"/>
            <a:chExt cx="3472" cy="437"/>
          </a:xfrm>
        </p:grpSpPr>
        <p:pic>
          <p:nvPicPr>
            <p:cNvPr id="1014795" name="Picture 11"/>
            <p:cNvPicPr>
              <a:picLocks noChangeAspect="1" noChangeArrowheads="1"/>
            </p:cNvPicPr>
            <p:nvPr/>
          </p:nvPicPr>
          <p:blipFill>
            <a:blip r:embed="rId2">
              <a:lum bright="28000" contrast="-18000"/>
              <a:extLst>
                <a:ext uri="{28A0092B-C50C-407E-A947-70E740481C1C}">
                  <a14:useLocalDpi xmlns:a14="http://schemas.microsoft.com/office/drawing/2010/main" val="0"/>
                </a:ext>
              </a:extLst>
            </a:blip>
            <a:srcRect/>
            <a:stretch>
              <a:fillRect/>
            </a:stretch>
          </p:blipFill>
          <p:spPr bwMode="auto">
            <a:xfrm>
              <a:off x="2957" y="1758"/>
              <a:ext cx="574" cy="355"/>
            </a:xfrm>
            <a:prstGeom prst="rect">
              <a:avLst/>
            </a:prstGeom>
            <a:noFill/>
            <a:extLst>
              <a:ext uri="{909E8E84-426E-40DD-AFC4-6F175D3DCCD1}">
                <a14:hiddenFill xmlns:a14="http://schemas.microsoft.com/office/drawing/2010/main">
                  <a:solidFill>
                    <a:srgbClr val="FFFFFF"/>
                  </a:solidFill>
                </a14:hiddenFill>
              </a:ext>
            </a:extLst>
          </p:spPr>
        </p:pic>
        <p:sp>
          <p:nvSpPr>
            <p:cNvPr id="1014796" name="Rectangle 12"/>
            <p:cNvSpPr>
              <a:spLocks noChangeArrowheads="1"/>
            </p:cNvSpPr>
            <p:nvPr/>
          </p:nvSpPr>
          <p:spPr bwMode="gray">
            <a:xfrm>
              <a:off x="3636" y="1717"/>
              <a:ext cx="1875" cy="437"/>
            </a:xfrm>
            <a:prstGeom prst="rect">
              <a:avLst/>
            </a:prstGeom>
            <a:noFill/>
            <a:ln>
              <a:noFill/>
            </a:ln>
            <a:effectLst/>
            <a:extLst>
              <a:ext uri="{909E8E84-426E-40DD-AFC4-6F175D3DCCD1}">
                <a14:hiddenFill xmlns:a14="http://schemas.microsoft.com/office/drawing/2010/main">
                  <a:solidFill>
                    <a:srgbClr val="FF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lvl1pPr algn="l" defTabSz="916305">
                <a:defRPr>
                  <a:solidFill>
                    <a:schemeClr val="tx1"/>
                  </a:solidFill>
                  <a:latin typeface="Arial" panose="020B0604020202020204" pitchFamily="34" charset="0"/>
                  <a:ea typeface="宋体" panose="02010600030101010101" pitchFamily="2" charset="-122"/>
                </a:defRPr>
              </a:lvl1pPr>
              <a:lvl2pPr marL="692150" indent="-234950" algn="l" defTabSz="916305">
                <a:defRPr>
                  <a:solidFill>
                    <a:schemeClr val="tx1"/>
                  </a:solidFill>
                  <a:latin typeface="Arial" panose="020B0604020202020204" pitchFamily="34" charset="0"/>
                  <a:ea typeface="宋体" panose="02010600030101010101" pitchFamily="2" charset="-122"/>
                </a:defRPr>
              </a:lvl2pPr>
              <a:lvl3pPr marL="1092200" indent="-228600" algn="l" defTabSz="916305">
                <a:defRPr>
                  <a:solidFill>
                    <a:schemeClr val="tx1"/>
                  </a:solidFill>
                  <a:latin typeface="Arial" panose="020B0604020202020204" pitchFamily="34" charset="0"/>
                  <a:ea typeface="宋体" panose="02010600030101010101" pitchFamily="2" charset="-122"/>
                </a:defRPr>
              </a:lvl3pPr>
              <a:lvl4pPr marL="1377950" indent="-171450" algn="l" defTabSz="916305">
                <a:defRPr>
                  <a:solidFill>
                    <a:schemeClr val="tx1"/>
                  </a:solidFill>
                  <a:latin typeface="Arial" panose="020B0604020202020204" pitchFamily="34" charset="0"/>
                  <a:ea typeface="宋体" panose="02010600030101010101" pitchFamily="2" charset="-122"/>
                </a:defRPr>
              </a:lvl4pPr>
              <a:lvl5pPr marL="1663700" indent="-171450" algn="l" defTabSz="916305">
                <a:defRPr>
                  <a:solidFill>
                    <a:schemeClr val="tx1"/>
                  </a:solidFill>
                  <a:latin typeface="Arial" panose="020B0604020202020204" pitchFamily="34" charset="0"/>
                  <a:ea typeface="宋体" panose="02010600030101010101" pitchFamily="2" charset="-122"/>
                </a:defRPr>
              </a:lvl5pPr>
              <a:lvl6pPr marL="21209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5781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0353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4925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lnSpc>
                  <a:spcPct val="90000"/>
                </a:lnSpc>
                <a:spcBef>
                  <a:spcPct val="50000"/>
                </a:spcBef>
                <a:buClr>
                  <a:schemeClr val="accent1"/>
                </a:buClr>
                <a:buFont typeface="Wingdings" panose="05000000000000000000" pitchFamily="2" charset="2"/>
                <a:buNone/>
              </a:pPr>
              <a:r>
                <a:rPr lang="zh-CN" altLang="en-US" sz="1600" b="1">
                  <a:solidFill>
                    <a:srgbClr val="000000"/>
                  </a:solidFill>
                  <a:latin typeface="微软雅黑" panose="020B0503020204020204" pitchFamily="34" charset="-122"/>
                  <a:ea typeface="微软雅黑" panose="020B0503020204020204" pitchFamily="34" charset="-122"/>
                </a:rPr>
                <a:t>可重复和可衡量的业务流程，以用于实现期望的绩效</a:t>
              </a:r>
              <a:endParaRPr lang="en-US" altLang="zh-CN" sz="1600" b="1">
                <a:solidFill>
                  <a:srgbClr val="000000"/>
                </a:solidFill>
                <a:latin typeface="微软雅黑" panose="020B0503020204020204" pitchFamily="34" charset="-122"/>
                <a:ea typeface="微软雅黑" panose="020B0503020204020204" pitchFamily="34" charset="-122"/>
              </a:endParaRPr>
            </a:p>
          </p:txBody>
        </p:sp>
        <p:sp>
          <p:nvSpPr>
            <p:cNvPr id="1014797" name="Text Box 13"/>
            <p:cNvSpPr txBox="1">
              <a:spLocks noChangeArrowheads="1"/>
            </p:cNvSpPr>
            <p:nvPr/>
          </p:nvSpPr>
          <p:spPr bwMode="auto">
            <a:xfrm>
              <a:off x="2039" y="1801"/>
              <a:ext cx="820" cy="269"/>
            </a:xfrm>
            <a:prstGeom prst="rect">
              <a:avLst/>
            </a:prstGeom>
            <a:noFill/>
            <a:ln>
              <a:noFill/>
            </a:ln>
            <a:effectLst/>
            <a:extLst>
              <a:ext uri="{909E8E84-426E-40DD-AFC4-6F175D3DCCD1}">
                <a14:hiddenFill xmlns:a14="http://schemas.microsoft.com/office/drawing/2010/main">
                  <a:solidFill>
                    <a:srgbClr val="FFCC99"/>
                  </a:solidFill>
                </a14:hiddenFill>
              </a:ext>
              <a:ext uri="{91240B29-F687-4F45-9708-019B960494DF}">
                <a14:hiddenLine xmlns:a14="http://schemas.microsoft.com/office/drawing/2010/main" w="19050">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spcBef>
                  <a:spcPct val="50000"/>
                </a:spcBef>
              </a:pPr>
              <a:r>
                <a:rPr lang="zh-CN" altLang="en-US" sz="2200" b="1">
                  <a:solidFill>
                    <a:srgbClr val="003399"/>
                  </a:solidFill>
                  <a:effectLst>
                    <a:outerShdw blurRad="38100" dist="38100" dir="2700000" algn="tl">
                      <a:srgbClr val="C0C0C0"/>
                    </a:outerShdw>
                  </a:effectLst>
                  <a:latin typeface="微软雅黑" panose="020B0503020204020204" pitchFamily="34" charset="-122"/>
                </a:rPr>
                <a:t>业务流程</a:t>
              </a:r>
              <a:endParaRPr lang="zh-CN" altLang="en-US" sz="2200" b="1">
                <a:solidFill>
                  <a:srgbClr val="003399"/>
                </a:solidFill>
                <a:effectLst>
                  <a:outerShdw blurRad="38100" dist="38100" dir="2700000" algn="tl">
                    <a:srgbClr val="C0C0C0"/>
                  </a:outerShdw>
                </a:effectLst>
                <a:latin typeface="微软雅黑" panose="020B0503020204020204" pitchFamily="34" charset="-122"/>
              </a:endParaRPr>
            </a:p>
          </p:txBody>
        </p:sp>
      </p:grpSp>
      <p:grpSp>
        <p:nvGrpSpPr>
          <p:cNvPr id="1014798" name="Group 14"/>
          <p:cNvGrpSpPr/>
          <p:nvPr/>
        </p:nvGrpSpPr>
        <p:grpSpPr bwMode="auto">
          <a:xfrm>
            <a:off x="3217863" y="3360738"/>
            <a:ext cx="5530850" cy="693737"/>
            <a:chOff x="2027" y="2245"/>
            <a:chExt cx="3484" cy="437"/>
          </a:xfrm>
        </p:grpSpPr>
        <p:pic>
          <p:nvPicPr>
            <p:cNvPr id="1014799" name="Picture 15"/>
            <p:cNvPicPr>
              <a:picLocks noChangeAspect="1" noChangeArrowheads="1"/>
            </p:cNvPicPr>
            <p:nvPr/>
          </p:nvPicPr>
          <p:blipFill>
            <a:blip r:embed="rId3">
              <a:lum bright="28000" contrast="-18000"/>
              <a:extLst>
                <a:ext uri="{28A0092B-C50C-407E-A947-70E740481C1C}">
                  <a14:useLocalDpi xmlns:a14="http://schemas.microsoft.com/office/drawing/2010/main" val="0"/>
                </a:ext>
              </a:extLst>
            </a:blip>
            <a:srcRect/>
            <a:stretch>
              <a:fillRect/>
            </a:stretch>
          </p:blipFill>
          <p:spPr bwMode="auto">
            <a:xfrm>
              <a:off x="2957" y="2273"/>
              <a:ext cx="574" cy="380"/>
            </a:xfrm>
            <a:prstGeom prst="rect">
              <a:avLst/>
            </a:prstGeom>
            <a:noFill/>
            <a:extLst>
              <a:ext uri="{909E8E84-426E-40DD-AFC4-6F175D3DCCD1}">
                <a14:hiddenFill xmlns:a14="http://schemas.microsoft.com/office/drawing/2010/main">
                  <a:solidFill>
                    <a:srgbClr val="FFFFFF"/>
                  </a:solidFill>
                </a14:hiddenFill>
              </a:ext>
            </a:extLst>
          </p:spPr>
        </p:pic>
        <p:sp>
          <p:nvSpPr>
            <p:cNvPr id="1014800" name="Rectangle 16"/>
            <p:cNvSpPr>
              <a:spLocks noChangeArrowheads="1"/>
            </p:cNvSpPr>
            <p:nvPr/>
          </p:nvSpPr>
          <p:spPr bwMode="gray">
            <a:xfrm>
              <a:off x="3636" y="2245"/>
              <a:ext cx="1875" cy="437"/>
            </a:xfrm>
            <a:prstGeom prst="rect">
              <a:avLst/>
            </a:prstGeom>
            <a:noFill/>
            <a:ln>
              <a:noFill/>
            </a:ln>
            <a:effectLst/>
            <a:extLst>
              <a:ext uri="{909E8E84-426E-40DD-AFC4-6F175D3DCCD1}">
                <a14:hiddenFill xmlns:a14="http://schemas.microsoft.com/office/drawing/2010/main">
                  <a:solidFill>
                    <a:srgbClr val="FF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lvl1pPr algn="l" defTabSz="916305">
                <a:defRPr>
                  <a:solidFill>
                    <a:schemeClr val="tx1"/>
                  </a:solidFill>
                  <a:latin typeface="Arial" panose="020B0604020202020204" pitchFamily="34" charset="0"/>
                  <a:ea typeface="宋体" panose="02010600030101010101" pitchFamily="2" charset="-122"/>
                </a:defRPr>
              </a:lvl1pPr>
              <a:lvl2pPr marL="692150" indent="-234950" algn="l" defTabSz="916305">
                <a:defRPr>
                  <a:solidFill>
                    <a:schemeClr val="tx1"/>
                  </a:solidFill>
                  <a:latin typeface="Arial" panose="020B0604020202020204" pitchFamily="34" charset="0"/>
                  <a:ea typeface="宋体" panose="02010600030101010101" pitchFamily="2" charset="-122"/>
                </a:defRPr>
              </a:lvl2pPr>
              <a:lvl3pPr marL="1092200" indent="-228600" algn="l" defTabSz="916305">
                <a:defRPr>
                  <a:solidFill>
                    <a:schemeClr val="tx1"/>
                  </a:solidFill>
                  <a:latin typeface="Arial" panose="020B0604020202020204" pitchFamily="34" charset="0"/>
                  <a:ea typeface="宋体" panose="02010600030101010101" pitchFamily="2" charset="-122"/>
                </a:defRPr>
              </a:lvl3pPr>
              <a:lvl4pPr marL="1377950" indent="-171450" algn="l" defTabSz="916305">
                <a:defRPr>
                  <a:solidFill>
                    <a:schemeClr val="tx1"/>
                  </a:solidFill>
                  <a:latin typeface="Arial" panose="020B0604020202020204" pitchFamily="34" charset="0"/>
                  <a:ea typeface="宋体" panose="02010600030101010101" pitchFamily="2" charset="-122"/>
                </a:defRPr>
              </a:lvl4pPr>
              <a:lvl5pPr marL="1663700" indent="-171450" algn="l" defTabSz="916305">
                <a:defRPr>
                  <a:solidFill>
                    <a:schemeClr val="tx1"/>
                  </a:solidFill>
                  <a:latin typeface="Arial" panose="020B0604020202020204" pitchFamily="34" charset="0"/>
                  <a:ea typeface="宋体" panose="02010600030101010101" pitchFamily="2" charset="-122"/>
                </a:defRPr>
              </a:lvl5pPr>
              <a:lvl6pPr marL="21209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5781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0353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4925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lnSpc>
                  <a:spcPct val="90000"/>
                </a:lnSpc>
                <a:spcBef>
                  <a:spcPct val="50000"/>
                </a:spcBef>
                <a:buClr>
                  <a:schemeClr val="accent1"/>
                </a:buClr>
                <a:buFont typeface="Wingdings" panose="05000000000000000000" pitchFamily="2" charset="2"/>
                <a:buNone/>
              </a:pPr>
              <a:r>
                <a:rPr lang="zh-CN" altLang="en-US" sz="1600" b="1">
                  <a:solidFill>
                    <a:srgbClr val="000000"/>
                  </a:solidFill>
                  <a:latin typeface="微软雅黑" panose="020B0503020204020204" pitchFamily="34" charset="-122"/>
                  <a:ea typeface="微软雅黑" panose="020B0503020204020204" pitchFamily="34" charset="-122"/>
                </a:rPr>
                <a:t>能够支撑业务能力的组织，在流程中具有清晰的角色和职责划分</a:t>
              </a:r>
              <a:endParaRPr lang="en-US" altLang="zh-CN" sz="1600" b="1">
                <a:solidFill>
                  <a:srgbClr val="000000"/>
                </a:solidFill>
                <a:latin typeface="微软雅黑" panose="020B0503020204020204" pitchFamily="34" charset="-122"/>
                <a:ea typeface="微软雅黑" panose="020B0503020204020204" pitchFamily="34" charset="-122"/>
              </a:endParaRPr>
            </a:p>
          </p:txBody>
        </p:sp>
        <p:sp>
          <p:nvSpPr>
            <p:cNvPr id="1014801" name="Text Box 17"/>
            <p:cNvSpPr txBox="1">
              <a:spLocks noChangeArrowheads="1"/>
            </p:cNvSpPr>
            <p:nvPr/>
          </p:nvSpPr>
          <p:spPr bwMode="auto">
            <a:xfrm>
              <a:off x="2027" y="2329"/>
              <a:ext cx="820" cy="269"/>
            </a:xfrm>
            <a:prstGeom prst="rect">
              <a:avLst/>
            </a:prstGeom>
            <a:noFill/>
            <a:ln>
              <a:noFill/>
            </a:ln>
            <a:effectLst/>
            <a:extLst>
              <a:ext uri="{909E8E84-426E-40DD-AFC4-6F175D3DCCD1}">
                <a14:hiddenFill xmlns:a14="http://schemas.microsoft.com/office/drawing/2010/main">
                  <a:solidFill>
                    <a:srgbClr val="FFCC99"/>
                  </a:solidFill>
                </a14:hiddenFill>
              </a:ext>
              <a:ext uri="{91240B29-F687-4F45-9708-019B960494DF}">
                <a14:hiddenLine xmlns:a14="http://schemas.microsoft.com/office/drawing/2010/main" w="19050">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spcBef>
                  <a:spcPct val="50000"/>
                </a:spcBef>
              </a:pPr>
              <a:r>
                <a:rPr lang="zh-CN" altLang="en-US" sz="2200" b="1">
                  <a:solidFill>
                    <a:srgbClr val="003399"/>
                  </a:solidFill>
                  <a:effectLst>
                    <a:outerShdw blurRad="38100" dist="38100" dir="2700000" algn="tl">
                      <a:srgbClr val="C0C0C0"/>
                    </a:outerShdw>
                  </a:effectLst>
                  <a:latin typeface="微软雅黑" panose="020B0503020204020204" pitchFamily="34" charset="-122"/>
                </a:rPr>
                <a:t>组织人员</a:t>
              </a:r>
              <a:endParaRPr lang="zh-CN" altLang="en-US" sz="2200" b="1">
                <a:solidFill>
                  <a:srgbClr val="003399"/>
                </a:solidFill>
                <a:effectLst>
                  <a:outerShdw blurRad="38100" dist="38100" dir="2700000" algn="tl">
                    <a:srgbClr val="C0C0C0"/>
                  </a:outerShdw>
                </a:effectLst>
                <a:latin typeface="微软雅黑" panose="020B0503020204020204" pitchFamily="34" charset="-122"/>
              </a:endParaRPr>
            </a:p>
          </p:txBody>
        </p:sp>
      </p:grpSp>
      <p:grpSp>
        <p:nvGrpSpPr>
          <p:cNvPr id="1014809" name="Group 25"/>
          <p:cNvGrpSpPr/>
          <p:nvPr/>
        </p:nvGrpSpPr>
        <p:grpSpPr bwMode="auto">
          <a:xfrm>
            <a:off x="3217863" y="4146550"/>
            <a:ext cx="5556250" cy="714375"/>
            <a:chOff x="2027" y="2612"/>
            <a:chExt cx="3500" cy="450"/>
          </a:xfrm>
        </p:grpSpPr>
        <p:pic>
          <p:nvPicPr>
            <p:cNvPr id="1014803" name="Picture 19"/>
            <p:cNvPicPr>
              <a:picLocks noChangeArrowheads="1"/>
            </p:cNvPicPr>
            <p:nvPr/>
          </p:nvPicPr>
          <p:blipFill>
            <a:blip r:embed="rId4">
              <a:lum bright="28000" contrast="-18000"/>
              <a:extLst>
                <a:ext uri="{28A0092B-C50C-407E-A947-70E740481C1C}">
                  <a14:useLocalDpi xmlns:a14="http://schemas.microsoft.com/office/drawing/2010/main" val="0"/>
                </a:ext>
              </a:extLst>
            </a:blip>
            <a:srcRect/>
            <a:stretch>
              <a:fillRect/>
            </a:stretch>
          </p:blipFill>
          <p:spPr bwMode="auto">
            <a:xfrm>
              <a:off x="2952" y="2618"/>
              <a:ext cx="634" cy="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14804" name="Rectangle 20"/>
            <p:cNvSpPr>
              <a:spLocks noChangeArrowheads="1"/>
            </p:cNvSpPr>
            <p:nvPr/>
          </p:nvSpPr>
          <p:spPr bwMode="gray">
            <a:xfrm>
              <a:off x="3652" y="2612"/>
              <a:ext cx="1875" cy="437"/>
            </a:xfrm>
            <a:prstGeom prst="rect">
              <a:avLst/>
            </a:prstGeom>
            <a:noFill/>
            <a:ln>
              <a:noFill/>
            </a:ln>
            <a:effectLst/>
            <a:extLst>
              <a:ext uri="{909E8E84-426E-40DD-AFC4-6F175D3DCCD1}">
                <a14:hiddenFill xmlns:a14="http://schemas.microsoft.com/office/drawing/2010/main">
                  <a:solidFill>
                    <a:srgbClr val="FF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lvl1pPr algn="l" defTabSz="916305">
                <a:defRPr>
                  <a:solidFill>
                    <a:schemeClr val="tx1"/>
                  </a:solidFill>
                  <a:latin typeface="Arial" panose="020B0604020202020204" pitchFamily="34" charset="0"/>
                  <a:ea typeface="宋体" panose="02010600030101010101" pitchFamily="2" charset="-122"/>
                </a:defRPr>
              </a:lvl1pPr>
              <a:lvl2pPr marL="692150" indent="-234950" algn="l" defTabSz="916305">
                <a:defRPr>
                  <a:solidFill>
                    <a:schemeClr val="tx1"/>
                  </a:solidFill>
                  <a:latin typeface="Arial" panose="020B0604020202020204" pitchFamily="34" charset="0"/>
                  <a:ea typeface="宋体" panose="02010600030101010101" pitchFamily="2" charset="-122"/>
                </a:defRPr>
              </a:lvl2pPr>
              <a:lvl3pPr marL="1092200" indent="-228600" algn="l" defTabSz="916305">
                <a:defRPr>
                  <a:solidFill>
                    <a:schemeClr val="tx1"/>
                  </a:solidFill>
                  <a:latin typeface="Arial" panose="020B0604020202020204" pitchFamily="34" charset="0"/>
                  <a:ea typeface="宋体" panose="02010600030101010101" pitchFamily="2" charset="-122"/>
                </a:defRPr>
              </a:lvl3pPr>
              <a:lvl4pPr marL="1377950" indent="-171450" algn="l" defTabSz="916305">
                <a:defRPr>
                  <a:solidFill>
                    <a:schemeClr val="tx1"/>
                  </a:solidFill>
                  <a:latin typeface="Arial" panose="020B0604020202020204" pitchFamily="34" charset="0"/>
                  <a:ea typeface="宋体" panose="02010600030101010101" pitchFamily="2" charset="-122"/>
                </a:defRPr>
              </a:lvl4pPr>
              <a:lvl5pPr marL="1663700" indent="-171450" algn="l" defTabSz="916305">
                <a:defRPr>
                  <a:solidFill>
                    <a:schemeClr val="tx1"/>
                  </a:solidFill>
                  <a:latin typeface="Arial" panose="020B0604020202020204" pitchFamily="34" charset="0"/>
                  <a:ea typeface="宋体" panose="02010600030101010101" pitchFamily="2" charset="-122"/>
                </a:defRPr>
              </a:lvl5pPr>
              <a:lvl6pPr marL="21209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5781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0353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492500" indent="-171450" defTabSz="916305"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lnSpc>
                  <a:spcPct val="90000"/>
                </a:lnSpc>
                <a:spcBef>
                  <a:spcPct val="50000"/>
                </a:spcBef>
                <a:buClr>
                  <a:schemeClr val="accent1"/>
                </a:buClr>
                <a:buFont typeface="Wingdings" panose="05000000000000000000" pitchFamily="2" charset="2"/>
                <a:buNone/>
              </a:pPr>
              <a:r>
                <a:rPr lang="zh-CN" altLang="en-US" sz="1600" b="1">
                  <a:solidFill>
                    <a:srgbClr val="000000"/>
                  </a:solidFill>
                  <a:latin typeface="微软雅黑" panose="020B0503020204020204" pitchFamily="34" charset="-122"/>
                  <a:ea typeface="微软雅黑" panose="020B0503020204020204" pitchFamily="34" charset="-122"/>
                </a:rPr>
                <a:t>在执行功能时必需的应用程序，以及为应用程序提供运行基础的设备与技术</a:t>
              </a:r>
              <a:endParaRPr lang="en-US" altLang="zh-CN" sz="1600" b="1">
                <a:solidFill>
                  <a:srgbClr val="000000"/>
                </a:solidFill>
                <a:latin typeface="微软雅黑" panose="020B0503020204020204" pitchFamily="34" charset="-122"/>
                <a:ea typeface="微软雅黑" panose="020B0503020204020204" pitchFamily="34" charset="-122"/>
              </a:endParaRPr>
            </a:p>
          </p:txBody>
        </p:sp>
        <p:sp>
          <p:nvSpPr>
            <p:cNvPr id="1014805" name="Text Box 21"/>
            <p:cNvSpPr txBox="1">
              <a:spLocks noChangeArrowheads="1"/>
            </p:cNvSpPr>
            <p:nvPr/>
          </p:nvSpPr>
          <p:spPr bwMode="auto">
            <a:xfrm>
              <a:off x="2027" y="2706"/>
              <a:ext cx="820" cy="269"/>
            </a:xfrm>
            <a:prstGeom prst="rect">
              <a:avLst/>
            </a:prstGeom>
            <a:noFill/>
            <a:ln>
              <a:noFill/>
            </a:ln>
            <a:effectLst/>
            <a:extLst>
              <a:ext uri="{909E8E84-426E-40DD-AFC4-6F175D3DCCD1}">
                <a14:hiddenFill xmlns:a14="http://schemas.microsoft.com/office/drawing/2010/main">
                  <a:solidFill>
                    <a:srgbClr val="FFCC99"/>
                  </a:solidFill>
                </a14:hiddenFill>
              </a:ext>
              <a:ext uri="{91240B29-F687-4F45-9708-019B960494DF}">
                <a14:hiddenLine xmlns:a14="http://schemas.microsoft.com/office/drawing/2010/main" w="19050">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spcBef>
                  <a:spcPct val="50000"/>
                </a:spcBef>
              </a:pPr>
              <a:r>
                <a:rPr lang="zh-CN" altLang="en-US" sz="2200" b="1">
                  <a:solidFill>
                    <a:srgbClr val="003399"/>
                  </a:solidFill>
                  <a:effectLst>
                    <a:outerShdw blurRad="38100" dist="38100" dir="2700000" algn="tl">
                      <a:srgbClr val="C0C0C0"/>
                    </a:outerShdw>
                  </a:effectLst>
                  <a:latin typeface="微软雅黑" panose="020B0503020204020204" pitchFamily="34" charset="-122"/>
                </a:rPr>
                <a:t>应用系统</a:t>
              </a:r>
              <a:endParaRPr lang="en-US" altLang="zh-CN" sz="2200" b="1">
                <a:solidFill>
                  <a:srgbClr val="003399"/>
                </a:solidFill>
                <a:effectLst>
                  <a:outerShdw blurRad="38100" dist="38100" dir="2700000" algn="tl">
                    <a:srgbClr val="C0C0C0"/>
                  </a:outerShdw>
                </a:effectLst>
                <a:latin typeface="微软雅黑" panose="020B0503020204020204" pitchFamily="34" charset="-122"/>
              </a:endParaRPr>
            </a:p>
          </p:txBody>
        </p:sp>
      </p:grpSp>
      <p:sp>
        <p:nvSpPr>
          <p:cNvPr id="1014806" name="Text Box 22"/>
          <p:cNvSpPr txBox="1">
            <a:spLocks noChangeArrowheads="1"/>
          </p:cNvSpPr>
          <p:nvPr/>
        </p:nvSpPr>
        <p:spPr bwMode="auto">
          <a:xfrm>
            <a:off x="1446213" y="4941888"/>
            <a:ext cx="6337300" cy="1296987"/>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l">
              <a:lnSpc>
                <a:spcPct val="120000"/>
              </a:lnSpc>
            </a:pPr>
            <a:r>
              <a:rPr lang="zh-CN" altLang="en-US" sz="2200"/>
              <a:t>在既定的发展战略牵引下，业务流程、组织人员、应用系统等三大要素应三位一体、紧密结合，并共同形成卓越高效的业务能力</a:t>
            </a:r>
            <a:endParaRPr lang="zh-CN" altLang="en-US" sz="2200"/>
          </a:p>
        </p:txBody>
      </p:sp>
      <p:sp>
        <p:nvSpPr>
          <p:cNvPr id="1014807" name="Text Box 23"/>
          <p:cNvSpPr txBox="1">
            <a:spLocks noChangeArrowheads="1"/>
          </p:cNvSpPr>
          <p:nvPr/>
        </p:nvSpPr>
        <p:spPr bwMode="auto">
          <a:xfrm>
            <a:off x="468313" y="1196975"/>
            <a:ext cx="7169150" cy="427038"/>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l"/>
            <a:r>
              <a:rPr lang="zh-CN" altLang="en-US" sz="2200"/>
              <a:t>高水准的管理软件和信息系统是否就能够解决所有的问题</a:t>
            </a:r>
            <a:endParaRPr lang="zh-CN" altLang="en-US" sz="2200"/>
          </a:p>
        </p:txBody>
      </p:sp>
      <p:sp>
        <p:nvSpPr>
          <p:cNvPr id="1014808" name="WordArt 24"/>
          <p:cNvSpPr>
            <a:spLocks noChangeArrowheads="1" noChangeShapeType="1" noTextEdit="1"/>
          </p:cNvSpPr>
          <p:nvPr/>
        </p:nvSpPr>
        <p:spPr bwMode="auto">
          <a:xfrm rot="1883263">
            <a:off x="7643813" y="862013"/>
            <a:ext cx="457200" cy="1028700"/>
          </a:xfrm>
          <a:prstGeom prst="rect">
            <a:avLst/>
          </a:prstGeom>
        </p:spPr>
        <p:txBody>
          <a:bodyPr wrap="none" fromWordArt="1">
            <a:prstTxWarp prst="textSlantUp">
              <a:avLst>
                <a:gd name="adj" fmla="val 32056"/>
              </a:avLst>
            </a:prstTxWarp>
          </a:bodyPr>
          <a:lstStyle/>
          <a:p>
            <a:r>
              <a:rPr lang="zh-CN" altLang="en-US" sz="3600" kern="10">
                <a:ln w="9525">
                  <a:solidFill>
                    <a:srgbClr val="CC99FF"/>
                  </a:solidFill>
                  <a:round/>
                </a:ln>
                <a:gradFill rotWithShape="0">
                  <a:gsLst>
                    <a:gs pos="0">
                      <a:srgbClr val="6600CC"/>
                    </a:gs>
                    <a:gs pos="100000">
                      <a:srgbClr val="CC00CC"/>
                    </a:gs>
                  </a:gsLst>
                  <a:lin ang="3516737" scaled="1"/>
                </a:gradFill>
                <a:effectLst>
                  <a:outerShdw dist="53882" dir="2700000" algn="ctr" rotWithShape="0">
                    <a:srgbClr val="9999FF">
                      <a:alpha val="80000"/>
                    </a:srgbClr>
                  </a:outerShdw>
                </a:effectLst>
                <a:latin typeface="宋体" panose="02010600030101010101" pitchFamily="2" charset="-122"/>
                <a:ea typeface="宋体" panose="02010600030101010101" pitchFamily="2" charset="-122"/>
              </a:rPr>
              <a:t>？</a:t>
            </a:r>
            <a:endParaRPr lang="zh-CN" altLang="en-US" sz="3600" kern="10">
              <a:ln w="9525">
                <a:solidFill>
                  <a:srgbClr val="CC99FF"/>
                </a:solidFill>
                <a:round/>
              </a:ln>
              <a:gradFill rotWithShape="0">
                <a:gsLst>
                  <a:gs pos="0">
                    <a:srgbClr val="6600CC"/>
                  </a:gs>
                  <a:gs pos="100000">
                    <a:srgbClr val="CC00CC"/>
                  </a:gs>
                </a:gsLst>
                <a:lin ang="3516737" scaled="1"/>
              </a:gradFill>
              <a:effectLst>
                <a:outerShdw dist="53882" dir="2700000" algn="ctr" rotWithShape="0">
                  <a:srgbClr val="9999FF">
                    <a:alpha val="80000"/>
                  </a:srgbClr>
                </a:outerShdw>
              </a:effectLst>
              <a:latin typeface="宋体" panose="02010600030101010101" pitchFamily="2" charset="-122"/>
              <a:ea typeface="宋体" panose="02010600030101010101"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100" name="Rectangle 4"/>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latin typeface="微软雅黑" panose="020B0503020204020204" pitchFamily="34" charset="-122"/>
              </a:rPr>
              <a:t>信息化助力于实现零售企业的业务发展策略</a:t>
            </a:r>
            <a:endParaRPr lang="zh-CN" altLang="en-US">
              <a:latin typeface="微软雅黑" panose="020B0503020204020204" pitchFamily="34" charset="-122"/>
            </a:endParaRPr>
          </a:p>
        </p:txBody>
      </p:sp>
      <p:sp>
        <p:nvSpPr>
          <p:cNvPr id="1527819" name="Line 11"/>
          <p:cNvSpPr>
            <a:spLocks noChangeShapeType="1"/>
          </p:cNvSpPr>
          <p:nvPr/>
        </p:nvSpPr>
        <p:spPr bwMode="gray">
          <a:xfrm flipV="1">
            <a:off x="2190750" y="2751138"/>
            <a:ext cx="787400" cy="2184400"/>
          </a:xfrm>
          <a:prstGeom prst="line">
            <a:avLst/>
          </a:prstGeom>
          <a:noFill/>
          <a:ln w="2540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20" name="Line 12"/>
          <p:cNvSpPr>
            <a:spLocks noChangeShapeType="1"/>
          </p:cNvSpPr>
          <p:nvPr/>
        </p:nvSpPr>
        <p:spPr bwMode="gray">
          <a:xfrm>
            <a:off x="2728913" y="2657475"/>
            <a:ext cx="2454275" cy="2206625"/>
          </a:xfrm>
          <a:prstGeom prst="line">
            <a:avLst/>
          </a:prstGeom>
          <a:noFill/>
          <a:ln w="2540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21" name="AutoShape 13"/>
          <p:cNvSpPr>
            <a:spLocks noChangeArrowheads="1"/>
          </p:cNvSpPr>
          <p:nvPr/>
        </p:nvSpPr>
        <p:spPr bwMode="gray">
          <a:xfrm>
            <a:off x="692150" y="4852988"/>
            <a:ext cx="4511675" cy="1381125"/>
          </a:xfrm>
          <a:prstGeom prst="parallelogram">
            <a:avLst>
              <a:gd name="adj" fmla="val 109978"/>
            </a:avLst>
          </a:prstGeom>
          <a:gradFill rotWithShape="0">
            <a:gsLst>
              <a:gs pos="0">
                <a:srgbClr val="99CCFF">
                  <a:gamma/>
                  <a:tint val="13725"/>
                  <a:invGamma/>
                </a:srgbClr>
              </a:gs>
              <a:gs pos="100000">
                <a:srgbClr val="99CCFF"/>
              </a:gs>
            </a:gsLst>
            <a:path path="shape">
              <a:fillToRect l="50000" t="50000" r="50000" b="50000"/>
            </a:path>
          </a:gradFill>
          <a:ln w="6350">
            <a:solidFill>
              <a:srgbClr val="003366"/>
            </a:solidFill>
            <a:miter lim="800000"/>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22" name="AutoShape 14"/>
          <p:cNvSpPr>
            <a:spLocks noChangeArrowheads="1"/>
          </p:cNvSpPr>
          <p:nvPr/>
        </p:nvSpPr>
        <p:spPr bwMode="gray">
          <a:xfrm>
            <a:off x="1898650" y="3797300"/>
            <a:ext cx="2084388" cy="635000"/>
          </a:xfrm>
          <a:prstGeom prst="parallelogram">
            <a:avLst>
              <a:gd name="adj" fmla="val 106393"/>
            </a:avLst>
          </a:prstGeom>
          <a:gradFill rotWithShape="0">
            <a:gsLst>
              <a:gs pos="0">
                <a:srgbClr val="CCFFCC">
                  <a:gamma/>
                  <a:tint val="13725"/>
                  <a:invGamma/>
                </a:srgbClr>
              </a:gs>
              <a:gs pos="100000">
                <a:srgbClr val="CCFFCC"/>
              </a:gs>
            </a:gsLst>
            <a:path path="shape">
              <a:fillToRect l="50000" t="50000" r="50000" b="50000"/>
            </a:path>
          </a:gradFill>
          <a:ln w="6350">
            <a:solidFill>
              <a:schemeClr val="accent1"/>
            </a:solidFill>
            <a:miter lim="800000"/>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23" name="Text Box 15"/>
          <p:cNvSpPr txBox="1">
            <a:spLocks noChangeArrowheads="1"/>
          </p:cNvSpPr>
          <p:nvPr/>
        </p:nvSpPr>
        <p:spPr bwMode="gray">
          <a:xfrm>
            <a:off x="2149475" y="3889375"/>
            <a:ext cx="828675" cy="298450"/>
          </a:xfrm>
          <a:prstGeom prst="rect">
            <a:avLst/>
          </a:prstGeom>
          <a:noFill/>
          <a:ln w="6350">
            <a:noFill/>
            <a:miter lim="800000"/>
            <a:tailEnd type="none" w="med" len="sm"/>
          </a:ln>
          <a:effectLst/>
        </p:spPr>
        <p:txBody>
          <a:bodyPr lIns="36000" tIns="36000" rIns="36000" bIns="36000" anchor="ctr">
            <a:spAutoFit/>
          </a:bodyPr>
          <a:lstStyle/>
          <a:p>
            <a:pPr eaLnBrk="0" hangingPunct="0">
              <a:lnSpc>
                <a:spcPct val="87000"/>
              </a:lnSpc>
              <a:spcBef>
                <a:spcPct val="20000"/>
              </a:spcBef>
              <a:defRPr/>
            </a:pPr>
            <a:r>
              <a:rPr lang="zh-CN" altLang="en-US" sz="1700" b="1">
                <a:solidFill>
                  <a:srgbClr val="000000"/>
                </a:solidFill>
                <a:latin typeface="+mn-ea"/>
                <a:ea typeface="+mn-ea"/>
              </a:rPr>
              <a:t>蓝图</a:t>
            </a:r>
            <a:endParaRPr lang="zh-CN" altLang="en-US" sz="1700" b="1">
              <a:solidFill>
                <a:srgbClr val="000000"/>
              </a:solidFill>
              <a:latin typeface="+mn-ea"/>
              <a:ea typeface="+mn-ea"/>
            </a:endParaRPr>
          </a:p>
        </p:txBody>
      </p:sp>
      <p:sp>
        <p:nvSpPr>
          <p:cNvPr id="1527824" name="Text Box 16"/>
          <p:cNvSpPr txBox="1">
            <a:spLocks noChangeArrowheads="1"/>
          </p:cNvSpPr>
          <p:nvPr/>
        </p:nvSpPr>
        <p:spPr bwMode="gray">
          <a:xfrm>
            <a:off x="3211513" y="3821113"/>
            <a:ext cx="504825" cy="298450"/>
          </a:xfrm>
          <a:prstGeom prst="rect">
            <a:avLst/>
          </a:prstGeom>
          <a:noFill/>
          <a:ln w="6350">
            <a:noFill/>
            <a:miter lim="800000"/>
            <a:tailEnd type="none" w="med" len="sm"/>
          </a:ln>
          <a:effectLst/>
        </p:spPr>
        <p:txBody>
          <a:bodyPr wrap="none" lIns="36000" tIns="36000" rIns="36000" bIns="36000" anchor="ctr">
            <a:spAutoFit/>
          </a:bodyPr>
          <a:lstStyle/>
          <a:p>
            <a:pPr eaLnBrk="0" hangingPunct="0">
              <a:lnSpc>
                <a:spcPct val="87000"/>
              </a:lnSpc>
              <a:spcBef>
                <a:spcPct val="20000"/>
              </a:spcBef>
              <a:defRPr/>
            </a:pPr>
            <a:r>
              <a:rPr lang="zh-CN" altLang="en-US" sz="1700" b="1">
                <a:solidFill>
                  <a:srgbClr val="000000"/>
                </a:solidFill>
                <a:latin typeface="+mn-ea"/>
                <a:ea typeface="+mn-ea"/>
              </a:rPr>
              <a:t>方法</a:t>
            </a:r>
            <a:endParaRPr lang="zh-CN" altLang="en-US" sz="1700" b="1">
              <a:solidFill>
                <a:srgbClr val="000000"/>
              </a:solidFill>
              <a:latin typeface="+mn-ea"/>
              <a:ea typeface="+mn-ea"/>
            </a:endParaRPr>
          </a:p>
        </p:txBody>
      </p:sp>
      <p:sp>
        <p:nvSpPr>
          <p:cNvPr id="1527825" name="Text Box 17"/>
          <p:cNvSpPr txBox="1">
            <a:spLocks noChangeArrowheads="1"/>
          </p:cNvSpPr>
          <p:nvPr/>
        </p:nvSpPr>
        <p:spPr bwMode="gray">
          <a:xfrm>
            <a:off x="2741613" y="4160838"/>
            <a:ext cx="504825" cy="298450"/>
          </a:xfrm>
          <a:prstGeom prst="rect">
            <a:avLst/>
          </a:prstGeom>
          <a:noFill/>
          <a:ln w="6350">
            <a:noFill/>
            <a:miter lim="800000"/>
            <a:tailEnd type="none" w="med" len="sm"/>
          </a:ln>
          <a:effectLst/>
        </p:spPr>
        <p:txBody>
          <a:bodyPr wrap="none" lIns="36000" tIns="36000" rIns="36000" bIns="36000" anchor="ctr">
            <a:spAutoFit/>
          </a:bodyPr>
          <a:lstStyle/>
          <a:p>
            <a:pPr eaLnBrk="0" hangingPunct="0">
              <a:lnSpc>
                <a:spcPct val="87000"/>
              </a:lnSpc>
              <a:spcBef>
                <a:spcPct val="20000"/>
              </a:spcBef>
              <a:defRPr/>
            </a:pPr>
            <a:r>
              <a:rPr lang="zh-CN" altLang="en-US" sz="1700" b="1">
                <a:solidFill>
                  <a:srgbClr val="000000"/>
                </a:solidFill>
                <a:latin typeface="+mn-ea"/>
                <a:ea typeface="+mn-ea"/>
              </a:rPr>
              <a:t>目标</a:t>
            </a:r>
            <a:endParaRPr lang="zh-CN" altLang="en-US" sz="1700" b="1">
              <a:solidFill>
                <a:srgbClr val="000000"/>
              </a:solidFill>
              <a:latin typeface="+mn-ea"/>
              <a:ea typeface="+mn-ea"/>
            </a:endParaRPr>
          </a:p>
        </p:txBody>
      </p:sp>
      <p:sp>
        <p:nvSpPr>
          <p:cNvPr id="1527826" name="Text Box 18"/>
          <p:cNvSpPr txBox="1">
            <a:spLocks noChangeArrowheads="1"/>
          </p:cNvSpPr>
          <p:nvPr/>
        </p:nvSpPr>
        <p:spPr bwMode="gray">
          <a:xfrm>
            <a:off x="1968500" y="5051425"/>
            <a:ext cx="1038225" cy="323850"/>
          </a:xfrm>
          <a:prstGeom prst="rect">
            <a:avLst/>
          </a:prstGeom>
          <a:noFill/>
          <a:ln w="6350">
            <a:noFill/>
            <a:miter lim="800000"/>
            <a:tailEnd type="none" w="med" len="sm"/>
          </a:ln>
          <a:effectLst/>
        </p:spPr>
        <p:txBody>
          <a:bodyPr wrap="none" lIns="36000" tIns="36000" rIns="36000" bIns="36000" anchor="ctr">
            <a:spAutoFit/>
          </a:bodyPr>
          <a:lstStyle/>
          <a:p>
            <a:pPr eaLnBrk="0" hangingPunct="0">
              <a:lnSpc>
                <a:spcPct val="87000"/>
              </a:lnSpc>
              <a:spcBef>
                <a:spcPct val="20000"/>
              </a:spcBef>
              <a:defRPr/>
            </a:pPr>
            <a:r>
              <a:rPr lang="zh-CN" altLang="en-US" sz="1900" b="1">
                <a:solidFill>
                  <a:srgbClr val="000000"/>
                </a:solidFill>
                <a:latin typeface="+mn-ea"/>
                <a:ea typeface="+mn-ea"/>
              </a:rPr>
              <a:t>经营数据</a:t>
            </a:r>
            <a:endParaRPr lang="zh-CN" altLang="en-US" sz="1900" b="1">
              <a:solidFill>
                <a:srgbClr val="000000"/>
              </a:solidFill>
              <a:latin typeface="+mn-ea"/>
              <a:ea typeface="+mn-ea"/>
            </a:endParaRPr>
          </a:p>
        </p:txBody>
      </p:sp>
      <p:sp>
        <p:nvSpPr>
          <p:cNvPr id="1527827" name="Text Box 19"/>
          <p:cNvSpPr txBox="1">
            <a:spLocks noChangeArrowheads="1"/>
          </p:cNvSpPr>
          <p:nvPr/>
        </p:nvSpPr>
        <p:spPr bwMode="gray">
          <a:xfrm>
            <a:off x="3557588" y="5060950"/>
            <a:ext cx="1038225" cy="323850"/>
          </a:xfrm>
          <a:prstGeom prst="rect">
            <a:avLst/>
          </a:prstGeom>
          <a:noFill/>
          <a:ln w="6350">
            <a:noFill/>
            <a:miter lim="800000"/>
            <a:tailEnd type="none" w="med" len="sm"/>
          </a:ln>
          <a:effectLst/>
        </p:spPr>
        <p:txBody>
          <a:bodyPr wrap="none" lIns="36000" tIns="36000" rIns="36000" bIns="36000" anchor="ctr">
            <a:spAutoFit/>
          </a:bodyPr>
          <a:lstStyle/>
          <a:p>
            <a:pPr eaLnBrk="0" hangingPunct="0">
              <a:lnSpc>
                <a:spcPct val="87000"/>
              </a:lnSpc>
              <a:spcBef>
                <a:spcPct val="20000"/>
              </a:spcBef>
              <a:defRPr/>
            </a:pPr>
            <a:r>
              <a:rPr lang="zh-CN" altLang="en-US" sz="1900" b="1">
                <a:solidFill>
                  <a:srgbClr val="000000"/>
                </a:solidFill>
                <a:latin typeface="+mn-ea"/>
                <a:ea typeface="+mn-ea"/>
              </a:rPr>
              <a:t>功能应用</a:t>
            </a:r>
            <a:endParaRPr lang="zh-CN" altLang="en-US" sz="1900" b="1">
              <a:solidFill>
                <a:srgbClr val="000000"/>
              </a:solidFill>
              <a:latin typeface="+mn-ea"/>
              <a:ea typeface="+mn-ea"/>
            </a:endParaRPr>
          </a:p>
        </p:txBody>
      </p:sp>
      <p:sp>
        <p:nvSpPr>
          <p:cNvPr id="1527828" name="Text Box 20"/>
          <p:cNvSpPr txBox="1">
            <a:spLocks noChangeArrowheads="1"/>
          </p:cNvSpPr>
          <p:nvPr/>
        </p:nvSpPr>
        <p:spPr bwMode="gray">
          <a:xfrm>
            <a:off x="1311275" y="5735638"/>
            <a:ext cx="1038225" cy="323850"/>
          </a:xfrm>
          <a:prstGeom prst="rect">
            <a:avLst/>
          </a:prstGeom>
          <a:noFill/>
          <a:ln w="6350">
            <a:noFill/>
            <a:miter lim="800000"/>
            <a:tailEnd type="none" w="med" len="sm"/>
          </a:ln>
          <a:effectLst/>
        </p:spPr>
        <p:txBody>
          <a:bodyPr wrap="none" lIns="36000" tIns="36000" rIns="36000" bIns="36000" anchor="ctr">
            <a:spAutoFit/>
          </a:bodyPr>
          <a:lstStyle/>
          <a:p>
            <a:pPr eaLnBrk="0" hangingPunct="0">
              <a:lnSpc>
                <a:spcPct val="87000"/>
              </a:lnSpc>
              <a:spcBef>
                <a:spcPct val="20000"/>
              </a:spcBef>
              <a:defRPr/>
            </a:pPr>
            <a:r>
              <a:rPr lang="zh-CN" altLang="en-US" sz="1900" b="1">
                <a:solidFill>
                  <a:srgbClr val="000000"/>
                </a:solidFill>
                <a:latin typeface="+mn-ea"/>
                <a:ea typeface="+mn-ea"/>
              </a:rPr>
              <a:t>业务平台</a:t>
            </a:r>
            <a:endParaRPr lang="zh-CN" altLang="en-US" sz="1900" b="1">
              <a:solidFill>
                <a:srgbClr val="000000"/>
              </a:solidFill>
              <a:latin typeface="+mn-ea"/>
              <a:ea typeface="+mn-ea"/>
            </a:endParaRPr>
          </a:p>
        </p:txBody>
      </p:sp>
      <p:sp>
        <p:nvSpPr>
          <p:cNvPr id="1527829" name="Oval 21"/>
          <p:cNvSpPr>
            <a:spLocks noChangeArrowheads="1"/>
          </p:cNvSpPr>
          <p:nvPr/>
        </p:nvSpPr>
        <p:spPr bwMode="gray">
          <a:xfrm>
            <a:off x="2825750" y="4025900"/>
            <a:ext cx="239713" cy="128588"/>
          </a:xfrm>
          <a:prstGeom prst="ellipse">
            <a:avLst/>
          </a:prstGeom>
          <a:solidFill>
            <a:srgbClr val="000000"/>
          </a:solidFill>
          <a:ln w="635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30" name="Oval 22"/>
          <p:cNvSpPr>
            <a:spLocks noChangeArrowheads="1"/>
          </p:cNvSpPr>
          <p:nvPr/>
        </p:nvSpPr>
        <p:spPr bwMode="gray">
          <a:xfrm>
            <a:off x="2838450" y="5426075"/>
            <a:ext cx="242888" cy="125413"/>
          </a:xfrm>
          <a:prstGeom prst="ellipse">
            <a:avLst/>
          </a:prstGeom>
          <a:solidFill>
            <a:srgbClr val="000000"/>
          </a:solidFill>
          <a:ln w="635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31" name="Line 23"/>
          <p:cNvSpPr>
            <a:spLocks noChangeShapeType="1"/>
          </p:cNvSpPr>
          <p:nvPr/>
        </p:nvSpPr>
        <p:spPr bwMode="gray">
          <a:xfrm flipH="1">
            <a:off x="1916113" y="4075113"/>
            <a:ext cx="1030287" cy="346075"/>
          </a:xfrm>
          <a:prstGeom prst="line">
            <a:avLst/>
          </a:prstGeom>
          <a:noFill/>
          <a:ln w="635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32" name="Line 24"/>
          <p:cNvSpPr>
            <a:spLocks noChangeShapeType="1"/>
          </p:cNvSpPr>
          <p:nvPr/>
        </p:nvSpPr>
        <p:spPr bwMode="gray">
          <a:xfrm>
            <a:off x="2946400" y="4090988"/>
            <a:ext cx="703263" cy="0"/>
          </a:xfrm>
          <a:prstGeom prst="line">
            <a:avLst/>
          </a:prstGeom>
          <a:noFill/>
          <a:ln w="635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33" name="Line 25"/>
          <p:cNvSpPr>
            <a:spLocks noChangeShapeType="1"/>
          </p:cNvSpPr>
          <p:nvPr/>
        </p:nvSpPr>
        <p:spPr bwMode="gray">
          <a:xfrm flipH="1" flipV="1">
            <a:off x="2573338" y="3795713"/>
            <a:ext cx="373062" cy="295275"/>
          </a:xfrm>
          <a:prstGeom prst="line">
            <a:avLst/>
          </a:prstGeom>
          <a:noFill/>
          <a:ln w="635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34" name="Text Box 26"/>
          <p:cNvSpPr txBox="1">
            <a:spLocks noChangeArrowheads="1"/>
          </p:cNvSpPr>
          <p:nvPr/>
        </p:nvSpPr>
        <p:spPr bwMode="gray">
          <a:xfrm>
            <a:off x="2800350" y="5734050"/>
            <a:ext cx="1038225" cy="323850"/>
          </a:xfrm>
          <a:prstGeom prst="rect">
            <a:avLst/>
          </a:prstGeom>
          <a:noFill/>
          <a:ln w="6350">
            <a:noFill/>
            <a:miter lim="800000"/>
            <a:tailEnd type="none" w="med" len="sm"/>
          </a:ln>
          <a:effectLst/>
        </p:spPr>
        <p:txBody>
          <a:bodyPr wrap="none" lIns="36000" tIns="36000" rIns="36000" bIns="36000" anchor="ctr">
            <a:spAutoFit/>
          </a:bodyPr>
          <a:lstStyle/>
          <a:p>
            <a:pPr eaLnBrk="0" hangingPunct="0">
              <a:lnSpc>
                <a:spcPct val="87000"/>
              </a:lnSpc>
              <a:spcBef>
                <a:spcPct val="20000"/>
              </a:spcBef>
              <a:defRPr/>
            </a:pPr>
            <a:r>
              <a:rPr lang="zh-CN" altLang="en-US" sz="1900" b="1">
                <a:solidFill>
                  <a:srgbClr val="000000"/>
                </a:solidFill>
                <a:latin typeface="+mn-ea"/>
                <a:ea typeface="+mn-ea"/>
              </a:rPr>
              <a:t>承载网络</a:t>
            </a:r>
            <a:endParaRPr lang="zh-CN" altLang="en-US" sz="1900" b="1">
              <a:solidFill>
                <a:srgbClr val="000000"/>
              </a:solidFill>
              <a:latin typeface="+mn-ea"/>
              <a:ea typeface="+mn-ea"/>
            </a:endParaRPr>
          </a:p>
        </p:txBody>
      </p:sp>
      <p:sp>
        <p:nvSpPr>
          <p:cNvPr id="1527835" name="Line 27"/>
          <p:cNvSpPr>
            <a:spLocks noChangeShapeType="1"/>
          </p:cNvSpPr>
          <p:nvPr/>
        </p:nvSpPr>
        <p:spPr bwMode="gray">
          <a:xfrm>
            <a:off x="2974975" y="4489450"/>
            <a:ext cx="0" cy="965200"/>
          </a:xfrm>
          <a:prstGeom prst="line">
            <a:avLst/>
          </a:prstGeom>
          <a:noFill/>
          <a:ln w="50800">
            <a:solidFill>
              <a:srgbClr val="000000"/>
            </a:solidFill>
            <a:round/>
            <a:tailEnd type="triangle" w="med" len="sm"/>
          </a:ln>
          <a:effectLst/>
        </p:spPr>
        <p:txBody>
          <a:bodyPr wrap="none" lIns="36000" tIns="36000" rIns="36000" bIns="36000" anchor="ctr"/>
          <a:lstStyle/>
          <a:p>
            <a:pPr algn="l">
              <a:defRPr/>
            </a:pPr>
            <a:endParaRPr lang="zh-CN" altLang="en-US">
              <a:latin typeface="+mn-ea"/>
              <a:ea typeface="+mn-ea"/>
            </a:endParaRPr>
          </a:p>
        </p:txBody>
      </p:sp>
      <p:sp>
        <p:nvSpPr>
          <p:cNvPr id="1527836" name="Line 28"/>
          <p:cNvSpPr>
            <a:spLocks noChangeShapeType="1"/>
          </p:cNvSpPr>
          <p:nvPr/>
        </p:nvSpPr>
        <p:spPr bwMode="gray">
          <a:xfrm flipH="1">
            <a:off x="2120900" y="5487988"/>
            <a:ext cx="836613" cy="752475"/>
          </a:xfrm>
          <a:prstGeom prst="line">
            <a:avLst/>
          </a:prstGeom>
          <a:noFill/>
          <a:ln w="635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37" name="Line 29"/>
          <p:cNvSpPr>
            <a:spLocks noChangeShapeType="1"/>
          </p:cNvSpPr>
          <p:nvPr/>
        </p:nvSpPr>
        <p:spPr bwMode="gray">
          <a:xfrm flipH="1">
            <a:off x="1520825" y="5473700"/>
            <a:ext cx="1454150" cy="0"/>
          </a:xfrm>
          <a:prstGeom prst="line">
            <a:avLst/>
          </a:prstGeom>
          <a:noFill/>
          <a:ln w="635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38" name="Line 30"/>
          <p:cNvSpPr>
            <a:spLocks noChangeShapeType="1"/>
          </p:cNvSpPr>
          <p:nvPr/>
        </p:nvSpPr>
        <p:spPr bwMode="gray">
          <a:xfrm flipV="1">
            <a:off x="2974975" y="4846638"/>
            <a:ext cx="638175" cy="627062"/>
          </a:xfrm>
          <a:prstGeom prst="line">
            <a:avLst/>
          </a:prstGeom>
          <a:noFill/>
          <a:ln w="635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39" name="Line 31"/>
          <p:cNvSpPr>
            <a:spLocks noChangeShapeType="1"/>
          </p:cNvSpPr>
          <p:nvPr/>
        </p:nvSpPr>
        <p:spPr bwMode="gray">
          <a:xfrm>
            <a:off x="2986088" y="5487988"/>
            <a:ext cx="1519237" cy="0"/>
          </a:xfrm>
          <a:prstGeom prst="line">
            <a:avLst/>
          </a:prstGeom>
          <a:noFill/>
          <a:ln w="635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43" name="Line 35"/>
          <p:cNvSpPr>
            <a:spLocks noChangeShapeType="1"/>
          </p:cNvSpPr>
          <p:nvPr/>
        </p:nvSpPr>
        <p:spPr bwMode="gray">
          <a:xfrm>
            <a:off x="2960688" y="1741488"/>
            <a:ext cx="0" cy="2270125"/>
          </a:xfrm>
          <a:prstGeom prst="line">
            <a:avLst/>
          </a:prstGeom>
          <a:noFill/>
          <a:ln w="50800">
            <a:solidFill>
              <a:srgbClr val="000000"/>
            </a:solidFill>
            <a:round/>
            <a:tailEnd type="triangle" w="med" len="sm"/>
          </a:ln>
          <a:effectLst/>
        </p:spPr>
        <p:txBody>
          <a:bodyPr wrap="none" lIns="36000" tIns="36000" rIns="36000" bIns="36000" anchor="ctr"/>
          <a:lstStyle/>
          <a:p>
            <a:pPr algn="l">
              <a:defRPr/>
            </a:pPr>
            <a:endParaRPr lang="zh-CN" altLang="en-US">
              <a:latin typeface="+mn-ea"/>
              <a:ea typeface="+mn-ea"/>
            </a:endParaRPr>
          </a:p>
        </p:txBody>
      </p:sp>
      <p:sp>
        <p:nvSpPr>
          <p:cNvPr id="1527844" name="Line 36"/>
          <p:cNvSpPr>
            <a:spLocks noChangeShapeType="1"/>
          </p:cNvSpPr>
          <p:nvPr/>
        </p:nvSpPr>
        <p:spPr bwMode="gray">
          <a:xfrm flipH="1" flipV="1">
            <a:off x="2916238" y="2706688"/>
            <a:ext cx="755650" cy="3525837"/>
          </a:xfrm>
          <a:prstGeom prst="line">
            <a:avLst/>
          </a:prstGeom>
          <a:noFill/>
          <a:ln w="2540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53" name="Line 45"/>
          <p:cNvSpPr>
            <a:spLocks noChangeShapeType="1"/>
          </p:cNvSpPr>
          <p:nvPr/>
        </p:nvSpPr>
        <p:spPr bwMode="gray">
          <a:xfrm flipV="1">
            <a:off x="706438" y="2784475"/>
            <a:ext cx="2293937" cy="3446463"/>
          </a:xfrm>
          <a:prstGeom prst="line">
            <a:avLst/>
          </a:prstGeom>
          <a:noFill/>
          <a:ln w="25400">
            <a:solidFill>
              <a:srgbClr val="000000"/>
            </a:solidFill>
            <a:round/>
            <a:tailEnd type="none" w="med" len="sm"/>
          </a:ln>
          <a:effectLst/>
        </p:spPr>
        <p:txBody>
          <a:bodyPr wrap="none" lIns="36000" tIns="36000" rIns="36000" bIns="36000" anchor="ctr"/>
          <a:lstStyle/>
          <a:p>
            <a:pPr algn="l">
              <a:defRPr/>
            </a:pPr>
            <a:endParaRPr lang="zh-CN" altLang="en-US">
              <a:latin typeface="+mn-ea"/>
              <a:ea typeface="+mn-ea"/>
            </a:endParaRPr>
          </a:p>
        </p:txBody>
      </p:sp>
      <p:sp>
        <p:nvSpPr>
          <p:cNvPr id="1527856" name="AutoShape 48"/>
          <p:cNvSpPr>
            <a:spLocks noChangeArrowheads="1"/>
          </p:cNvSpPr>
          <p:nvPr/>
        </p:nvSpPr>
        <p:spPr bwMode="gray">
          <a:xfrm>
            <a:off x="4148138" y="1484313"/>
            <a:ext cx="1271587" cy="1381125"/>
          </a:xfrm>
          <a:prstGeom prst="curvedLeftArrow">
            <a:avLst>
              <a:gd name="adj1" fmla="val 9655"/>
              <a:gd name="adj2" fmla="val 31377"/>
              <a:gd name="adj3" fmla="val 33333"/>
            </a:avLst>
          </a:prstGeom>
          <a:solidFill>
            <a:srgbClr val="FFCC00"/>
          </a:solidFill>
          <a:ln w="6350">
            <a:noFill/>
            <a:miter lim="800000"/>
          </a:ln>
          <a:effectLst/>
        </p:spPr>
        <p:txBody>
          <a:bodyPr wrap="none" lIns="36000" tIns="36000" rIns="36000" bIns="36000" anchor="ctr"/>
          <a:lstStyle/>
          <a:p>
            <a:pPr algn="l">
              <a:defRPr/>
            </a:pPr>
            <a:endParaRPr lang="zh-CN" altLang="en-US">
              <a:latin typeface="+mn-ea"/>
              <a:ea typeface="+mn-ea"/>
            </a:endParaRPr>
          </a:p>
        </p:txBody>
      </p:sp>
      <p:sp>
        <p:nvSpPr>
          <p:cNvPr id="1527857" name="Text Box 49"/>
          <p:cNvSpPr txBox="1">
            <a:spLocks noChangeArrowheads="1"/>
          </p:cNvSpPr>
          <p:nvPr/>
        </p:nvSpPr>
        <p:spPr bwMode="gray">
          <a:xfrm>
            <a:off x="4551363" y="1966913"/>
            <a:ext cx="1320800" cy="377825"/>
          </a:xfrm>
          <a:prstGeom prst="rect">
            <a:avLst/>
          </a:prstGeom>
          <a:solidFill>
            <a:srgbClr val="FFFFFF"/>
          </a:solidFill>
          <a:ln w="6350">
            <a:noFill/>
            <a:miter lim="800000"/>
          </a:ln>
          <a:effectLst/>
        </p:spPr>
        <p:txBody>
          <a:bodyPr wrap="none" lIns="36000" tIns="36000" rIns="36000" bIns="36000" anchor="ctr">
            <a:spAutoFit/>
          </a:bodyPr>
          <a:lstStyle/>
          <a:p>
            <a:pPr eaLnBrk="0" hangingPunct="0">
              <a:buClr>
                <a:schemeClr val="tx1"/>
              </a:buClr>
              <a:buSzPct val="65000"/>
              <a:buFont typeface="Wingdings" panose="05000000000000000000" pitchFamily="2" charset="2"/>
              <a:buNone/>
              <a:defRPr/>
            </a:pPr>
            <a:r>
              <a:rPr lang="zh-CN" altLang="en-US" sz="2000" b="1">
                <a:solidFill>
                  <a:srgbClr val="000000"/>
                </a:solidFill>
                <a:latin typeface="+mn-ea"/>
                <a:ea typeface="+mn-ea"/>
              </a:rPr>
              <a:t>驱动</a:t>
            </a:r>
            <a:r>
              <a:rPr lang="en-US" altLang="zh-CN" sz="2000" b="1">
                <a:solidFill>
                  <a:srgbClr val="000000"/>
                </a:solidFill>
                <a:latin typeface="+mn-ea"/>
                <a:ea typeface="+mn-ea"/>
              </a:rPr>
              <a:t>&amp;</a:t>
            </a:r>
            <a:r>
              <a:rPr lang="zh-CN" altLang="en-US" sz="2000" b="1">
                <a:solidFill>
                  <a:srgbClr val="000000"/>
                </a:solidFill>
                <a:latin typeface="+mn-ea"/>
                <a:ea typeface="+mn-ea"/>
              </a:rPr>
              <a:t>促进</a:t>
            </a:r>
            <a:endParaRPr lang="en-US" altLang="zh-CN" sz="2000" b="1">
              <a:solidFill>
                <a:srgbClr val="000000"/>
              </a:solidFill>
              <a:latin typeface="+mn-ea"/>
              <a:ea typeface="+mn-ea"/>
            </a:endParaRPr>
          </a:p>
        </p:txBody>
      </p:sp>
      <p:sp>
        <p:nvSpPr>
          <p:cNvPr id="1527858" name="AutoShape 50"/>
          <p:cNvSpPr>
            <a:spLocks noChangeArrowheads="1"/>
          </p:cNvSpPr>
          <p:nvPr/>
        </p:nvSpPr>
        <p:spPr bwMode="gray">
          <a:xfrm flipH="1" flipV="1">
            <a:off x="471488" y="1362075"/>
            <a:ext cx="1270000" cy="1346200"/>
          </a:xfrm>
          <a:prstGeom prst="curvedLeftArrow">
            <a:avLst>
              <a:gd name="adj1" fmla="val 9422"/>
              <a:gd name="adj2" fmla="val 30622"/>
              <a:gd name="adj3" fmla="val 33333"/>
            </a:avLst>
          </a:prstGeom>
          <a:solidFill>
            <a:srgbClr val="FFCC00"/>
          </a:solidFill>
          <a:ln w="6350">
            <a:noFill/>
            <a:miter lim="800000"/>
          </a:ln>
          <a:effectLst/>
        </p:spPr>
        <p:txBody>
          <a:bodyPr wrap="none" lIns="36000" tIns="36000" rIns="36000" bIns="36000" anchor="ctr"/>
          <a:lstStyle/>
          <a:p>
            <a:pPr algn="l">
              <a:defRPr/>
            </a:pPr>
            <a:endParaRPr lang="zh-CN" altLang="en-US">
              <a:latin typeface="+mn-ea"/>
              <a:ea typeface="+mn-ea"/>
            </a:endParaRPr>
          </a:p>
        </p:txBody>
      </p:sp>
      <p:sp>
        <p:nvSpPr>
          <p:cNvPr id="1527859" name="Text Box 51"/>
          <p:cNvSpPr txBox="1">
            <a:spLocks noChangeArrowheads="1"/>
          </p:cNvSpPr>
          <p:nvPr/>
        </p:nvSpPr>
        <p:spPr bwMode="gray">
          <a:xfrm>
            <a:off x="1747838" y="1268413"/>
            <a:ext cx="2397125" cy="557212"/>
          </a:xfrm>
          <a:prstGeom prst="rect">
            <a:avLst/>
          </a:prstGeom>
          <a:solidFill>
            <a:srgbClr val="FFCC66"/>
          </a:solidFill>
          <a:ln w="6350">
            <a:solidFill>
              <a:srgbClr val="CC3300"/>
            </a:solidFill>
            <a:miter lim="800000"/>
          </a:ln>
          <a:effectLst/>
        </p:spPr>
        <p:txBody>
          <a:bodyPr wrap="none" lIns="36000" tIns="36000" rIns="36000" bIns="36000" anchor="ctr"/>
          <a:lstStyle/>
          <a:p>
            <a:pPr eaLnBrk="0" hangingPunct="0">
              <a:buClr>
                <a:schemeClr val="tx1"/>
              </a:buClr>
              <a:buSzPct val="65000"/>
              <a:buFont typeface="Wingdings" panose="05000000000000000000" pitchFamily="2" charset="2"/>
              <a:buNone/>
              <a:defRPr/>
            </a:pPr>
            <a:r>
              <a:rPr lang="zh-CN" altLang="en-US" sz="2000" b="1">
                <a:solidFill>
                  <a:srgbClr val="000000"/>
                </a:solidFill>
                <a:latin typeface="+mn-ea"/>
                <a:ea typeface="+mn-ea"/>
              </a:rPr>
              <a:t>业务发展策略</a:t>
            </a:r>
            <a:endParaRPr lang="zh-CN" altLang="en-US" sz="2000" b="1">
              <a:solidFill>
                <a:srgbClr val="000000"/>
              </a:solidFill>
              <a:latin typeface="+mn-ea"/>
              <a:ea typeface="+mn-ea"/>
            </a:endParaRPr>
          </a:p>
        </p:txBody>
      </p:sp>
      <p:sp>
        <p:nvSpPr>
          <p:cNvPr id="1527860" name="Text Box 52"/>
          <p:cNvSpPr txBox="1">
            <a:spLocks noChangeArrowheads="1"/>
          </p:cNvSpPr>
          <p:nvPr/>
        </p:nvSpPr>
        <p:spPr bwMode="gray">
          <a:xfrm>
            <a:off x="1755775" y="2351088"/>
            <a:ext cx="2381250" cy="561975"/>
          </a:xfrm>
          <a:prstGeom prst="rect">
            <a:avLst/>
          </a:prstGeom>
          <a:solidFill>
            <a:srgbClr val="000080"/>
          </a:solidFill>
          <a:ln w="6350">
            <a:solidFill>
              <a:srgbClr val="000080"/>
            </a:solidFill>
            <a:miter lim="800000"/>
          </a:ln>
          <a:effectLst/>
        </p:spPr>
        <p:txBody>
          <a:bodyPr lIns="36000" tIns="36000" rIns="36000" bIns="36000" anchor="ctr"/>
          <a:lstStyle/>
          <a:p>
            <a:pPr eaLnBrk="0" hangingPunct="0">
              <a:buClr>
                <a:schemeClr val="tx1"/>
              </a:buClr>
              <a:buSzPct val="65000"/>
              <a:buFont typeface="Wingdings" panose="05000000000000000000" pitchFamily="2" charset="2"/>
              <a:buNone/>
              <a:defRPr/>
            </a:pPr>
            <a:r>
              <a:rPr lang="zh-CN" altLang="en-US" sz="2000" b="1">
                <a:solidFill>
                  <a:schemeClr val="bg1"/>
                </a:solidFill>
                <a:latin typeface="+mn-ea"/>
                <a:ea typeface="+mn-ea"/>
              </a:rPr>
              <a:t>信息化建设</a:t>
            </a:r>
            <a:endParaRPr lang="zh-CN" altLang="zh-CN" sz="2000" b="1">
              <a:solidFill>
                <a:schemeClr val="bg1"/>
              </a:solidFill>
              <a:latin typeface="+mn-ea"/>
              <a:ea typeface="+mn-ea"/>
            </a:endParaRPr>
          </a:p>
        </p:txBody>
      </p:sp>
      <p:sp>
        <p:nvSpPr>
          <p:cNvPr id="1028130" name="Text Box 53"/>
          <p:cNvSpPr txBox="1">
            <a:spLocks noChangeArrowheads="1"/>
          </p:cNvSpPr>
          <p:nvPr/>
        </p:nvSpPr>
        <p:spPr bwMode="gray">
          <a:xfrm>
            <a:off x="22225" y="1966913"/>
            <a:ext cx="1320800" cy="377825"/>
          </a:xfrm>
          <a:prstGeom prst="rect">
            <a:avLst/>
          </a:prstGeom>
          <a:solidFill>
            <a:srgbClr val="FFFFFF"/>
          </a:solidFill>
          <a:ln>
            <a:noFill/>
          </a:ln>
          <a:extLst>
            <a:ext uri="{91240B29-F687-4F45-9708-019B960494DF}">
              <a14:hiddenLine xmlns:a14="http://schemas.microsoft.com/office/drawing/2010/main" w="6350">
                <a:solidFill>
                  <a:srgbClr val="000000"/>
                </a:solidFill>
                <a:miter lim="800000"/>
                <a:headEnd/>
                <a:tailEnd/>
              </a14:hiddenLine>
            </a:ext>
          </a:extLst>
        </p:spPr>
        <p:txBody>
          <a:bodyPr wrap="none" lIns="36000" tIns="36000" rIns="36000" bIns="36000" anchor="ctr">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buClr>
                <a:schemeClr val="tx1"/>
              </a:buClr>
              <a:buSzPct val="65000"/>
              <a:buFont typeface="Wingdings" panose="05000000000000000000" pitchFamily="2" charset="2"/>
              <a:buNone/>
            </a:pPr>
            <a:r>
              <a:rPr lang="zh-CN" altLang="en-US" sz="2000" b="1">
                <a:solidFill>
                  <a:srgbClr val="000000"/>
                </a:solidFill>
                <a:latin typeface="微软雅黑" panose="020B0503020204020204" pitchFamily="34" charset="-122"/>
                <a:ea typeface="微软雅黑" panose="020B0503020204020204" pitchFamily="34" charset="-122"/>
              </a:rPr>
              <a:t>支撑</a:t>
            </a:r>
            <a:r>
              <a:rPr lang="en-US" altLang="zh-CN" sz="2000" b="1">
                <a:solidFill>
                  <a:srgbClr val="000000"/>
                </a:solidFill>
                <a:latin typeface="微软雅黑" panose="020B0503020204020204" pitchFamily="34" charset="-122"/>
                <a:ea typeface="微软雅黑" panose="020B0503020204020204" pitchFamily="34" charset="-122"/>
              </a:rPr>
              <a:t>&amp;</a:t>
            </a:r>
            <a:r>
              <a:rPr lang="zh-CN" altLang="en-US" sz="2000" b="1">
                <a:solidFill>
                  <a:srgbClr val="000000"/>
                </a:solidFill>
                <a:latin typeface="微软雅黑" panose="020B0503020204020204" pitchFamily="34" charset="-122"/>
                <a:ea typeface="微软雅黑" panose="020B0503020204020204" pitchFamily="34" charset="-122"/>
              </a:rPr>
              <a:t>使能</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1527885" name="Rectangle 77"/>
          <p:cNvSpPr>
            <a:spLocks noChangeArrowheads="1"/>
          </p:cNvSpPr>
          <p:nvPr/>
        </p:nvSpPr>
        <p:spPr bwMode="auto">
          <a:xfrm>
            <a:off x="5907088" y="1268413"/>
            <a:ext cx="3025775" cy="1766887"/>
          </a:xfrm>
          <a:prstGeom prst="rect">
            <a:avLst/>
          </a:prstGeom>
          <a:noFill/>
          <a:ln w="9525">
            <a:noFill/>
            <a:miter lim="800000"/>
          </a:ln>
          <a:effectLst/>
        </p:spPr>
        <p:txBody>
          <a:bodyPr>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Aft>
                <a:spcPct val="20000"/>
              </a:spcAft>
            </a:pPr>
            <a:r>
              <a:rPr lang="zh-CN" altLang="en-US" sz="2200" b="1">
                <a:latin typeface="微软雅黑" panose="020B0503020204020204" pitchFamily="34" charset="-122"/>
                <a:ea typeface="微软雅黑" panose="020B0503020204020204" pitchFamily="34" charset="-122"/>
              </a:rPr>
              <a:t>适配于零售产业格局，实现信息系统不断的传承与演进，并体现信息系统对于业务运营的使能作用</a:t>
            </a:r>
            <a:endParaRPr lang="zh-CN" altLang="en-US" sz="2200" b="1">
              <a:latin typeface="微软雅黑" panose="020B0503020204020204" pitchFamily="34" charset="-122"/>
              <a:ea typeface="微软雅黑" panose="020B0503020204020204" pitchFamily="34" charset="-122"/>
            </a:endParaRPr>
          </a:p>
        </p:txBody>
      </p:sp>
      <p:sp>
        <p:nvSpPr>
          <p:cNvPr id="1527886" name="Text Box 78"/>
          <p:cNvSpPr txBox="1">
            <a:spLocks noChangeArrowheads="1"/>
          </p:cNvSpPr>
          <p:nvPr/>
        </p:nvSpPr>
        <p:spPr bwMode="auto">
          <a:xfrm>
            <a:off x="5935663" y="3106738"/>
            <a:ext cx="3100387" cy="3016250"/>
          </a:xfrm>
          <a:prstGeom prst="rect">
            <a:avLst/>
          </a:prstGeom>
          <a:noFill/>
          <a:ln w="6350" cap="rnd" algn="ctr">
            <a:noFill/>
            <a:miter lim="800000"/>
          </a:ln>
          <a:effectLst/>
        </p:spPr>
        <p:txBody>
          <a:bodyPr lIns="45720" rIns="45720">
            <a:spAutoFit/>
          </a:bodyPr>
          <a:lstStyle>
            <a:lvl1pPr marL="271780" indent="-271780"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Aft>
                <a:spcPct val="20000"/>
              </a:spcAft>
              <a:buClr>
                <a:srgbClr val="006666"/>
              </a:buClr>
              <a:buSzPct val="150000"/>
              <a:buFontTx/>
              <a:buChar char="•"/>
            </a:pPr>
            <a:r>
              <a:rPr lang="zh-CN" altLang="en-US" sz="2000">
                <a:solidFill>
                  <a:srgbClr val="000000"/>
                </a:solidFill>
                <a:latin typeface="微软雅黑" panose="020B0503020204020204" pitchFamily="34" charset="-122"/>
                <a:ea typeface="微软雅黑" panose="020B0503020204020204" pitchFamily="34" charset="-122"/>
              </a:rPr>
              <a:t>从业务发展战略出发</a:t>
            </a:r>
            <a:endParaRPr lang="zh-CN" altLang="en-US" sz="2000">
              <a:solidFill>
                <a:srgbClr val="000000"/>
              </a:solidFill>
              <a:latin typeface="微软雅黑" panose="020B0503020204020204" pitchFamily="34" charset="-122"/>
              <a:ea typeface="微软雅黑" panose="020B0503020204020204" pitchFamily="34" charset="-122"/>
            </a:endParaRPr>
          </a:p>
          <a:p>
            <a:pPr>
              <a:spcAft>
                <a:spcPct val="20000"/>
              </a:spcAft>
              <a:buClr>
                <a:srgbClr val="006666"/>
              </a:buClr>
              <a:buSzPct val="150000"/>
              <a:buFontTx/>
              <a:buChar char="•"/>
            </a:pPr>
            <a:r>
              <a:rPr lang="zh-CN" altLang="en-US" sz="2000">
                <a:solidFill>
                  <a:srgbClr val="000000"/>
                </a:solidFill>
                <a:latin typeface="微软雅黑" panose="020B0503020204020204" pitchFamily="34" charset="-122"/>
                <a:ea typeface="微软雅黑" panose="020B0503020204020204" pitchFamily="34" charset="-122"/>
              </a:rPr>
              <a:t>充分考虑零售商业模式特点、面临的市场竞争、内部业务能力、零售产业的最佳实践</a:t>
            </a:r>
            <a:endParaRPr lang="zh-CN" altLang="en-US" sz="2000">
              <a:solidFill>
                <a:srgbClr val="000000"/>
              </a:solidFill>
              <a:latin typeface="微软雅黑" panose="020B0503020204020204" pitchFamily="34" charset="-122"/>
              <a:ea typeface="微软雅黑" panose="020B0503020204020204" pitchFamily="34" charset="-122"/>
            </a:endParaRPr>
          </a:p>
          <a:p>
            <a:pPr>
              <a:spcAft>
                <a:spcPct val="20000"/>
              </a:spcAft>
              <a:buClr>
                <a:srgbClr val="006666"/>
              </a:buClr>
              <a:buSzPct val="150000"/>
              <a:buFontTx/>
              <a:buChar char="•"/>
            </a:pPr>
            <a:r>
              <a:rPr lang="zh-CN" altLang="en-US" sz="2000">
                <a:solidFill>
                  <a:srgbClr val="000000"/>
                </a:solidFill>
                <a:latin typeface="微软雅黑" panose="020B0503020204020204" pitchFamily="34" charset="-122"/>
                <a:ea typeface="微软雅黑" panose="020B0503020204020204" pitchFamily="34" charset="-122"/>
              </a:rPr>
              <a:t>制定完备的信息化策略与规划</a:t>
            </a:r>
            <a:endParaRPr lang="zh-CN" altLang="en-US" sz="2000">
              <a:solidFill>
                <a:srgbClr val="000000"/>
              </a:solidFill>
              <a:latin typeface="微软雅黑" panose="020B0503020204020204" pitchFamily="34" charset="-122"/>
              <a:ea typeface="微软雅黑" panose="020B0503020204020204" pitchFamily="34" charset="-122"/>
            </a:endParaRPr>
          </a:p>
          <a:p>
            <a:pPr>
              <a:spcAft>
                <a:spcPct val="20000"/>
              </a:spcAft>
              <a:buClr>
                <a:srgbClr val="006666"/>
              </a:buClr>
              <a:buSzPct val="150000"/>
              <a:buFontTx/>
              <a:buChar char="•"/>
            </a:pPr>
            <a:r>
              <a:rPr lang="zh-CN" altLang="en-US" sz="2000">
                <a:solidFill>
                  <a:srgbClr val="000000"/>
                </a:solidFill>
                <a:latin typeface="微软雅黑" panose="020B0503020204020204" pitchFamily="34" charset="-122"/>
                <a:ea typeface="微软雅黑" panose="020B0503020204020204" pitchFamily="34" charset="-122"/>
              </a:rPr>
              <a:t>形成信息化的整体解决方案，并最终确保实施</a:t>
            </a:r>
            <a:endParaRPr lang="zh-CN" altLang="en-US" sz="2000">
              <a:solidFill>
                <a:srgbClr val="000000"/>
              </a:solidFill>
              <a:latin typeface="微软雅黑" panose="020B0503020204020204" pitchFamily="34" charset="-122"/>
              <a:ea typeface="微软雅黑" panose="020B0503020204020204" pitchFamily="34" charset="-122"/>
            </a:endParaRPr>
          </a:p>
        </p:txBody>
      </p:sp>
      <p:sp>
        <p:nvSpPr>
          <p:cNvPr id="1527883" name="Text Box 75"/>
          <p:cNvSpPr txBox="1">
            <a:spLocks noChangeArrowheads="1"/>
          </p:cNvSpPr>
          <p:nvPr/>
        </p:nvSpPr>
        <p:spPr bwMode="auto">
          <a:xfrm>
            <a:off x="3506788" y="4065588"/>
            <a:ext cx="2449512" cy="427037"/>
          </a:xfrm>
          <a:prstGeom prst="rect">
            <a:avLst/>
          </a:prstGeom>
          <a:noFill/>
          <a:ln w="9525">
            <a:noFill/>
            <a:miter lim="800000"/>
          </a:ln>
          <a:effectLst/>
        </p:spPr>
        <p:txBody>
          <a:bodyPr>
            <a:spAutoFit/>
          </a:bodyPr>
          <a:lstStyle/>
          <a:p>
            <a:pPr algn="l">
              <a:defRPr/>
            </a:pPr>
            <a:r>
              <a:rPr lang="zh-CN" altLang="en-US" sz="2200" b="1">
                <a:solidFill>
                  <a:srgbClr val="800000"/>
                </a:solidFill>
                <a:latin typeface="+mn-ea"/>
                <a:ea typeface="+mn-ea"/>
              </a:rPr>
              <a:t>信息化策略与规划</a:t>
            </a:r>
            <a:endParaRPr lang="zh-CN" altLang="en-US" sz="2200" b="1">
              <a:solidFill>
                <a:srgbClr val="800000"/>
              </a:solidFill>
              <a:latin typeface="+mn-ea"/>
              <a:ea typeface="+mn-ea"/>
            </a:endParaRPr>
          </a:p>
        </p:txBody>
      </p:sp>
      <p:sp>
        <p:nvSpPr>
          <p:cNvPr id="1527882" name="Text Box 74"/>
          <p:cNvSpPr txBox="1">
            <a:spLocks noChangeArrowheads="1"/>
          </p:cNvSpPr>
          <p:nvPr/>
        </p:nvSpPr>
        <p:spPr bwMode="auto">
          <a:xfrm>
            <a:off x="3883025" y="5861050"/>
            <a:ext cx="2233613" cy="427038"/>
          </a:xfrm>
          <a:prstGeom prst="rect">
            <a:avLst/>
          </a:prstGeom>
          <a:noFill/>
          <a:ln w="9525">
            <a:noFill/>
            <a:miter lim="800000"/>
          </a:ln>
          <a:effectLst/>
        </p:spPr>
        <p:txBody>
          <a:bodyPr>
            <a:spAutoFit/>
          </a:bodyPr>
          <a:lstStyle/>
          <a:p>
            <a:pPr algn="l">
              <a:defRPr/>
            </a:pPr>
            <a:r>
              <a:rPr lang="zh-CN" altLang="en-US" sz="2200" b="1">
                <a:solidFill>
                  <a:srgbClr val="800000"/>
                </a:solidFill>
                <a:latin typeface="+mn-ea"/>
                <a:ea typeface="+mn-ea"/>
              </a:rPr>
              <a:t>信息化解决方案</a:t>
            </a:r>
            <a:endParaRPr lang="zh-CN" altLang="en-US" sz="2200" b="1">
              <a:solidFill>
                <a:srgbClr val="800000"/>
              </a:solidFill>
              <a:latin typeface="+mn-ea"/>
              <a:ea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8402"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对于咨询服务项目的审慎态度</a:t>
            </a:r>
            <a:endParaRPr lang="zh-CN" altLang="en-US"/>
          </a:p>
        </p:txBody>
      </p:sp>
      <p:sp>
        <p:nvSpPr>
          <p:cNvPr id="998403" name="Rectangle 3"/>
          <p:cNvSpPr>
            <a:spLocks noChangeArrowheads="1"/>
          </p:cNvSpPr>
          <p:nvPr>
            <p:ph type="body" idx="4294967295"/>
          </p:nvPr>
        </p:nvSpPr>
        <p:spPr bwMode="auto">
          <a:xfrm>
            <a:off x="565150" y="1268413"/>
            <a:ext cx="8121650" cy="48974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t>咨询服务项目的本质属性</a:t>
            </a:r>
            <a:endParaRPr lang="zh-CN" altLang="en-US"/>
          </a:p>
          <a:p>
            <a:pPr lvl="1"/>
            <a:r>
              <a:rPr lang="zh-CN" altLang="en-US"/>
              <a:t>良医与庸医</a:t>
            </a:r>
            <a:endParaRPr lang="zh-CN" altLang="en-US"/>
          </a:p>
          <a:p>
            <a:pPr lvl="1"/>
            <a:r>
              <a:rPr lang="zh-CN" altLang="en-US"/>
              <a:t>咨询公司与点子公司</a:t>
            </a:r>
            <a:endParaRPr lang="zh-CN" altLang="en-US"/>
          </a:p>
          <a:p>
            <a:r>
              <a:rPr lang="zh-CN" altLang="en-US"/>
              <a:t>咨询服务项目可能面对的复杂要素</a:t>
            </a:r>
            <a:endParaRPr lang="zh-CN" altLang="en-US"/>
          </a:p>
          <a:p>
            <a:pPr lvl="1"/>
            <a:r>
              <a:rPr lang="zh-CN" altLang="en-US"/>
              <a:t>业务状况（业态差异，企业差别，发展阶段</a:t>
            </a:r>
            <a:r>
              <a:rPr lang="en-US" altLang="zh-CN"/>
              <a:t>……</a:t>
            </a:r>
            <a:r>
              <a:rPr lang="zh-CN" altLang="en-US"/>
              <a:t>）</a:t>
            </a:r>
            <a:endParaRPr lang="zh-CN" altLang="en-US"/>
          </a:p>
          <a:p>
            <a:pPr lvl="1"/>
            <a:r>
              <a:rPr lang="zh-CN" altLang="en-US"/>
              <a:t>自身积累（业务，流程，组织，系统</a:t>
            </a:r>
            <a:r>
              <a:rPr lang="en-US" altLang="zh-CN"/>
              <a:t>……</a:t>
            </a:r>
            <a:r>
              <a:rPr lang="zh-CN" altLang="en-US"/>
              <a:t>）</a:t>
            </a:r>
            <a:endParaRPr lang="zh-CN" altLang="en-US"/>
          </a:p>
          <a:p>
            <a:pPr lvl="1"/>
            <a:r>
              <a:rPr lang="zh-CN" altLang="en-US"/>
              <a:t>商业约束（合同，承诺，回款，关联项目</a:t>
            </a:r>
            <a:r>
              <a:rPr lang="en-US" altLang="zh-CN"/>
              <a:t>……</a:t>
            </a:r>
            <a:r>
              <a:rPr lang="zh-CN" altLang="en-US"/>
              <a:t>）</a:t>
            </a:r>
            <a:endParaRPr lang="zh-CN" altLang="en-US"/>
          </a:p>
          <a:p>
            <a:pPr lvl="1"/>
            <a:r>
              <a:rPr lang="zh-CN" altLang="en-US"/>
              <a:t>客户政治（权力分割，利益格局，工作负荷</a:t>
            </a:r>
            <a:r>
              <a:rPr lang="en-US" altLang="zh-CN"/>
              <a:t>……</a:t>
            </a:r>
            <a:r>
              <a:rPr lang="zh-CN" altLang="en-US"/>
              <a:t>）</a:t>
            </a:r>
            <a:endParaRPr lang="zh-CN" altLang="en-US"/>
          </a:p>
          <a:p>
            <a:r>
              <a:rPr lang="zh-CN" altLang="en-US"/>
              <a:t>一个好的咨询顾问等于？</a:t>
            </a:r>
            <a:endParaRPr lang="zh-CN" altLang="en-US"/>
          </a:p>
          <a:p>
            <a:pPr lvl="1"/>
            <a:r>
              <a:rPr lang="zh-CN" altLang="en-US"/>
              <a:t>教练＋队员，教授＋学生，外交官＋指挥官 </a:t>
            </a:r>
            <a:r>
              <a:rPr lang="en-US" altLang="zh-CN"/>
              <a:t>……</a:t>
            </a:r>
            <a:endParaRPr lang="en-US" altLang="zh-CN"/>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9426"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咨询服务项目交付方法论的重要性</a:t>
            </a:r>
            <a:endParaRPr lang="zh-CN" altLang="en-US"/>
          </a:p>
        </p:txBody>
      </p:sp>
      <p:sp>
        <p:nvSpPr>
          <p:cNvPr id="999427" name="Rectangle 3"/>
          <p:cNvSpPr>
            <a:spLocks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t>正确睿智的结果输出</a:t>
            </a:r>
            <a:endParaRPr lang="zh-CN" altLang="en-US"/>
          </a:p>
          <a:p>
            <a:r>
              <a:rPr lang="zh-CN" altLang="en-US"/>
              <a:t>严谨认真的工作态度</a:t>
            </a:r>
            <a:endParaRPr lang="zh-CN" altLang="en-US"/>
          </a:p>
          <a:p>
            <a:r>
              <a:rPr lang="zh-CN" altLang="en-US"/>
              <a:t>无懈可击的逻辑推演</a:t>
            </a:r>
            <a:endParaRPr lang="zh-CN" altLang="en-US"/>
          </a:p>
          <a:p>
            <a:r>
              <a:rPr lang="zh-CN" altLang="en-US"/>
              <a:t>各类内外部资源的集成与整合</a:t>
            </a:r>
            <a:endParaRPr lang="zh-CN" altLang="en-US"/>
          </a:p>
          <a:p>
            <a:r>
              <a:rPr lang="zh-CN" altLang="en-US"/>
              <a:t>来自多方的各个团队、工作流的协同配合</a:t>
            </a:r>
            <a:endParaRPr lang="zh-CN" altLang="en-US"/>
          </a:p>
          <a:p>
            <a:endParaRPr lang="zh-CN" altLang="en-US"/>
          </a:p>
          <a:p>
            <a:pPr>
              <a:buFont typeface="Wingdings" panose="05000000000000000000" pitchFamily="2" charset="2"/>
              <a:buNone/>
            </a:pPr>
            <a:r>
              <a:rPr lang="zh-CN" altLang="en-US" sz="2800"/>
              <a:t>正确的方法不一定能够推导出正确的结果，</a:t>
            </a:r>
            <a:endParaRPr lang="zh-CN" altLang="en-US" sz="2800"/>
          </a:p>
          <a:p>
            <a:pPr>
              <a:buFont typeface="Wingdings" panose="05000000000000000000" pitchFamily="2" charset="2"/>
              <a:buNone/>
            </a:pPr>
            <a:r>
              <a:rPr lang="zh-CN" altLang="en-US" sz="2800"/>
              <a:t>但不正确的方法一定不能推导出正确的结果。</a:t>
            </a:r>
            <a:endParaRPr lang="zh-CN" altLang="en-US" sz="28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331913" y="2438400"/>
            <a:ext cx="6499225" cy="46037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zh-CN" altLang="en-US"/>
          </a:p>
        </p:txBody>
      </p:sp>
      <p:sp>
        <p:nvSpPr>
          <p:cNvPr id="1039363" name="Rectangle 3"/>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目 录</a:t>
            </a:r>
            <a:endParaRPr lang="zh-CN" altLang="en-US"/>
          </a:p>
        </p:txBody>
      </p:sp>
      <p:sp>
        <p:nvSpPr>
          <p:cNvPr id="1039364" name="Rectangle 4"/>
          <p:cNvSpPr>
            <a:spLocks noChangeArrowheads="1"/>
          </p:cNvSpPr>
          <p:nvPr>
            <p:ph type="body" idx="4294967295"/>
          </p:nvPr>
        </p:nvSpPr>
        <p:spPr bwMode="auto">
          <a:xfrm>
            <a:off x="1417638" y="1763713"/>
            <a:ext cx="7269162" cy="40306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anose="05000000000000000000" pitchFamily="2" charset="2"/>
              <a:buNone/>
            </a:pPr>
            <a:r>
              <a:rPr lang="zh-CN" altLang="en-US" sz="2400" dirty="0"/>
              <a:t>一、客户为什么需要咨询服务</a:t>
            </a:r>
            <a:endParaRPr lang="zh-CN" altLang="en-US" sz="2400" dirty="0"/>
          </a:p>
          <a:p>
            <a:pPr>
              <a:buFont typeface="Wingdings" panose="05000000000000000000" pitchFamily="2" charset="2"/>
              <a:buNone/>
            </a:pPr>
            <a:r>
              <a:rPr lang="zh-CN" altLang="en-US" sz="2400" dirty="0">
                <a:solidFill>
                  <a:schemeClr val="bg1"/>
                </a:solidFill>
              </a:rPr>
              <a:t>二、咨询服务项目交付方法论概述</a:t>
            </a:r>
            <a:endParaRPr lang="zh-CN" altLang="en-US" sz="2400" dirty="0">
              <a:solidFill>
                <a:schemeClr val="bg1"/>
              </a:solidFill>
            </a:endParaRPr>
          </a:p>
          <a:p>
            <a:pPr>
              <a:buFont typeface="Wingdings" panose="05000000000000000000" pitchFamily="2" charset="2"/>
              <a:buNone/>
            </a:pPr>
            <a:r>
              <a:rPr lang="zh-CN" altLang="en-US" sz="2400" dirty="0"/>
              <a:t>三、项目准咨询服务过程介绍</a:t>
            </a:r>
            <a:endParaRPr lang="zh-CN" altLang="en-US" sz="2400" dirty="0"/>
          </a:p>
          <a:p>
            <a:pPr>
              <a:buFont typeface="Wingdings" panose="05000000000000000000" pitchFamily="2" charset="2"/>
              <a:buNone/>
            </a:pPr>
            <a:r>
              <a:rPr lang="zh-CN" altLang="en-US" sz="2400" dirty="0"/>
              <a:t>四、咨询服务交付件与工具展示</a:t>
            </a:r>
            <a:endParaRPr lang="zh-CN" altLang="en-US"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0450"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咨询服务项目交付方法论的</a:t>
            </a:r>
            <a:r>
              <a:rPr lang="zh-CN" altLang="en-US">
                <a:latin typeface="微软雅黑" panose="020B0503020204020204" pitchFamily="34" charset="-122"/>
              </a:rPr>
              <a:t>总括介绍</a:t>
            </a:r>
            <a:endParaRPr lang="zh-CN" altLang="en-US">
              <a:latin typeface="微软雅黑" panose="020B0503020204020204" pitchFamily="34" charset="-122"/>
            </a:endParaRPr>
          </a:p>
        </p:txBody>
      </p:sp>
      <p:sp>
        <p:nvSpPr>
          <p:cNvPr id="1000451" name="Text Box 3"/>
          <p:cNvSpPr txBox="1">
            <a:spLocks noChangeArrowheads="1"/>
          </p:cNvSpPr>
          <p:nvPr/>
        </p:nvSpPr>
        <p:spPr bwMode="auto">
          <a:xfrm>
            <a:off x="965200" y="5664200"/>
            <a:ext cx="1403350" cy="33655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a:solidFill>
                  <a:srgbClr val="000000"/>
                </a:solidFill>
                <a:latin typeface="微软雅黑" panose="020B0503020204020204" pitchFamily="34" charset="-122"/>
              </a:rPr>
              <a:t>访谈沟通过程</a:t>
            </a:r>
            <a:endParaRPr lang="zh-CN" altLang="en-US" sz="1600">
              <a:solidFill>
                <a:srgbClr val="000000"/>
              </a:solidFill>
              <a:latin typeface="微软雅黑" panose="020B0503020204020204" pitchFamily="34" charset="-122"/>
            </a:endParaRPr>
          </a:p>
        </p:txBody>
      </p:sp>
      <p:grpSp>
        <p:nvGrpSpPr>
          <p:cNvPr id="1000452" name="Group 4"/>
          <p:cNvGrpSpPr/>
          <p:nvPr/>
        </p:nvGrpSpPr>
        <p:grpSpPr bwMode="auto">
          <a:xfrm>
            <a:off x="323850" y="3576638"/>
            <a:ext cx="2687638" cy="2058987"/>
            <a:chOff x="340" y="2266"/>
            <a:chExt cx="1693" cy="1297"/>
          </a:xfrm>
        </p:grpSpPr>
        <p:pic>
          <p:nvPicPr>
            <p:cNvPr id="1000453" name="Picture 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75" y="2408"/>
              <a:ext cx="1390" cy="1024"/>
            </a:xfrm>
            <a:prstGeom prst="rect">
              <a:avLst/>
            </a:prstGeom>
            <a:noFill/>
            <a:extLst>
              <a:ext uri="{909E8E84-426E-40DD-AFC4-6F175D3DCCD1}">
                <a14:hiddenFill xmlns:a14="http://schemas.microsoft.com/office/drawing/2010/main">
                  <a:solidFill>
                    <a:srgbClr val="FFFFFF"/>
                  </a:solidFill>
                </a14:hiddenFill>
              </a:ext>
            </a:extLst>
          </p:spPr>
        </p:pic>
        <p:sp>
          <p:nvSpPr>
            <p:cNvPr id="1000454" name="Text Box 6"/>
            <p:cNvSpPr txBox="1">
              <a:spLocks noChangeArrowheads="1"/>
            </p:cNvSpPr>
            <p:nvPr/>
          </p:nvSpPr>
          <p:spPr bwMode="auto">
            <a:xfrm>
              <a:off x="871" y="2266"/>
              <a:ext cx="520" cy="138"/>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sz="1300" b="1">
                  <a:solidFill>
                    <a:srgbClr val="000000"/>
                  </a:solidFill>
                  <a:latin typeface="微软雅黑" panose="020B0503020204020204" pitchFamily="34" charset="-122"/>
                  <a:ea typeface="微软雅黑" panose="020B0503020204020204" pitchFamily="34" charset="-122"/>
                </a:rPr>
                <a:t>公司领导层</a:t>
              </a:r>
              <a:endParaRPr lang="zh-CN" altLang="en-US" sz="1300" b="1">
                <a:solidFill>
                  <a:srgbClr val="000000"/>
                </a:solidFill>
                <a:latin typeface="微软雅黑" panose="020B0503020204020204" pitchFamily="34" charset="-122"/>
                <a:ea typeface="微软雅黑" panose="020B0503020204020204" pitchFamily="34" charset="-122"/>
              </a:endParaRPr>
            </a:p>
          </p:txBody>
        </p:sp>
        <p:sp>
          <p:nvSpPr>
            <p:cNvPr id="1000455" name="Text Box 7"/>
            <p:cNvSpPr txBox="1">
              <a:spLocks noChangeArrowheads="1"/>
            </p:cNvSpPr>
            <p:nvPr/>
          </p:nvSpPr>
          <p:spPr bwMode="auto">
            <a:xfrm>
              <a:off x="1398" y="3425"/>
              <a:ext cx="312" cy="138"/>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sz="1300" b="1">
                  <a:solidFill>
                    <a:srgbClr val="000000"/>
                  </a:solidFill>
                  <a:latin typeface="微软雅黑" panose="020B0503020204020204" pitchFamily="34" charset="-122"/>
                  <a:ea typeface="微软雅黑" panose="020B0503020204020204" pitchFamily="34" charset="-122"/>
                </a:rPr>
                <a:t>财务部</a:t>
              </a:r>
              <a:endParaRPr lang="zh-CN" altLang="en-US" sz="1300" b="1">
                <a:solidFill>
                  <a:srgbClr val="000000"/>
                </a:solidFill>
                <a:latin typeface="微软雅黑" panose="020B0503020204020204" pitchFamily="34" charset="-122"/>
                <a:ea typeface="微软雅黑" panose="020B0503020204020204" pitchFamily="34" charset="-122"/>
              </a:endParaRPr>
            </a:p>
          </p:txBody>
        </p:sp>
        <p:sp>
          <p:nvSpPr>
            <p:cNvPr id="1000456" name="Text Box 8"/>
            <p:cNvSpPr txBox="1">
              <a:spLocks noChangeArrowheads="1"/>
            </p:cNvSpPr>
            <p:nvPr/>
          </p:nvSpPr>
          <p:spPr bwMode="auto">
            <a:xfrm>
              <a:off x="1617" y="2502"/>
              <a:ext cx="416" cy="138"/>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sz="1300" b="1">
                  <a:solidFill>
                    <a:srgbClr val="000000"/>
                  </a:solidFill>
                  <a:latin typeface="微软雅黑" panose="020B0503020204020204" pitchFamily="34" charset="-122"/>
                  <a:ea typeface="微软雅黑" panose="020B0503020204020204" pitchFamily="34" charset="-122"/>
                </a:rPr>
                <a:t>采购中心</a:t>
              </a:r>
              <a:endParaRPr lang="zh-CN" altLang="en-US" sz="1300" b="1">
                <a:solidFill>
                  <a:srgbClr val="000000"/>
                </a:solidFill>
                <a:latin typeface="微软雅黑" panose="020B0503020204020204" pitchFamily="34" charset="-122"/>
                <a:ea typeface="微软雅黑" panose="020B0503020204020204" pitchFamily="34" charset="-122"/>
              </a:endParaRPr>
            </a:p>
          </p:txBody>
        </p:sp>
        <p:sp>
          <p:nvSpPr>
            <p:cNvPr id="1000457" name="Text Box 9"/>
            <p:cNvSpPr txBox="1">
              <a:spLocks noChangeArrowheads="1"/>
            </p:cNvSpPr>
            <p:nvPr/>
          </p:nvSpPr>
          <p:spPr bwMode="auto">
            <a:xfrm>
              <a:off x="340" y="2521"/>
              <a:ext cx="311" cy="138"/>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sz="1300" b="1">
                  <a:solidFill>
                    <a:srgbClr val="000000"/>
                  </a:solidFill>
                  <a:latin typeface="微软雅黑" panose="020B0503020204020204" pitchFamily="34" charset="-122"/>
                  <a:ea typeface="微软雅黑" panose="020B0503020204020204" pitchFamily="34" charset="-122"/>
                </a:rPr>
                <a:t>营运部</a:t>
              </a:r>
              <a:endParaRPr lang="zh-CN" altLang="en-US" sz="1300" b="1">
                <a:solidFill>
                  <a:srgbClr val="000000"/>
                </a:solidFill>
                <a:latin typeface="微软雅黑" panose="020B0503020204020204" pitchFamily="34" charset="-122"/>
                <a:ea typeface="微软雅黑" panose="020B0503020204020204" pitchFamily="34" charset="-122"/>
              </a:endParaRPr>
            </a:p>
          </p:txBody>
        </p:sp>
        <p:sp>
          <p:nvSpPr>
            <p:cNvPr id="1000458" name="Text Box 10"/>
            <p:cNvSpPr txBox="1">
              <a:spLocks noChangeArrowheads="1"/>
            </p:cNvSpPr>
            <p:nvPr/>
          </p:nvSpPr>
          <p:spPr bwMode="auto">
            <a:xfrm>
              <a:off x="594" y="3424"/>
              <a:ext cx="416" cy="138"/>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en-US" altLang="en-US" sz="1300" b="1">
                  <a:solidFill>
                    <a:srgbClr val="000000"/>
                  </a:solidFill>
                  <a:latin typeface="微软雅黑" panose="020B0503020204020204" pitchFamily="34" charset="-122"/>
                  <a:ea typeface="微软雅黑" panose="020B0503020204020204" pitchFamily="34" charset="-122"/>
                </a:rPr>
                <a:t>信息中心</a:t>
              </a:r>
              <a:endParaRPr lang="en-US" altLang="en-US" sz="1300" b="1">
                <a:solidFill>
                  <a:srgbClr val="000000"/>
                </a:solidFill>
                <a:latin typeface="微软雅黑" panose="020B0503020204020204" pitchFamily="34" charset="-122"/>
                <a:ea typeface="微软雅黑" panose="020B0503020204020204" pitchFamily="34" charset="-122"/>
              </a:endParaRPr>
            </a:p>
          </p:txBody>
        </p:sp>
      </p:grpSp>
      <p:sp>
        <p:nvSpPr>
          <p:cNvPr id="1000459" name="AutoShape 11"/>
          <p:cNvSpPr>
            <a:spLocks noChangeArrowheads="1"/>
          </p:cNvSpPr>
          <p:nvPr/>
        </p:nvSpPr>
        <p:spPr bwMode="auto">
          <a:xfrm rot="5400000" flipH="1">
            <a:off x="2828925" y="3475038"/>
            <a:ext cx="1044575" cy="250825"/>
          </a:xfrm>
          <a:prstGeom prst="triangle">
            <a:avLst>
              <a:gd name="adj" fmla="val 50000"/>
            </a:avLst>
          </a:prstGeom>
          <a:solidFill>
            <a:srgbClr val="006699"/>
          </a:solidFill>
          <a:ln>
            <a:noFill/>
          </a:ln>
          <a:effectLst>
            <a:prstShdw prst="shdw17" dist="17961" dir="2700000">
              <a:srgbClr val="006699">
                <a:gamma/>
                <a:shade val="60000"/>
                <a:invGamma/>
              </a:srgbClr>
            </a:prstShdw>
          </a:effectLst>
          <a:extLst>
            <a:ext uri="{91240B29-F687-4F45-9708-019B960494DF}">
              <a14:hiddenLine xmlns:a14="http://schemas.microsoft.com/office/drawing/2010/main" w="6350">
                <a:solidFill>
                  <a:srgbClr val="006699"/>
                </a:solidFill>
                <a:miter lim="800000"/>
                <a:headEnd/>
                <a:tailEnd/>
              </a14:hiddenLine>
            </a:ext>
          </a:extLst>
        </p:spPr>
        <p:txBody>
          <a:bodyPr rot="10800000" vert="eaVert" wrap="none" lIns="45720" rIns="45720"/>
          <a:lstStyle/>
          <a:p>
            <a:pPr eaLnBrk="0" hangingPunct="0"/>
            <a:endParaRPr lang="zh-CN" altLang="zh-CN" sz="1200">
              <a:latin typeface="微软雅黑" panose="020B0503020204020204" pitchFamily="34" charset="-122"/>
            </a:endParaRPr>
          </a:p>
        </p:txBody>
      </p:sp>
      <p:sp>
        <p:nvSpPr>
          <p:cNvPr id="1000460" name="Text Box 12"/>
          <p:cNvSpPr txBox="1">
            <a:spLocks noChangeArrowheads="1"/>
          </p:cNvSpPr>
          <p:nvPr/>
        </p:nvSpPr>
        <p:spPr bwMode="auto">
          <a:xfrm>
            <a:off x="674688" y="3178175"/>
            <a:ext cx="1985962" cy="33655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a:solidFill>
                  <a:srgbClr val="000000"/>
                </a:solidFill>
                <a:latin typeface="微软雅黑" panose="020B0503020204020204" pitchFamily="34" charset="-122"/>
              </a:rPr>
              <a:t>业务分析</a:t>
            </a:r>
            <a:r>
              <a:rPr lang="en-US" altLang="zh-CN" sz="1600">
                <a:solidFill>
                  <a:srgbClr val="000000"/>
                </a:solidFill>
                <a:latin typeface="微软雅黑" panose="020B0503020204020204" pitchFamily="34" charset="-122"/>
              </a:rPr>
              <a:t>&amp;</a:t>
            </a:r>
            <a:r>
              <a:rPr lang="zh-CN" altLang="en-US" sz="1600">
                <a:solidFill>
                  <a:srgbClr val="000000"/>
                </a:solidFill>
                <a:latin typeface="微软雅黑" panose="020B0503020204020204" pitchFamily="34" charset="-122"/>
              </a:rPr>
              <a:t>评估框架</a:t>
            </a:r>
            <a:endParaRPr lang="zh-CN" altLang="en-US" sz="1600">
              <a:solidFill>
                <a:srgbClr val="000000"/>
              </a:solidFill>
              <a:latin typeface="微软雅黑" panose="020B0503020204020204" pitchFamily="34" charset="-122"/>
            </a:endParaRPr>
          </a:p>
        </p:txBody>
      </p:sp>
      <p:pic>
        <p:nvPicPr>
          <p:cNvPr id="1000461"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50" y="1125538"/>
            <a:ext cx="2001838" cy="201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00462" name="AutoShape 14"/>
          <p:cNvSpPr>
            <a:spLocks noChangeArrowheads="1"/>
          </p:cNvSpPr>
          <p:nvPr/>
        </p:nvSpPr>
        <p:spPr bwMode="auto">
          <a:xfrm rot="5400000" flipH="1">
            <a:off x="5614988" y="3475038"/>
            <a:ext cx="1044575" cy="250825"/>
          </a:xfrm>
          <a:prstGeom prst="triangle">
            <a:avLst>
              <a:gd name="adj" fmla="val 50000"/>
            </a:avLst>
          </a:prstGeom>
          <a:solidFill>
            <a:srgbClr val="006699"/>
          </a:solidFill>
          <a:ln>
            <a:noFill/>
          </a:ln>
          <a:effectLst>
            <a:prstShdw prst="shdw17" dist="17961" dir="2700000">
              <a:srgbClr val="006699">
                <a:gamma/>
                <a:shade val="60000"/>
                <a:invGamma/>
              </a:srgbClr>
            </a:prstShdw>
          </a:effectLst>
          <a:extLst>
            <a:ext uri="{91240B29-F687-4F45-9708-019B960494DF}">
              <a14:hiddenLine xmlns:a14="http://schemas.microsoft.com/office/drawing/2010/main" w="6350">
                <a:solidFill>
                  <a:srgbClr val="006699"/>
                </a:solidFill>
                <a:miter lim="800000"/>
                <a:headEnd/>
                <a:tailEnd/>
              </a14:hiddenLine>
            </a:ext>
          </a:extLst>
        </p:spPr>
        <p:txBody>
          <a:bodyPr rot="10800000" vert="eaVert" wrap="none" lIns="45720" rIns="45720"/>
          <a:lstStyle/>
          <a:p>
            <a:pPr eaLnBrk="0" hangingPunct="0"/>
            <a:endParaRPr lang="zh-CN" altLang="zh-CN" sz="1200">
              <a:latin typeface="微软雅黑" panose="020B0503020204020204" pitchFamily="34" charset="-122"/>
            </a:endParaRPr>
          </a:p>
        </p:txBody>
      </p:sp>
      <p:pic>
        <p:nvPicPr>
          <p:cNvPr id="1000463"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9863" y="3824288"/>
            <a:ext cx="2016125" cy="172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00464" name="Text Box 16"/>
          <p:cNvSpPr txBox="1">
            <a:spLocks noChangeArrowheads="1"/>
          </p:cNvSpPr>
          <p:nvPr/>
        </p:nvSpPr>
        <p:spPr bwMode="auto">
          <a:xfrm>
            <a:off x="6521450" y="5664200"/>
            <a:ext cx="2012950" cy="33655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a:solidFill>
                  <a:srgbClr val="000000"/>
                </a:solidFill>
                <a:latin typeface="微软雅黑" panose="020B0503020204020204" pitchFamily="34" charset="-122"/>
              </a:rPr>
              <a:t>价值评估与绩效改善</a:t>
            </a:r>
            <a:endParaRPr lang="zh-CN" altLang="en-US" sz="1600">
              <a:solidFill>
                <a:srgbClr val="000000"/>
              </a:solidFill>
              <a:latin typeface="微软雅黑" panose="020B0503020204020204" pitchFamily="34" charset="-122"/>
            </a:endParaRPr>
          </a:p>
        </p:txBody>
      </p:sp>
      <p:sp>
        <p:nvSpPr>
          <p:cNvPr id="1000465" name="Text Box 17"/>
          <p:cNvSpPr txBox="1">
            <a:spLocks noChangeArrowheads="1"/>
          </p:cNvSpPr>
          <p:nvPr/>
        </p:nvSpPr>
        <p:spPr bwMode="auto">
          <a:xfrm>
            <a:off x="6826250" y="3178175"/>
            <a:ext cx="1403350" cy="33655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a:solidFill>
                  <a:srgbClr val="000000"/>
                </a:solidFill>
                <a:latin typeface="微软雅黑" panose="020B0503020204020204" pitchFamily="34" charset="-122"/>
              </a:rPr>
              <a:t>速赢实施建议</a:t>
            </a:r>
            <a:endParaRPr lang="zh-CN" altLang="en-US" sz="1600">
              <a:solidFill>
                <a:srgbClr val="000000"/>
              </a:solidFill>
              <a:latin typeface="微软雅黑" panose="020B0503020204020204" pitchFamily="34" charset="-122"/>
            </a:endParaRPr>
          </a:p>
        </p:txBody>
      </p:sp>
      <p:sp>
        <p:nvSpPr>
          <p:cNvPr id="1000466" name="Text Box 18"/>
          <p:cNvSpPr txBox="1">
            <a:spLocks noChangeArrowheads="1"/>
          </p:cNvSpPr>
          <p:nvPr/>
        </p:nvSpPr>
        <p:spPr bwMode="auto">
          <a:xfrm>
            <a:off x="3651250" y="5419725"/>
            <a:ext cx="1985963"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a:latin typeface="微软雅黑" panose="020B0503020204020204" pitchFamily="34" charset="-122"/>
              </a:rPr>
              <a:t>业务痛点描述</a:t>
            </a:r>
            <a:r>
              <a:rPr lang="en-US" altLang="zh-CN" sz="1600">
                <a:latin typeface="微软雅黑" panose="020B0503020204020204" pitchFamily="34" charset="-122"/>
              </a:rPr>
              <a:t>&amp;</a:t>
            </a:r>
            <a:endParaRPr lang="en-US" altLang="zh-CN" sz="1600">
              <a:latin typeface="微软雅黑" panose="020B0503020204020204" pitchFamily="34" charset="-122"/>
            </a:endParaRPr>
          </a:p>
          <a:p>
            <a:r>
              <a:rPr lang="zh-CN" altLang="en-US" sz="1600">
                <a:latin typeface="微软雅黑" panose="020B0503020204020204" pitchFamily="34" charset="-122"/>
              </a:rPr>
              <a:t>根因分析</a:t>
            </a:r>
            <a:r>
              <a:rPr lang="en-US" altLang="zh-CN" sz="1600">
                <a:latin typeface="微软雅黑" panose="020B0503020204020204" pitchFamily="34" charset="-122"/>
              </a:rPr>
              <a:t>&amp;</a:t>
            </a:r>
            <a:r>
              <a:rPr lang="zh-CN" altLang="en-US" sz="1600">
                <a:latin typeface="微软雅黑" panose="020B0503020204020204" pitchFamily="34" charset="-122"/>
              </a:rPr>
              <a:t>改善动议</a:t>
            </a:r>
            <a:endParaRPr lang="en-US" altLang="zh-CN" sz="1600">
              <a:latin typeface="微软雅黑" panose="020B0503020204020204" pitchFamily="34" charset="-122"/>
            </a:endParaRPr>
          </a:p>
        </p:txBody>
      </p:sp>
      <p:pic>
        <p:nvPicPr>
          <p:cNvPr id="1000468"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0475" y="1409700"/>
            <a:ext cx="2376488" cy="1704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00470" name="Text Box 22"/>
          <p:cNvSpPr txBox="1">
            <a:spLocks noChangeArrowheads="1"/>
          </p:cNvSpPr>
          <p:nvPr/>
        </p:nvSpPr>
        <p:spPr bwMode="auto">
          <a:xfrm>
            <a:off x="3943350" y="3176588"/>
            <a:ext cx="1403350" cy="33655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a:solidFill>
                  <a:srgbClr val="000000"/>
                </a:solidFill>
                <a:latin typeface="微软雅黑" panose="020B0503020204020204" pitchFamily="34" charset="-122"/>
              </a:rPr>
              <a:t>未来发展蓝图</a:t>
            </a:r>
            <a:endParaRPr lang="zh-CN" altLang="en-US" sz="1600">
              <a:solidFill>
                <a:srgbClr val="000000"/>
              </a:solidFill>
              <a:latin typeface="微软雅黑" panose="020B0503020204020204" pitchFamily="34" charset="-122"/>
            </a:endParaRPr>
          </a:p>
        </p:txBody>
      </p:sp>
      <p:grpSp>
        <p:nvGrpSpPr>
          <p:cNvPr id="1000471" name="Group 23"/>
          <p:cNvGrpSpPr/>
          <p:nvPr/>
        </p:nvGrpSpPr>
        <p:grpSpPr bwMode="auto">
          <a:xfrm>
            <a:off x="525463" y="5868988"/>
            <a:ext cx="2246312" cy="579437"/>
            <a:chOff x="884" y="3882"/>
            <a:chExt cx="1415" cy="365"/>
          </a:xfrm>
        </p:grpSpPr>
        <p:sp>
          <p:nvSpPr>
            <p:cNvPr id="1000472" name="Text Box 24"/>
            <p:cNvSpPr txBox="1">
              <a:spLocks noChangeArrowheads="1"/>
            </p:cNvSpPr>
            <p:nvPr/>
          </p:nvSpPr>
          <p:spPr bwMode="auto">
            <a:xfrm>
              <a:off x="884" y="3882"/>
              <a:ext cx="19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a:solidFill>
                    <a:srgbClr val="006666"/>
                  </a:solidFill>
                  <a:latin typeface="微软雅黑" panose="020B0503020204020204" pitchFamily="34" charset="-122"/>
                </a:rPr>
                <a:t>I</a:t>
              </a:r>
              <a:endParaRPr lang="zh-CN" altLang="en-US">
                <a:solidFill>
                  <a:srgbClr val="006666"/>
                </a:solidFill>
                <a:latin typeface="微软雅黑" panose="020B0503020204020204" pitchFamily="34" charset="-122"/>
              </a:endParaRPr>
            </a:p>
          </p:txBody>
        </p:sp>
        <p:sp>
          <p:nvSpPr>
            <p:cNvPr id="1000473" name="Rectangle 25"/>
            <p:cNvSpPr>
              <a:spLocks noChangeArrowheads="1"/>
            </p:cNvSpPr>
            <p:nvPr/>
          </p:nvSpPr>
          <p:spPr bwMode="auto">
            <a:xfrm>
              <a:off x="991" y="3949"/>
              <a:ext cx="130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a:t>阶段 诊断评估现状</a:t>
              </a:r>
              <a:endParaRPr lang="zh-CN" altLang="en-US"/>
            </a:p>
          </p:txBody>
        </p:sp>
      </p:grpSp>
      <p:grpSp>
        <p:nvGrpSpPr>
          <p:cNvPr id="1000474" name="Group 26"/>
          <p:cNvGrpSpPr/>
          <p:nvPr/>
        </p:nvGrpSpPr>
        <p:grpSpPr bwMode="auto">
          <a:xfrm>
            <a:off x="3448050" y="5864225"/>
            <a:ext cx="2365375" cy="579438"/>
            <a:chOff x="2713" y="3764"/>
            <a:chExt cx="1490" cy="365"/>
          </a:xfrm>
        </p:grpSpPr>
        <p:sp>
          <p:nvSpPr>
            <p:cNvPr id="1000475" name="Text Box 27"/>
            <p:cNvSpPr txBox="1">
              <a:spLocks noChangeArrowheads="1"/>
            </p:cNvSpPr>
            <p:nvPr/>
          </p:nvSpPr>
          <p:spPr bwMode="auto">
            <a:xfrm>
              <a:off x="2713" y="3764"/>
              <a:ext cx="266"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zh-CN" sz="3200">
                  <a:solidFill>
                    <a:srgbClr val="006666"/>
                  </a:solidFill>
                  <a:latin typeface="微软雅黑" panose="020B0503020204020204" pitchFamily="34" charset="-122"/>
                </a:rPr>
                <a:t>II</a:t>
              </a:r>
              <a:endParaRPr lang="zh-CN" altLang="en-US">
                <a:solidFill>
                  <a:srgbClr val="006666"/>
                </a:solidFill>
                <a:latin typeface="微软雅黑" panose="020B0503020204020204" pitchFamily="34" charset="-122"/>
              </a:endParaRPr>
            </a:p>
          </p:txBody>
        </p:sp>
        <p:sp>
          <p:nvSpPr>
            <p:cNvPr id="1000476" name="Rectangle 28"/>
            <p:cNvSpPr>
              <a:spLocks noChangeArrowheads="1"/>
            </p:cNvSpPr>
            <p:nvPr/>
          </p:nvSpPr>
          <p:spPr bwMode="auto">
            <a:xfrm>
              <a:off x="2895" y="3831"/>
              <a:ext cx="130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a:t>阶段 规划未来蓝图</a:t>
              </a:r>
              <a:endParaRPr lang="zh-CN" altLang="en-US"/>
            </a:p>
          </p:txBody>
        </p:sp>
      </p:grpSp>
      <p:sp>
        <p:nvSpPr>
          <p:cNvPr id="1000477" name="Text Box 29"/>
          <p:cNvSpPr txBox="1">
            <a:spLocks noChangeArrowheads="1"/>
          </p:cNvSpPr>
          <p:nvPr/>
        </p:nvSpPr>
        <p:spPr bwMode="auto">
          <a:xfrm>
            <a:off x="6211888" y="5864225"/>
            <a:ext cx="54133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zh-CN" sz="3200">
                <a:solidFill>
                  <a:srgbClr val="006666"/>
                </a:solidFill>
                <a:latin typeface="微软雅黑" panose="020B0503020204020204" pitchFamily="34" charset="-122"/>
              </a:rPr>
              <a:t>III</a:t>
            </a:r>
            <a:endParaRPr lang="zh-CN" altLang="en-US">
              <a:solidFill>
                <a:srgbClr val="006666"/>
              </a:solidFill>
              <a:latin typeface="微软雅黑" panose="020B0503020204020204" pitchFamily="34" charset="-122"/>
            </a:endParaRPr>
          </a:p>
        </p:txBody>
      </p:sp>
      <p:sp>
        <p:nvSpPr>
          <p:cNvPr id="1000478" name="Rectangle 30"/>
          <p:cNvSpPr>
            <a:spLocks noChangeArrowheads="1"/>
          </p:cNvSpPr>
          <p:nvPr/>
        </p:nvSpPr>
        <p:spPr bwMode="auto">
          <a:xfrm>
            <a:off x="6619875" y="5970588"/>
            <a:ext cx="2076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a:t>阶段 制定实施路径</a:t>
            </a:r>
            <a:endParaRPr lang="zh-CN" altLang="en-US"/>
          </a:p>
        </p:txBody>
      </p:sp>
      <p:pic>
        <p:nvPicPr>
          <p:cNvPr id="1000479" name="Picture 3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57575" y="4087813"/>
            <a:ext cx="2374900" cy="1331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00480" name="Picture 3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22638" y="1541463"/>
            <a:ext cx="2665412" cy="156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53882" dir="13500000" algn="ctr" rotWithShape="0">
                    <a:schemeClr val="accent1">
                      <a:gamma/>
                      <a:shade val="60000"/>
                      <a:invGamma/>
                      <a:alpha val="50000"/>
                    </a:schemeClr>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8644" name="Rectangle 4"/>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dirty="0"/>
              <a:t>某系统建设规划项目的实施计划</a:t>
            </a:r>
            <a:r>
              <a:rPr lang="en-US" altLang="zh-CN" dirty="0"/>
              <a:t>(</a:t>
            </a:r>
            <a:r>
              <a:rPr lang="zh-CN" altLang="en-US" dirty="0"/>
              <a:t>任务操作</a:t>
            </a:r>
            <a:r>
              <a:rPr lang="en-US" altLang="zh-CN" dirty="0"/>
              <a:t>)</a:t>
            </a:r>
            <a:endParaRPr lang="en-US" altLang="zh-CN" dirty="0"/>
          </a:p>
        </p:txBody>
      </p:sp>
      <p:sp>
        <p:nvSpPr>
          <p:cNvPr id="1008674" name="Rectangle 34"/>
          <p:cNvSpPr>
            <a:spLocks noChangeArrowheads="1"/>
          </p:cNvSpPr>
          <p:nvPr/>
        </p:nvSpPr>
        <p:spPr bwMode="auto">
          <a:xfrm>
            <a:off x="350838" y="4521200"/>
            <a:ext cx="8307387" cy="1317625"/>
          </a:xfrm>
          <a:prstGeom prst="rect">
            <a:avLst/>
          </a:prstGeom>
          <a:solidFill>
            <a:srgbClr val="006699"/>
          </a:solidFill>
          <a:ln w="6350" algn="ctr">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p>
            <a:endParaRPr lang="zh-CN" altLang="en-US"/>
          </a:p>
        </p:txBody>
      </p:sp>
      <p:sp>
        <p:nvSpPr>
          <p:cNvPr id="1008675" name="Rectangle 35"/>
          <p:cNvSpPr>
            <a:spLocks noChangeArrowheads="1"/>
          </p:cNvSpPr>
          <p:nvPr/>
        </p:nvSpPr>
        <p:spPr bwMode="auto">
          <a:xfrm>
            <a:off x="350838" y="2070100"/>
            <a:ext cx="8307387" cy="1400175"/>
          </a:xfrm>
          <a:prstGeom prst="rect">
            <a:avLst/>
          </a:prstGeom>
          <a:solidFill>
            <a:srgbClr val="D6EBF6"/>
          </a:solidFill>
          <a:ln w="6350" algn="ctr">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lIns="45720" rIns="45720" anchor="ctr"/>
          <a:lstStyle/>
          <a:p>
            <a:endParaRPr lang="zh-CN" altLang="en-US"/>
          </a:p>
        </p:txBody>
      </p:sp>
      <p:sp>
        <p:nvSpPr>
          <p:cNvPr id="1008676" name="Rectangle 36"/>
          <p:cNvSpPr>
            <a:spLocks noChangeArrowheads="1"/>
          </p:cNvSpPr>
          <p:nvPr/>
        </p:nvSpPr>
        <p:spPr bwMode="auto">
          <a:xfrm>
            <a:off x="350838" y="3470275"/>
            <a:ext cx="8307387" cy="1050925"/>
          </a:xfrm>
          <a:prstGeom prst="rect">
            <a:avLst/>
          </a:prstGeom>
          <a:solidFill>
            <a:srgbClr val="83C2E5"/>
          </a:solidFill>
          <a:ln w="6350" algn="ctr">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lIns="45720" rIns="45720" anchor="ctr"/>
          <a:lstStyle/>
          <a:p>
            <a:endParaRPr lang="zh-CN" altLang="en-US"/>
          </a:p>
        </p:txBody>
      </p:sp>
      <p:sp>
        <p:nvSpPr>
          <p:cNvPr id="1008677" name="AutoShape 37"/>
          <p:cNvSpPr>
            <a:spLocks noChangeArrowheads="1"/>
          </p:cNvSpPr>
          <p:nvPr/>
        </p:nvSpPr>
        <p:spPr bwMode="auto">
          <a:xfrm>
            <a:off x="692150" y="1412875"/>
            <a:ext cx="2870200" cy="630238"/>
          </a:xfrm>
          <a:prstGeom prst="homePlate">
            <a:avLst>
              <a:gd name="adj" fmla="val 36939"/>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400" b="1">
                <a:solidFill>
                  <a:srgbClr val="000000"/>
                </a:solidFill>
                <a:latin typeface="微软雅黑" panose="020B0503020204020204" pitchFamily="34" charset="-122"/>
              </a:rPr>
              <a:t>阶段一</a:t>
            </a:r>
            <a:br>
              <a:rPr lang="zh-CN" altLang="en-US" sz="1400" b="1">
                <a:solidFill>
                  <a:srgbClr val="000000"/>
                </a:solidFill>
                <a:latin typeface="微软雅黑" panose="020B0503020204020204" pitchFamily="34" charset="-122"/>
              </a:rPr>
            </a:br>
            <a:r>
              <a:rPr lang="zh-CN" altLang="en-US" sz="1400" b="1">
                <a:solidFill>
                  <a:srgbClr val="000000"/>
                </a:solidFill>
                <a:latin typeface="微软雅黑" panose="020B0503020204020204" pitchFamily="34" charset="-122"/>
              </a:rPr>
              <a:t>诊断评估现状</a:t>
            </a:r>
            <a:endParaRPr lang="zh-CN" altLang="en-US" sz="1400" b="1">
              <a:solidFill>
                <a:srgbClr val="000000"/>
              </a:solidFill>
              <a:latin typeface="微软雅黑" panose="020B0503020204020204" pitchFamily="34" charset="-122"/>
            </a:endParaRPr>
          </a:p>
        </p:txBody>
      </p:sp>
      <p:sp>
        <p:nvSpPr>
          <p:cNvPr id="1008678" name="AutoShape 38"/>
          <p:cNvSpPr>
            <a:spLocks noChangeArrowheads="1"/>
          </p:cNvSpPr>
          <p:nvPr/>
        </p:nvSpPr>
        <p:spPr bwMode="auto">
          <a:xfrm>
            <a:off x="6021388" y="1412875"/>
            <a:ext cx="2871787" cy="630238"/>
          </a:xfrm>
          <a:prstGeom prst="chevron">
            <a:avLst>
              <a:gd name="adj" fmla="val 37972"/>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400" b="1">
                <a:solidFill>
                  <a:srgbClr val="000000"/>
                </a:solidFill>
                <a:latin typeface="微软雅黑" panose="020B0503020204020204" pitchFamily="34" charset="-122"/>
              </a:rPr>
              <a:t>阶段三</a:t>
            </a:r>
            <a:endParaRPr lang="zh-CN" altLang="en-US" sz="1400" b="1">
              <a:solidFill>
                <a:srgbClr val="000000"/>
              </a:solidFill>
              <a:latin typeface="微软雅黑" panose="020B0503020204020204" pitchFamily="34" charset="-122"/>
            </a:endParaRPr>
          </a:p>
          <a:p>
            <a:r>
              <a:rPr lang="zh-CN" altLang="en-US" sz="1400" b="1">
                <a:solidFill>
                  <a:srgbClr val="000000"/>
                </a:solidFill>
                <a:latin typeface="微软雅黑" panose="020B0503020204020204" pitchFamily="34" charset="-122"/>
              </a:rPr>
              <a:t>制定实施路径</a:t>
            </a:r>
            <a:endParaRPr lang="zh-CN" altLang="en-US" sz="1400" b="1">
              <a:solidFill>
                <a:srgbClr val="000000"/>
              </a:solidFill>
              <a:latin typeface="微软雅黑" panose="020B0503020204020204" pitchFamily="34" charset="-122"/>
            </a:endParaRPr>
          </a:p>
        </p:txBody>
      </p:sp>
      <p:sp>
        <p:nvSpPr>
          <p:cNvPr id="1008679" name="AutoShape 39"/>
          <p:cNvSpPr>
            <a:spLocks noChangeArrowheads="1"/>
          </p:cNvSpPr>
          <p:nvPr/>
        </p:nvSpPr>
        <p:spPr bwMode="auto">
          <a:xfrm>
            <a:off x="3360738" y="1412875"/>
            <a:ext cx="2871787" cy="630238"/>
          </a:xfrm>
          <a:prstGeom prst="chevron">
            <a:avLst>
              <a:gd name="adj" fmla="val 37972"/>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400" b="1">
                <a:solidFill>
                  <a:srgbClr val="000000"/>
                </a:solidFill>
                <a:latin typeface="微软雅黑" panose="020B0503020204020204" pitchFamily="34" charset="-122"/>
              </a:rPr>
              <a:t>阶段二</a:t>
            </a:r>
            <a:br>
              <a:rPr lang="zh-CN" altLang="en-US" sz="1400" b="1">
                <a:solidFill>
                  <a:srgbClr val="000000"/>
                </a:solidFill>
                <a:latin typeface="微软雅黑" panose="020B0503020204020204" pitchFamily="34" charset="-122"/>
              </a:rPr>
            </a:br>
            <a:r>
              <a:rPr lang="zh-CN" altLang="en-US" sz="1400" b="1">
                <a:solidFill>
                  <a:srgbClr val="000000"/>
                </a:solidFill>
                <a:latin typeface="微软雅黑" panose="020B0503020204020204" pitchFamily="34" charset="-122"/>
              </a:rPr>
              <a:t>规划未来蓝图</a:t>
            </a:r>
            <a:endParaRPr lang="en-US" altLang="zh-CN" sz="1400" b="1">
              <a:solidFill>
                <a:srgbClr val="000000"/>
              </a:solidFill>
              <a:latin typeface="微软雅黑" panose="020B0503020204020204" pitchFamily="34" charset="-122"/>
            </a:endParaRPr>
          </a:p>
        </p:txBody>
      </p:sp>
      <p:sp>
        <p:nvSpPr>
          <p:cNvPr id="1008680" name="Rectangle 40"/>
          <p:cNvSpPr>
            <a:spLocks noChangeArrowheads="1"/>
          </p:cNvSpPr>
          <p:nvPr/>
        </p:nvSpPr>
        <p:spPr bwMode="auto">
          <a:xfrm>
            <a:off x="323850" y="3470275"/>
            <a:ext cx="350838" cy="1050925"/>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400" b="1">
                <a:solidFill>
                  <a:srgbClr val="000000"/>
                </a:solidFill>
                <a:latin typeface="微软雅黑" panose="020B0503020204020204" pitchFamily="34" charset="-122"/>
              </a:rPr>
              <a:t>技术架构组</a:t>
            </a:r>
            <a:endParaRPr lang="zh-CN" altLang="en-US" sz="1400" b="1">
              <a:solidFill>
                <a:srgbClr val="000000"/>
              </a:solidFill>
              <a:latin typeface="微软雅黑" panose="020B0503020204020204" pitchFamily="34" charset="-122"/>
            </a:endParaRPr>
          </a:p>
        </p:txBody>
      </p:sp>
      <p:sp>
        <p:nvSpPr>
          <p:cNvPr id="1008681" name="Rectangle 41"/>
          <p:cNvSpPr>
            <a:spLocks noChangeArrowheads="1"/>
          </p:cNvSpPr>
          <p:nvPr/>
        </p:nvSpPr>
        <p:spPr bwMode="auto">
          <a:xfrm>
            <a:off x="323850" y="2070100"/>
            <a:ext cx="350838" cy="1330325"/>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400" b="1">
                <a:solidFill>
                  <a:srgbClr val="000000"/>
                </a:solidFill>
                <a:latin typeface="微软雅黑" panose="020B0503020204020204" pitchFamily="34" charset="-122"/>
              </a:rPr>
              <a:t>业务功能组</a:t>
            </a:r>
            <a:endParaRPr lang="zh-CN" altLang="en-US" sz="1400" b="1">
              <a:solidFill>
                <a:srgbClr val="000000"/>
              </a:solidFill>
              <a:latin typeface="微软雅黑" panose="020B0503020204020204" pitchFamily="34" charset="-122"/>
            </a:endParaRPr>
          </a:p>
        </p:txBody>
      </p:sp>
      <p:sp>
        <p:nvSpPr>
          <p:cNvPr id="1008682" name="Rectangle 42"/>
          <p:cNvSpPr>
            <a:spLocks noChangeArrowheads="1"/>
          </p:cNvSpPr>
          <p:nvPr/>
        </p:nvSpPr>
        <p:spPr bwMode="auto">
          <a:xfrm>
            <a:off x="323850" y="4591050"/>
            <a:ext cx="350838" cy="1260475"/>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400" b="1">
                <a:solidFill>
                  <a:srgbClr val="FFFFFF"/>
                </a:solidFill>
                <a:latin typeface="微软雅黑" panose="020B0503020204020204" pitchFamily="34" charset="-122"/>
              </a:rPr>
              <a:t>转变管理组</a:t>
            </a:r>
            <a:endParaRPr lang="zh-CN" altLang="en-US" sz="1400" b="1">
              <a:solidFill>
                <a:srgbClr val="FFFFFF"/>
              </a:solidFill>
              <a:latin typeface="微软雅黑" panose="020B0503020204020204" pitchFamily="34" charset="-122"/>
            </a:endParaRPr>
          </a:p>
        </p:txBody>
      </p:sp>
      <p:sp>
        <p:nvSpPr>
          <p:cNvPr id="1008683" name="AutoShape 43"/>
          <p:cNvSpPr>
            <a:spLocks noChangeArrowheads="1"/>
          </p:cNvSpPr>
          <p:nvPr/>
        </p:nvSpPr>
        <p:spPr bwMode="auto">
          <a:xfrm>
            <a:off x="6205538" y="5011738"/>
            <a:ext cx="1470025" cy="349250"/>
          </a:xfrm>
          <a:prstGeom prst="homePlate">
            <a:avLst>
              <a:gd name="adj" fmla="val 35076"/>
            </a:avLst>
          </a:prstGeom>
          <a:noFill/>
          <a:ln w="12700" algn="ctr">
            <a:solidFill>
              <a:srgbClr val="FFFFFF"/>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FFFFFF"/>
                </a:solidFill>
                <a:latin typeface="微软雅黑" panose="020B0503020204020204" pitchFamily="34" charset="-122"/>
              </a:rPr>
              <a:t>网站推广计划建议</a:t>
            </a:r>
            <a:endParaRPr lang="zh-CN" altLang="en-US" sz="1200" b="1">
              <a:solidFill>
                <a:srgbClr val="FFFFFF"/>
              </a:solidFill>
              <a:latin typeface="微软雅黑" panose="020B0503020204020204" pitchFamily="34" charset="-122"/>
            </a:endParaRPr>
          </a:p>
        </p:txBody>
      </p:sp>
      <p:sp>
        <p:nvSpPr>
          <p:cNvPr id="1008684" name="AutoShape 44"/>
          <p:cNvSpPr>
            <a:spLocks noChangeArrowheads="1"/>
          </p:cNvSpPr>
          <p:nvPr/>
        </p:nvSpPr>
        <p:spPr bwMode="auto">
          <a:xfrm>
            <a:off x="1689100" y="3821113"/>
            <a:ext cx="1671638" cy="349250"/>
          </a:xfrm>
          <a:prstGeom prst="homePlate">
            <a:avLst>
              <a:gd name="adj" fmla="val 39886"/>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000000"/>
                </a:solidFill>
                <a:latin typeface="微软雅黑" panose="020B0503020204020204" pitchFamily="34" charset="-122"/>
              </a:rPr>
              <a:t>评估当前技术架构</a:t>
            </a:r>
            <a:endParaRPr lang="zh-CN" altLang="en-US" sz="1200" b="1">
              <a:solidFill>
                <a:srgbClr val="000000"/>
              </a:solidFill>
              <a:latin typeface="微软雅黑" panose="020B0503020204020204" pitchFamily="34" charset="-122"/>
            </a:endParaRPr>
          </a:p>
        </p:txBody>
      </p:sp>
      <p:sp>
        <p:nvSpPr>
          <p:cNvPr id="1008685" name="AutoShape 45"/>
          <p:cNvSpPr>
            <a:spLocks noChangeArrowheads="1"/>
          </p:cNvSpPr>
          <p:nvPr/>
        </p:nvSpPr>
        <p:spPr bwMode="auto">
          <a:xfrm>
            <a:off x="6205538" y="3821113"/>
            <a:ext cx="1890712" cy="349250"/>
          </a:xfrm>
          <a:prstGeom prst="homePlate">
            <a:avLst>
              <a:gd name="adj" fmla="val 45114"/>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000000"/>
                </a:solidFill>
                <a:latin typeface="微软雅黑" panose="020B0503020204020204" pitchFamily="34" charset="-122"/>
              </a:rPr>
              <a:t>建议未来技术架构</a:t>
            </a:r>
            <a:endParaRPr lang="zh-CN" altLang="en-US" sz="1200" b="1">
              <a:solidFill>
                <a:srgbClr val="000000"/>
              </a:solidFill>
              <a:latin typeface="微软雅黑" panose="020B0503020204020204" pitchFamily="34" charset="-122"/>
            </a:endParaRPr>
          </a:p>
        </p:txBody>
      </p:sp>
      <p:sp>
        <p:nvSpPr>
          <p:cNvPr id="1008686" name="AutoShape 46"/>
          <p:cNvSpPr>
            <a:spLocks noChangeArrowheads="1"/>
          </p:cNvSpPr>
          <p:nvPr/>
        </p:nvSpPr>
        <p:spPr bwMode="auto">
          <a:xfrm>
            <a:off x="6205538" y="4591050"/>
            <a:ext cx="1471612" cy="350838"/>
          </a:xfrm>
          <a:prstGeom prst="homePlate">
            <a:avLst>
              <a:gd name="adj" fmla="val 34955"/>
            </a:avLst>
          </a:prstGeom>
          <a:noFill/>
          <a:ln w="12700" algn="ctr">
            <a:solidFill>
              <a:srgbClr val="FFFFFF"/>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FFFFFF"/>
                </a:solidFill>
                <a:latin typeface="微软雅黑" panose="020B0503020204020204" pitchFamily="34" charset="-122"/>
              </a:rPr>
              <a:t>建议网站管理组织</a:t>
            </a:r>
            <a:endParaRPr lang="zh-CN" altLang="en-US" sz="1200" b="1">
              <a:solidFill>
                <a:srgbClr val="FFFFFF"/>
              </a:solidFill>
              <a:latin typeface="微软雅黑" panose="020B0503020204020204" pitchFamily="34" charset="-122"/>
            </a:endParaRPr>
          </a:p>
        </p:txBody>
      </p:sp>
      <p:sp>
        <p:nvSpPr>
          <p:cNvPr id="1008687" name="AutoShape 47"/>
          <p:cNvSpPr>
            <a:spLocks noChangeArrowheads="1"/>
          </p:cNvSpPr>
          <p:nvPr/>
        </p:nvSpPr>
        <p:spPr bwMode="auto">
          <a:xfrm>
            <a:off x="1689100" y="2139950"/>
            <a:ext cx="1671638" cy="350838"/>
          </a:xfrm>
          <a:prstGeom prst="homePlate">
            <a:avLst>
              <a:gd name="adj" fmla="val 39706"/>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000000"/>
                </a:solidFill>
                <a:latin typeface="微软雅黑" panose="020B0503020204020204" pitchFamily="34" charset="-122"/>
              </a:rPr>
              <a:t>进行客户小组主题访谈</a:t>
            </a:r>
            <a:endParaRPr lang="en-US" altLang="zh-CN" sz="1200" b="1" baseline="30000">
              <a:solidFill>
                <a:srgbClr val="000000"/>
              </a:solidFill>
              <a:latin typeface="微软雅黑" panose="020B0503020204020204" pitchFamily="34" charset="-122"/>
            </a:endParaRPr>
          </a:p>
        </p:txBody>
      </p:sp>
      <p:sp>
        <p:nvSpPr>
          <p:cNvPr id="1008688" name="AutoShape 48"/>
          <p:cNvSpPr>
            <a:spLocks noChangeArrowheads="1"/>
          </p:cNvSpPr>
          <p:nvPr/>
        </p:nvSpPr>
        <p:spPr bwMode="auto">
          <a:xfrm>
            <a:off x="692150" y="4800600"/>
            <a:ext cx="892175" cy="350838"/>
          </a:xfrm>
          <a:prstGeom prst="homePlate">
            <a:avLst>
              <a:gd name="adj" fmla="val 31411"/>
            </a:avLst>
          </a:prstGeom>
          <a:noFill/>
          <a:ln w="12700" algn="ctr">
            <a:solidFill>
              <a:srgbClr val="FFFFFF"/>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FFFFFF"/>
                </a:solidFill>
                <a:latin typeface="微软雅黑" panose="020B0503020204020204" pitchFamily="34" charset="-122"/>
              </a:rPr>
              <a:t>项目准备</a:t>
            </a:r>
            <a:endParaRPr lang="zh-CN" altLang="en-US" sz="1200" b="1">
              <a:solidFill>
                <a:srgbClr val="FFFFFF"/>
              </a:solidFill>
              <a:latin typeface="微软雅黑" panose="020B0503020204020204" pitchFamily="34" charset="-122"/>
            </a:endParaRPr>
          </a:p>
        </p:txBody>
      </p:sp>
      <p:sp>
        <p:nvSpPr>
          <p:cNvPr id="1008689" name="AutoShape 49"/>
          <p:cNvSpPr>
            <a:spLocks noChangeArrowheads="1"/>
          </p:cNvSpPr>
          <p:nvPr/>
        </p:nvSpPr>
        <p:spPr bwMode="auto">
          <a:xfrm>
            <a:off x="4972050" y="2981325"/>
            <a:ext cx="1049338" cy="349250"/>
          </a:xfrm>
          <a:prstGeom prst="homePlate">
            <a:avLst>
              <a:gd name="adj" fmla="val 25038"/>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000000"/>
                </a:solidFill>
                <a:latin typeface="微软雅黑" panose="020B0503020204020204" pitchFamily="34" charset="-122"/>
              </a:rPr>
              <a:t>评估实施选项</a:t>
            </a:r>
            <a:endParaRPr lang="zh-CN" altLang="en-US" sz="1200" b="1">
              <a:solidFill>
                <a:srgbClr val="000000"/>
              </a:solidFill>
              <a:latin typeface="微软雅黑" panose="020B0503020204020204" pitchFamily="34" charset="-122"/>
            </a:endParaRPr>
          </a:p>
        </p:txBody>
      </p:sp>
      <p:sp>
        <p:nvSpPr>
          <p:cNvPr id="1008690" name="AutoShape 50"/>
          <p:cNvSpPr>
            <a:spLocks noChangeArrowheads="1"/>
          </p:cNvSpPr>
          <p:nvPr/>
        </p:nvSpPr>
        <p:spPr bwMode="auto">
          <a:xfrm>
            <a:off x="6740525" y="2981325"/>
            <a:ext cx="1355725" cy="349250"/>
          </a:xfrm>
          <a:prstGeom prst="homePlate">
            <a:avLst>
              <a:gd name="adj" fmla="val 32348"/>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000000"/>
                </a:solidFill>
                <a:latin typeface="微软雅黑" panose="020B0503020204020204" pitchFamily="34" charset="-122"/>
              </a:rPr>
              <a:t>制订实施路径</a:t>
            </a:r>
            <a:endParaRPr lang="zh-CN" altLang="en-US" sz="1200" b="1">
              <a:solidFill>
                <a:srgbClr val="000000"/>
              </a:solidFill>
              <a:latin typeface="微软雅黑" panose="020B0503020204020204" pitchFamily="34" charset="-122"/>
            </a:endParaRPr>
          </a:p>
        </p:txBody>
      </p:sp>
      <p:sp>
        <p:nvSpPr>
          <p:cNvPr id="1008691" name="AutoShape 51"/>
          <p:cNvSpPr>
            <a:spLocks noChangeArrowheads="1"/>
          </p:cNvSpPr>
          <p:nvPr/>
        </p:nvSpPr>
        <p:spPr bwMode="auto">
          <a:xfrm>
            <a:off x="6205538" y="2560638"/>
            <a:ext cx="954087" cy="350837"/>
          </a:xfrm>
          <a:prstGeom prst="homePlate">
            <a:avLst>
              <a:gd name="adj" fmla="val 22662"/>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000000"/>
                </a:solidFill>
                <a:latin typeface="微软雅黑" panose="020B0503020204020204" pitchFamily="34" charset="-122"/>
              </a:rPr>
              <a:t>识别速效方案</a:t>
            </a:r>
            <a:endParaRPr lang="zh-CN" altLang="en-US" sz="1200" b="1">
              <a:solidFill>
                <a:srgbClr val="000000"/>
              </a:solidFill>
              <a:latin typeface="微软雅黑" panose="020B0503020204020204" pitchFamily="34" charset="-122"/>
            </a:endParaRPr>
          </a:p>
        </p:txBody>
      </p:sp>
      <p:sp>
        <p:nvSpPr>
          <p:cNvPr id="1008692" name="AutoShape 52"/>
          <p:cNvSpPr>
            <a:spLocks noChangeArrowheads="1"/>
          </p:cNvSpPr>
          <p:nvPr/>
        </p:nvSpPr>
        <p:spPr bwMode="auto">
          <a:xfrm>
            <a:off x="1689100" y="2560638"/>
            <a:ext cx="1671638" cy="350837"/>
          </a:xfrm>
          <a:prstGeom prst="homePlate">
            <a:avLst>
              <a:gd name="adj" fmla="val 39706"/>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000000"/>
                </a:solidFill>
                <a:latin typeface="微软雅黑" panose="020B0503020204020204" pitchFamily="34" charset="-122"/>
              </a:rPr>
              <a:t>评估当前业务能力</a:t>
            </a:r>
            <a:endParaRPr lang="en-US" altLang="zh-CN" sz="1200" b="1" baseline="30000">
              <a:solidFill>
                <a:srgbClr val="000000"/>
              </a:solidFill>
              <a:latin typeface="微软雅黑" panose="020B0503020204020204" pitchFamily="34" charset="-122"/>
            </a:endParaRPr>
          </a:p>
        </p:txBody>
      </p:sp>
      <p:sp>
        <p:nvSpPr>
          <p:cNvPr id="1008693" name="AutoShape 53"/>
          <p:cNvSpPr>
            <a:spLocks noChangeArrowheads="1"/>
          </p:cNvSpPr>
          <p:nvPr/>
        </p:nvSpPr>
        <p:spPr bwMode="auto">
          <a:xfrm>
            <a:off x="3502025" y="2139950"/>
            <a:ext cx="1609725" cy="350838"/>
          </a:xfrm>
          <a:prstGeom prst="homePlate">
            <a:avLst>
              <a:gd name="adj" fmla="val 38235"/>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000000"/>
                </a:solidFill>
                <a:latin typeface="微软雅黑" panose="020B0503020204020204" pitchFamily="34" charset="-122"/>
              </a:rPr>
              <a:t>分析业务需求</a:t>
            </a:r>
            <a:endParaRPr lang="zh-CN" altLang="en-US" sz="1200" b="1">
              <a:solidFill>
                <a:srgbClr val="000000"/>
              </a:solidFill>
              <a:latin typeface="微软雅黑" panose="020B0503020204020204" pitchFamily="34" charset="-122"/>
            </a:endParaRPr>
          </a:p>
        </p:txBody>
      </p:sp>
      <p:sp>
        <p:nvSpPr>
          <p:cNvPr id="1008694" name="AutoShape 54"/>
          <p:cNvSpPr>
            <a:spLocks noChangeArrowheads="1"/>
          </p:cNvSpPr>
          <p:nvPr/>
        </p:nvSpPr>
        <p:spPr bwMode="auto">
          <a:xfrm>
            <a:off x="1689100" y="2981325"/>
            <a:ext cx="1670050" cy="349250"/>
          </a:xfrm>
          <a:prstGeom prst="homePlate">
            <a:avLst>
              <a:gd name="adj" fmla="val 39848"/>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000000"/>
                </a:solidFill>
                <a:latin typeface="微软雅黑" panose="020B0503020204020204" pitchFamily="34" charset="-122"/>
              </a:rPr>
              <a:t>研究最佳实践和</a:t>
            </a:r>
            <a:endParaRPr lang="zh-CN" altLang="en-US" sz="1200" b="1">
              <a:solidFill>
                <a:srgbClr val="000000"/>
              </a:solidFill>
              <a:latin typeface="微软雅黑" panose="020B0503020204020204" pitchFamily="34" charset="-122"/>
            </a:endParaRPr>
          </a:p>
          <a:p>
            <a:r>
              <a:rPr lang="zh-CN" altLang="en-US" sz="1200" b="1">
                <a:solidFill>
                  <a:srgbClr val="000000"/>
                </a:solidFill>
                <a:latin typeface="微软雅黑" panose="020B0503020204020204" pitchFamily="34" charset="-122"/>
              </a:rPr>
              <a:t>成功案例</a:t>
            </a:r>
            <a:endParaRPr lang="zh-CN" altLang="en-US" sz="1200" b="1">
              <a:solidFill>
                <a:srgbClr val="000000"/>
              </a:solidFill>
              <a:latin typeface="微软雅黑" panose="020B0503020204020204" pitchFamily="34" charset="-122"/>
            </a:endParaRPr>
          </a:p>
        </p:txBody>
      </p:sp>
      <p:sp>
        <p:nvSpPr>
          <p:cNvPr id="1008695" name="AutoShape 55"/>
          <p:cNvSpPr>
            <a:spLocks noChangeArrowheads="1"/>
          </p:cNvSpPr>
          <p:nvPr/>
        </p:nvSpPr>
        <p:spPr bwMode="auto">
          <a:xfrm>
            <a:off x="3502025" y="2560638"/>
            <a:ext cx="1609725" cy="350837"/>
          </a:xfrm>
          <a:prstGeom prst="homePlate">
            <a:avLst>
              <a:gd name="adj" fmla="val 38235"/>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000000"/>
                </a:solidFill>
                <a:latin typeface="微软雅黑" panose="020B0503020204020204" pitchFamily="34" charset="-122"/>
              </a:rPr>
              <a:t>分析业务差距</a:t>
            </a:r>
            <a:endParaRPr lang="zh-CN" altLang="en-US" sz="1200" b="1">
              <a:solidFill>
                <a:srgbClr val="000000"/>
              </a:solidFill>
              <a:latin typeface="微软雅黑" panose="020B0503020204020204" pitchFamily="34" charset="-122"/>
            </a:endParaRPr>
          </a:p>
        </p:txBody>
      </p:sp>
      <p:sp>
        <p:nvSpPr>
          <p:cNvPr id="1008696" name="AutoShape 56"/>
          <p:cNvSpPr>
            <a:spLocks noChangeArrowheads="1"/>
          </p:cNvSpPr>
          <p:nvPr/>
        </p:nvSpPr>
        <p:spPr bwMode="auto">
          <a:xfrm>
            <a:off x="4341813" y="4800600"/>
            <a:ext cx="1679575" cy="350838"/>
          </a:xfrm>
          <a:prstGeom prst="homePlate">
            <a:avLst>
              <a:gd name="adj" fmla="val 39894"/>
            </a:avLst>
          </a:prstGeom>
          <a:noFill/>
          <a:ln w="12700" algn="ctr">
            <a:solidFill>
              <a:srgbClr val="FFFFFF"/>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FFFFFF"/>
                </a:solidFill>
                <a:latin typeface="微软雅黑" panose="020B0503020204020204" pitchFamily="34" charset="-122"/>
              </a:rPr>
              <a:t>建议网站关键评估指标</a:t>
            </a:r>
            <a:endParaRPr lang="zh-CN" altLang="en-US" sz="1200" b="1">
              <a:solidFill>
                <a:srgbClr val="FFFFFF"/>
              </a:solidFill>
              <a:latin typeface="微软雅黑" panose="020B0503020204020204" pitchFamily="34" charset="-122"/>
            </a:endParaRPr>
          </a:p>
        </p:txBody>
      </p:sp>
      <p:sp>
        <p:nvSpPr>
          <p:cNvPr id="1008697" name="AutoShape 57"/>
          <p:cNvSpPr>
            <a:spLocks noChangeArrowheads="1"/>
          </p:cNvSpPr>
          <p:nvPr/>
        </p:nvSpPr>
        <p:spPr bwMode="auto">
          <a:xfrm>
            <a:off x="1654175" y="4800600"/>
            <a:ext cx="2617788" cy="350838"/>
          </a:xfrm>
          <a:prstGeom prst="homePlate">
            <a:avLst>
              <a:gd name="adj" fmla="val 33888"/>
            </a:avLst>
          </a:prstGeom>
          <a:noFill/>
          <a:ln w="12700" algn="ctr">
            <a:solidFill>
              <a:srgbClr val="FFFFFF"/>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FFFFFF"/>
                </a:solidFill>
                <a:latin typeface="微软雅黑" panose="020B0503020204020204" pitchFamily="34" charset="-122"/>
              </a:rPr>
              <a:t>开展业务、技术等方面的最佳实践培训</a:t>
            </a:r>
            <a:endParaRPr lang="en-US" altLang="zh-CN" sz="1200" b="1" baseline="30000">
              <a:solidFill>
                <a:srgbClr val="FFFFFF"/>
              </a:solidFill>
              <a:latin typeface="微软雅黑" panose="020B0503020204020204" pitchFamily="34" charset="-122"/>
            </a:endParaRPr>
          </a:p>
        </p:txBody>
      </p:sp>
      <p:sp>
        <p:nvSpPr>
          <p:cNvPr id="1008698" name="AutoShape 58"/>
          <p:cNvSpPr>
            <a:spLocks noChangeArrowheads="1"/>
          </p:cNvSpPr>
          <p:nvPr/>
        </p:nvSpPr>
        <p:spPr bwMode="auto">
          <a:xfrm>
            <a:off x="7748588" y="4591050"/>
            <a:ext cx="838200" cy="769938"/>
          </a:xfrm>
          <a:prstGeom prst="homePlate">
            <a:avLst>
              <a:gd name="adj" fmla="val 20574"/>
            </a:avLst>
          </a:prstGeom>
          <a:noFill/>
          <a:ln w="12700" algn="ctr">
            <a:solidFill>
              <a:srgbClr val="FFFFFF"/>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FFFFFF"/>
                </a:solidFill>
                <a:latin typeface="微软雅黑" panose="020B0503020204020204" pitchFamily="34" charset="-122"/>
              </a:rPr>
              <a:t>组织交付</a:t>
            </a:r>
            <a:br>
              <a:rPr lang="zh-CN" altLang="en-US" sz="1200" b="1">
                <a:solidFill>
                  <a:srgbClr val="FFFFFF"/>
                </a:solidFill>
                <a:latin typeface="微软雅黑" panose="020B0503020204020204" pitchFamily="34" charset="-122"/>
              </a:rPr>
            </a:br>
            <a:r>
              <a:rPr lang="zh-CN" altLang="en-US" sz="1200" b="1">
                <a:solidFill>
                  <a:srgbClr val="FFFFFF"/>
                </a:solidFill>
                <a:latin typeface="微软雅黑" panose="020B0503020204020204" pitchFamily="34" charset="-122"/>
              </a:rPr>
              <a:t>成果培训</a:t>
            </a:r>
            <a:endParaRPr lang="zh-CN" altLang="en-US" sz="1200" b="1" baseline="30000">
              <a:solidFill>
                <a:srgbClr val="FFFFFF"/>
              </a:solidFill>
              <a:latin typeface="微软雅黑" panose="020B0503020204020204" pitchFamily="34" charset="-122"/>
            </a:endParaRPr>
          </a:p>
        </p:txBody>
      </p:sp>
      <p:sp>
        <p:nvSpPr>
          <p:cNvPr id="1008699" name="AutoShape 59"/>
          <p:cNvSpPr>
            <a:spLocks noChangeArrowheads="1"/>
          </p:cNvSpPr>
          <p:nvPr/>
        </p:nvSpPr>
        <p:spPr bwMode="auto">
          <a:xfrm>
            <a:off x="3502025" y="3821113"/>
            <a:ext cx="2519363" cy="349250"/>
          </a:xfrm>
          <a:prstGeom prst="homePlate">
            <a:avLst>
              <a:gd name="adj" fmla="val 34231"/>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000000"/>
                </a:solidFill>
                <a:latin typeface="微软雅黑" panose="020B0503020204020204" pitchFamily="34" charset="-122"/>
              </a:rPr>
              <a:t>分析技术架构差距</a:t>
            </a:r>
            <a:endParaRPr lang="zh-CN" altLang="en-US" sz="1200" b="1">
              <a:solidFill>
                <a:srgbClr val="000000"/>
              </a:solidFill>
              <a:latin typeface="微软雅黑" panose="020B0503020204020204" pitchFamily="34" charset="-122"/>
            </a:endParaRPr>
          </a:p>
        </p:txBody>
      </p:sp>
      <p:sp>
        <p:nvSpPr>
          <p:cNvPr id="1008700" name="Line 60"/>
          <p:cNvSpPr>
            <a:spLocks noChangeShapeType="1"/>
          </p:cNvSpPr>
          <p:nvPr/>
        </p:nvSpPr>
        <p:spPr bwMode="auto">
          <a:xfrm>
            <a:off x="3430588" y="2057400"/>
            <a:ext cx="0" cy="3781425"/>
          </a:xfrm>
          <a:prstGeom prst="line">
            <a:avLst/>
          </a:prstGeom>
          <a:noFill/>
          <a:ln w="12700">
            <a:solidFill>
              <a:srgbClr val="000000"/>
            </a:solidFill>
            <a:prstDash val="lgDash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08701" name="Line 61"/>
          <p:cNvSpPr>
            <a:spLocks noChangeShapeType="1"/>
          </p:cNvSpPr>
          <p:nvPr/>
        </p:nvSpPr>
        <p:spPr bwMode="auto">
          <a:xfrm>
            <a:off x="6092825" y="2057400"/>
            <a:ext cx="0" cy="3781425"/>
          </a:xfrm>
          <a:prstGeom prst="line">
            <a:avLst/>
          </a:prstGeom>
          <a:noFill/>
          <a:ln w="12700">
            <a:solidFill>
              <a:srgbClr val="000000"/>
            </a:solidFill>
            <a:prstDash val="lgDash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08702" name="AutoShape 62"/>
          <p:cNvSpPr>
            <a:spLocks noChangeArrowheads="1"/>
          </p:cNvSpPr>
          <p:nvPr/>
        </p:nvSpPr>
        <p:spPr bwMode="auto">
          <a:xfrm>
            <a:off x="692150" y="5418138"/>
            <a:ext cx="7894638" cy="350837"/>
          </a:xfrm>
          <a:prstGeom prst="homePlate">
            <a:avLst>
              <a:gd name="adj" fmla="val 41463"/>
            </a:avLst>
          </a:prstGeom>
          <a:noFill/>
          <a:ln w="12700" algn="ctr">
            <a:solidFill>
              <a:srgbClr val="FFFFFF"/>
            </a:solidFill>
            <a:miter lim="800000"/>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200" b="1">
                <a:solidFill>
                  <a:srgbClr val="FFFFFF"/>
                </a:solidFill>
                <a:latin typeface="微软雅黑" panose="020B0503020204020204" pitchFamily="34" charset="-122"/>
              </a:rPr>
              <a:t>项目管理</a:t>
            </a:r>
            <a:endParaRPr lang="zh-CN" altLang="en-US" sz="1200" b="1">
              <a:solidFill>
                <a:srgbClr val="FFFFFF"/>
              </a:solidFill>
              <a:latin typeface="微软雅黑" panose="020B0503020204020204" pitchFamily="34" charset="-122"/>
            </a:endParaRPr>
          </a:p>
        </p:txBody>
      </p:sp>
      <p:sp>
        <p:nvSpPr>
          <p:cNvPr id="1008706" name="Text Box 66"/>
          <p:cNvSpPr txBox="1">
            <a:spLocks noChangeArrowheads="1"/>
          </p:cNvSpPr>
          <p:nvPr/>
        </p:nvSpPr>
        <p:spPr bwMode="auto">
          <a:xfrm>
            <a:off x="730250" y="2982913"/>
            <a:ext cx="838200" cy="976312"/>
          </a:xfrm>
          <a:prstGeom prst="rect">
            <a:avLst/>
          </a:prstGeom>
          <a:solidFill>
            <a:srgbClr val="FFFFCC"/>
          </a:solidFill>
          <a:ln w="9525" algn="ctr">
            <a:solidFill>
              <a:srgbClr val="006666"/>
            </a:solidFill>
            <a:miter lim="800000"/>
          </a:ln>
          <a:effectLst>
            <a:outerShdw dist="35921" dir="2700000" algn="ctr" rotWithShape="0">
              <a:srgbClr val="B2B2B2"/>
            </a:outerShdw>
          </a:effectLst>
        </p:spPr>
        <p:txBody>
          <a:bodyPr wrap="none" lIns="72000" tIns="72000" rIns="72000" bIns="72000">
            <a:spAutoFit/>
          </a:bodyPr>
          <a:lstStyle/>
          <a:p>
            <a:pPr eaLnBrk="0" hangingPunct="0"/>
            <a:r>
              <a:rPr lang="zh-CN" altLang="en-US">
                <a:latin typeface="微软雅黑" panose="020B0503020204020204" pitchFamily="34" charset="-122"/>
              </a:rPr>
              <a:t>多项目</a:t>
            </a:r>
            <a:endParaRPr lang="zh-CN" altLang="en-US">
              <a:latin typeface="微软雅黑" panose="020B0503020204020204" pitchFamily="34" charset="-122"/>
            </a:endParaRPr>
          </a:p>
          <a:p>
            <a:pPr eaLnBrk="0" hangingPunct="0"/>
            <a:r>
              <a:rPr lang="zh-CN" altLang="en-US">
                <a:latin typeface="微软雅黑" panose="020B0503020204020204" pitchFamily="34" charset="-122"/>
              </a:rPr>
              <a:t>工作流</a:t>
            </a:r>
            <a:endParaRPr lang="zh-CN" altLang="en-US">
              <a:latin typeface="微软雅黑" panose="020B0503020204020204" pitchFamily="34" charset="-122"/>
            </a:endParaRPr>
          </a:p>
          <a:p>
            <a:pPr eaLnBrk="0" hangingPunct="0"/>
            <a:r>
              <a:rPr lang="zh-CN" altLang="en-US">
                <a:latin typeface="微软雅黑" panose="020B0503020204020204" pitchFamily="34" charset="-122"/>
              </a:rPr>
              <a:t>的开展</a:t>
            </a:r>
            <a:endParaRPr lang="zh-CN" altLang="en-US">
              <a:latin typeface="微软雅黑" panose="020B0503020204020204" pitchFamily="3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0692" name="Rectangle 4"/>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dirty="0"/>
              <a:t>某系统建设规划项目的实施计划</a:t>
            </a:r>
            <a:r>
              <a:rPr lang="en-US" altLang="zh-CN" dirty="0"/>
              <a:t>(</a:t>
            </a:r>
            <a:r>
              <a:rPr lang="zh-CN" altLang="en-US" dirty="0"/>
              <a:t>内容输出</a:t>
            </a:r>
            <a:r>
              <a:rPr lang="en-US" altLang="zh-CN" dirty="0"/>
              <a:t>)</a:t>
            </a:r>
            <a:endParaRPr lang="zh-CN" altLang="en-US" dirty="0"/>
          </a:p>
        </p:txBody>
      </p:sp>
      <p:grpSp>
        <p:nvGrpSpPr>
          <p:cNvPr id="1010717" name="Group 29"/>
          <p:cNvGrpSpPr/>
          <p:nvPr/>
        </p:nvGrpSpPr>
        <p:grpSpPr bwMode="auto">
          <a:xfrm>
            <a:off x="377825" y="1196975"/>
            <a:ext cx="8658225" cy="614363"/>
            <a:chOff x="336" y="672"/>
            <a:chExt cx="5616" cy="432"/>
          </a:xfrm>
        </p:grpSpPr>
        <p:sp>
          <p:nvSpPr>
            <p:cNvPr id="1010718" name="AutoShape 30"/>
            <p:cNvSpPr>
              <a:spLocks noChangeArrowheads="1"/>
            </p:cNvSpPr>
            <p:nvPr/>
          </p:nvSpPr>
          <p:spPr bwMode="auto">
            <a:xfrm>
              <a:off x="336" y="672"/>
              <a:ext cx="1968" cy="432"/>
            </a:xfrm>
            <a:prstGeom prst="homePlate">
              <a:avLst>
                <a:gd name="adj" fmla="val 36951"/>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400" b="1">
                  <a:solidFill>
                    <a:srgbClr val="000000"/>
                  </a:solidFill>
                  <a:latin typeface="微软雅黑" panose="020B0503020204020204" pitchFamily="34" charset="-122"/>
                </a:rPr>
                <a:t>阶段一</a:t>
              </a:r>
              <a:br>
                <a:rPr lang="zh-CN" altLang="en-US" sz="1400" b="1">
                  <a:solidFill>
                    <a:srgbClr val="000000"/>
                  </a:solidFill>
                  <a:latin typeface="微软雅黑" panose="020B0503020204020204" pitchFamily="34" charset="-122"/>
                </a:rPr>
              </a:br>
              <a:r>
                <a:rPr lang="zh-CN" altLang="en-US" sz="1400" b="1">
                  <a:solidFill>
                    <a:srgbClr val="000000"/>
                  </a:solidFill>
                  <a:latin typeface="微软雅黑" panose="020B0503020204020204" pitchFamily="34" charset="-122"/>
                </a:rPr>
                <a:t>诊断评估现状</a:t>
              </a:r>
              <a:endParaRPr lang="zh-CN" altLang="en-US" sz="1400" b="1">
                <a:solidFill>
                  <a:srgbClr val="000000"/>
                </a:solidFill>
                <a:latin typeface="微软雅黑" panose="020B0503020204020204" pitchFamily="34" charset="-122"/>
              </a:endParaRPr>
            </a:p>
          </p:txBody>
        </p:sp>
        <p:sp>
          <p:nvSpPr>
            <p:cNvPr id="1010719" name="AutoShape 31"/>
            <p:cNvSpPr>
              <a:spLocks noChangeArrowheads="1"/>
            </p:cNvSpPr>
            <p:nvPr/>
          </p:nvSpPr>
          <p:spPr bwMode="auto">
            <a:xfrm>
              <a:off x="3984" y="672"/>
              <a:ext cx="1968" cy="432"/>
            </a:xfrm>
            <a:prstGeom prst="chevron">
              <a:avLst>
                <a:gd name="adj" fmla="val 37963"/>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400" b="1">
                  <a:solidFill>
                    <a:srgbClr val="000000"/>
                  </a:solidFill>
                  <a:latin typeface="微软雅黑" panose="020B0503020204020204" pitchFamily="34" charset="-122"/>
                </a:rPr>
                <a:t>阶段三</a:t>
              </a:r>
              <a:endParaRPr lang="zh-CN" altLang="en-US" sz="1400" b="1">
                <a:solidFill>
                  <a:srgbClr val="000000"/>
                </a:solidFill>
                <a:latin typeface="微软雅黑" panose="020B0503020204020204" pitchFamily="34" charset="-122"/>
              </a:endParaRPr>
            </a:p>
            <a:p>
              <a:r>
                <a:rPr lang="zh-CN" altLang="en-US" sz="1400" b="1">
                  <a:solidFill>
                    <a:srgbClr val="000000"/>
                  </a:solidFill>
                  <a:latin typeface="微软雅黑" panose="020B0503020204020204" pitchFamily="34" charset="-122"/>
                </a:rPr>
                <a:t>制定实施路径</a:t>
              </a:r>
              <a:endParaRPr lang="zh-CN" altLang="en-US" sz="1400" b="1">
                <a:solidFill>
                  <a:srgbClr val="000000"/>
                </a:solidFill>
                <a:latin typeface="微软雅黑" panose="020B0503020204020204" pitchFamily="34" charset="-122"/>
              </a:endParaRPr>
            </a:p>
          </p:txBody>
        </p:sp>
        <p:sp>
          <p:nvSpPr>
            <p:cNvPr id="1010720" name="AutoShape 32"/>
            <p:cNvSpPr>
              <a:spLocks noChangeArrowheads="1"/>
            </p:cNvSpPr>
            <p:nvPr/>
          </p:nvSpPr>
          <p:spPr bwMode="auto">
            <a:xfrm>
              <a:off x="2160" y="672"/>
              <a:ext cx="1968" cy="432"/>
            </a:xfrm>
            <a:prstGeom prst="chevron">
              <a:avLst>
                <a:gd name="adj" fmla="val 37963"/>
              </a:avLst>
            </a:prstGeom>
            <a:noFill/>
            <a:ln w="12700" algn="ctr">
              <a:solidFill>
                <a:srgbClr val="000000"/>
              </a:solidFill>
              <a:miter lim="800000"/>
            </a:ln>
            <a:effectLst/>
            <a:extLst>
              <a:ext uri="{909E8E84-426E-40DD-AFC4-6F175D3DCCD1}">
                <a14:hiddenFill xmlns:a14="http://schemas.microsoft.com/office/drawing/2010/main">
                  <a:solidFill>
                    <a:srgbClr val="0066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400" b="1">
                  <a:solidFill>
                    <a:srgbClr val="000000"/>
                  </a:solidFill>
                  <a:latin typeface="微软雅黑" panose="020B0503020204020204" pitchFamily="34" charset="-122"/>
                </a:rPr>
                <a:t>阶段二</a:t>
              </a:r>
              <a:br>
                <a:rPr lang="zh-CN" altLang="en-US" sz="1400" b="1">
                  <a:solidFill>
                    <a:srgbClr val="000000"/>
                  </a:solidFill>
                  <a:latin typeface="微软雅黑" panose="020B0503020204020204" pitchFamily="34" charset="-122"/>
                </a:rPr>
              </a:br>
              <a:r>
                <a:rPr lang="zh-CN" altLang="zh-CN" sz="1400" b="1">
                  <a:solidFill>
                    <a:srgbClr val="000000"/>
                  </a:solidFill>
                  <a:latin typeface="微软雅黑" panose="020B0503020204020204" pitchFamily="34" charset="-122"/>
                </a:rPr>
                <a:t>规划未来蓝图</a:t>
              </a:r>
              <a:endParaRPr lang="zh-CN" altLang="zh-CN" sz="1400" b="1">
                <a:solidFill>
                  <a:srgbClr val="000000"/>
                </a:solidFill>
                <a:latin typeface="微软雅黑" panose="020B0503020204020204" pitchFamily="34" charset="-122"/>
              </a:endParaRPr>
            </a:p>
          </p:txBody>
        </p:sp>
      </p:grpSp>
      <p:sp>
        <p:nvSpPr>
          <p:cNvPr id="1010721" name="Line 33"/>
          <p:cNvSpPr>
            <a:spLocks noChangeShapeType="1"/>
          </p:cNvSpPr>
          <p:nvPr/>
        </p:nvSpPr>
        <p:spPr bwMode="auto">
          <a:xfrm>
            <a:off x="307975" y="3298825"/>
            <a:ext cx="8658225" cy="0"/>
          </a:xfrm>
          <a:prstGeom prst="line">
            <a:avLst/>
          </a:prstGeom>
          <a:noFill/>
          <a:ln w="127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10722" name="Line 34"/>
          <p:cNvSpPr>
            <a:spLocks noChangeShapeType="1"/>
          </p:cNvSpPr>
          <p:nvPr/>
        </p:nvSpPr>
        <p:spPr bwMode="auto">
          <a:xfrm>
            <a:off x="307975" y="4418013"/>
            <a:ext cx="8658225" cy="0"/>
          </a:xfrm>
          <a:prstGeom prst="line">
            <a:avLst/>
          </a:prstGeom>
          <a:noFill/>
          <a:ln w="127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10723" name="Line 35"/>
          <p:cNvSpPr>
            <a:spLocks noChangeShapeType="1"/>
          </p:cNvSpPr>
          <p:nvPr/>
        </p:nvSpPr>
        <p:spPr bwMode="auto">
          <a:xfrm>
            <a:off x="519113" y="5168900"/>
            <a:ext cx="8305800" cy="0"/>
          </a:xfrm>
          <a:prstGeom prst="line">
            <a:avLst/>
          </a:prstGeom>
          <a:noFill/>
          <a:ln w="127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10724" name="Rectangle 36"/>
          <p:cNvSpPr>
            <a:spLocks noChangeArrowheads="1"/>
          </p:cNvSpPr>
          <p:nvPr/>
        </p:nvSpPr>
        <p:spPr bwMode="auto">
          <a:xfrm>
            <a:off x="123825" y="1858963"/>
            <a:ext cx="398463" cy="1158875"/>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r>
              <a:rPr lang="zh-CN" altLang="en-US" sz="1400" b="1">
                <a:solidFill>
                  <a:srgbClr val="000000"/>
                </a:solidFill>
                <a:latin typeface="微软雅黑" panose="020B0503020204020204" pitchFamily="34" charset="-122"/>
              </a:rPr>
              <a:t>主要工作内容</a:t>
            </a:r>
            <a:endParaRPr lang="zh-CN" altLang="en-US" sz="1400" b="1">
              <a:solidFill>
                <a:srgbClr val="000000"/>
              </a:solidFill>
              <a:latin typeface="微软雅黑" panose="020B0503020204020204" pitchFamily="34" charset="-122"/>
            </a:endParaRPr>
          </a:p>
        </p:txBody>
      </p:sp>
      <p:sp>
        <p:nvSpPr>
          <p:cNvPr id="1010725" name="Rectangle 37"/>
          <p:cNvSpPr>
            <a:spLocks noChangeArrowheads="1"/>
          </p:cNvSpPr>
          <p:nvPr/>
        </p:nvSpPr>
        <p:spPr bwMode="auto">
          <a:xfrm>
            <a:off x="123825" y="3359150"/>
            <a:ext cx="398463" cy="803275"/>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r>
              <a:rPr lang="zh-CN" altLang="en-US" sz="1400" b="1">
                <a:solidFill>
                  <a:srgbClr val="000000"/>
                </a:solidFill>
                <a:latin typeface="微软雅黑" panose="020B0503020204020204" pitchFamily="34" charset="-122"/>
              </a:rPr>
              <a:t>交付成果</a:t>
            </a:r>
            <a:endParaRPr lang="zh-CN" altLang="en-US" sz="1400" b="1">
              <a:solidFill>
                <a:srgbClr val="000000"/>
              </a:solidFill>
              <a:latin typeface="微软雅黑" panose="020B0503020204020204" pitchFamily="34" charset="-122"/>
            </a:endParaRPr>
          </a:p>
        </p:txBody>
      </p:sp>
      <p:sp>
        <p:nvSpPr>
          <p:cNvPr id="1010726" name="Rectangle 38"/>
          <p:cNvSpPr>
            <a:spLocks noChangeArrowheads="1"/>
          </p:cNvSpPr>
          <p:nvPr/>
        </p:nvSpPr>
        <p:spPr bwMode="auto">
          <a:xfrm>
            <a:off x="107950" y="4916488"/>
            <a:ext cx="396875" cy="803275"/>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r>
              <a:rPr lang="zh-CN" altLang="en-US" sz="1400" b="1">
                <a:solidFill>
                  <a:srgbClr val="000000"/>
                </a:solidFill>
                <a:latin typeface="微软雅黑" panose="020B0503020204020204" pitchFamily="34" charset="-122"/>
              </a:rPr>
              <a:t>职责划分</a:t>
            </a:r>
            <a:endParaRPr lang="zh-CN" altLang="en-US" sz="1400" b="1">
              <a:solidFill>
                <a:srgbClr val="000000"/>
              </a:solidFill>
              <a:latin typeface="微软雅黑" panose="020B0503020204020204" pitchFamily="34" charset="-122"/>
            </a:endParaRPr>
          </a:p>
        </p:txBody>
      </p:sp>
      <p:sp>
        <p:nvSpPr>
          <p:cNvPr id="1010727" name="Rectangle 39"/>
          <p:cNvSpPr>
            <a:spLocks noChangeArrowheads="1"/>
          </p:cNvSpPr>
          <p:nvPr/>
        </p:nvSpPr>
        <p:spPr bwMode="auto">
          <a:xfrm>
            <a:off x="352425" y="5588000"/>
            <a:ext cx="366713" cy="50165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r>
              <a:rPr lang="en-US" altLang="zh-CN" sz="1200" b="1">
                <a:solidFill>
                  <a:srgbClr val="000000"/>
                </a:solidFill>
                <a:latin typeface="微软雅黑" panose="020B0503020204020204" pitchFamily="34" charset="-122"/>
              </a:rPr>
              <a:t>B</a:t>
            </a:r>
            <a:r>
              <a:rPr lang="zh-CN" altLang="en-US" sz="1200" b="1">
                <a:solidFill>
                  <a:srgbClr val="000000"/>
                </a:solidFill>
                <a:latin typeface="微软雅黑" panose="020B0503020204020204" pitchFamily="34" charset="-122"/>
              </a:rPr>
              <a:t>客户</a:t>
            </a:r>
            <a:endParaRPr lang="zh-CN" altLang="en-US" sz="1200" b="1">
              <a:solidFill>
                <a:srgbClr val="000000"/>
              </a:solidFill>
              <a:latin typeface="微软雅黑" panose="020B0503020204020204" pitchFamily="34" charset="-122"/>
            </a:endParaRPr>
          </a:p>
        </p:txBody>
      </p:sp>
      <p:sp>
        <p:nvSpPr>
          <p:cNvPr id="1010728" name="Rectangle 40"/>
          <p:cNvSpPr>
            <a:spLocks noChangeArrowheads="1"/>
          </p:cNvSpPr>
          <p:nvPr/>
        </p:nvSpPr>
        <p:spPr bwMode="auto">
          <a:xfrm>
            <a:off x="341313" y="4575175"/>
            <a:ext cx="366712" cy="511175"/>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r>
              <a:rPr lang="en-US" altLang="zh-CN" sz="1200" b="1">
                <a:solidFill>
                  <a:srgbClr val="000000"/>
                </a:solidFill>
                <a:latin typeface="微软雅黑" panose="020B0503020204020204" pitchFamily="34" charset="-122"/>
              </a:rPr>
              <a:t>A</a:t>
            </a:r>
            <a:r>
              <a:rPr lang="zh-CN" altLang="en-US" sz="1200" b="1">
                <a:solidFill>
                  <a:srgbClr val="000000"/>
                </a:solidFill>
                <a:latin typeface="微软雅黑" panose="020B0503020204020204" pitchFamily="34" charset="-122"/>
              </a:rPr>
              <a:t>咨询</a:t>
            </a:r>
            <a:endParaRPr lang="zh-CN" altLang="en-US" sz="1200" b="1">
              <a:solidFill>
                <a:srgbClr val="000000"/>
              </a:solidFill>
              <a:latin typeface="微软雅黑" panose="020B0503020204020204" pitchFamily="34" charset="-122"/>
            </a:endParaRPr>
          </a:p>
        </p:txBody>
      </p:sp>
      <p:sp>
        <p:nvSpPr>
          <p:cNvPr id="1010729" name="Rectangle 41"/>
          <p:cNvSpPr>
            <a:spLocks noChangeArrowheads="1"/>
          </p:cNvSpPr>
          <p:nvPr/>
        </p:nvSpPr>
        <p:spPr bwMode="auto">
          <a:xfrm>
            <a:off x="6291263" y="5237163"/>
            <a:ext cx="2252662" cy="1004887"/>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9855" indent="-10985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参与分析和研讨</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参与报告的编写</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组织相关人员参加培训</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负责与省公司的沟通</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安排及时验收</a:t>
            </a:r>
            <a:endParaRPr lang="zh-CN" altLang="en-US" sz="1200">
              <a:solidFill>
                <a:srgbClr val="000000"/>
              </a:solidFill>
              <a:latin typeface="微软雅黑" panose="020B0503020204020204" pitchFamily="34" charset="-122"/>
              <a:ea typeface="微软雅黑" panose="020B0503020204020204" pitchFamily="34" charset="-122"/>
            </a:endParaRPr>
          </a:p>
        </p:txBody>
      </p:sp>
      <p:sp>
        <p:nvSpPr>
          <p:cNvPr id="1010730" name="Rectangle 42"/>
          <p:cNvSpPr>
            <a:spLocks noChangeArrowheads="1"/>
          </p:cNvSpPr>
          <p:nvPr/>
        </p:nvSpPr>
        <p:spPr bwMode="auto">
          <a:xfrm>
            <a:off x="6291263" y="4486275"/>
            <a:ext cx="2603500" cy="639763"/>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9855" indent="-10985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Tx/>
              <a:buChar char="•"/>
            </a:pPr>
            <a:r>
              <a:rPr lang="zh-CN" altLang="en-US" sz="1200">
                <a:solidFill>
                  <a:srgbClr val="000000"/>
                </a:solidFill>
                <a:latin typeface="微软雅黑" panose="020B0503020204020204" pitchFamily="34" charset="-122"/>
                <a:ea typeface="微软雅黑" panose="020B0503020204020204" pitchFamily="34" charset="-122"/>
              </a:rPr>
              <a:t> 主导分析</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编写报告</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组织培训</a:t>
            </a:r>
            <a:endParaRPr lang="zh-CN" altLang="en-US" sz="1200">
              <a:solidFill>
                <a:srgbClr val="000000"/>
              </a:solidFill>
              <a:latin typeface="微软雅黑" panose="020B0503020204020204" pitchFamily="34" charset="-122"/>
              <a:ea typeface="微软雅黑" panose="020B0503020204020204" pitchFamily="34" charset="-122"/>
            </a:endParaRPr>
          </a:p>
        </p:txBody>
      </p:sp>
      <p:sp>
        <p:nvSpPr>
          <p:cNvPr id="1010731" name="Rectangle 43"/>
          <p:cNvSpPr>
            <a:spLocks noChangeArrowheads="1"/>
          </p:cNvSpPr>
          <p:nvPr/>
        </p:nvSpPr>
        <p:spPr bwMode="auto">
          <a:xfrm>
            <a:off x="6291263" y="3284538"/>
            <a:ext cx="2533650" cy="822325"/>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9855" indent="-10985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Tx/>
              <a:buChar char="•"/>
            </a:pPr>
            <a:r>
              <a:rPr lang="en-US" altLang="zh-CN" sz="1200">
                <a:solidFill>
                  <a:srgbClr val="000000"/>
                </a:solidFill>
                <a:latin typeface="微软雅黑" panose="020B0503020204020204" pitchFamily="34" charset="-122"/>
                <a:ea typeface="微软雅黑" panose="020B0503020204020204" pitchFamily="34" charset="-122"/>
              </a:rPr>
              <a:t> </a:t>
            </a:r>
            <a:r>
              <a:rPr lang="zh-CN" altLang="en-US" sz="1200">
                <a:solidFill>
                  <a:srgbClr val="000000"/>
                </a:solidFill>
                <a:latin typeface="微软雅黑" panose="020B0503020204020204" pitchFamily="34" charset="-122"/>
                <a:ea typeface="微软雅黑" panose="020B0503020204020204" pitchFamily="34" charset="-122"/>
              </a:rPr>
              <a:t>短期速效方案</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实施路径图和项目规划</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网站管理组织建议书</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网站推广方式建议</a:t>
            </a:r>
            <a:endParaRPr lang="en-US" altLang="zh-CN" sz="1200">
              <a:solidFill>
                <a:srgbClr val="000000"/>
              </a:solidFill>
              <a:latin typeface="微软雅黑" panose="020B0503020204020204" pitchFamily="34" charset="-122"/>
              <a:ea typeface="微软雅黑" panose="020B0503020204020204" pitchFamily="34" charset="-122"/>
            </a:endParaRPr>
          </a:p>
        </p:txBody>
      </p:sp>
      <p:sp>
        <p:nvSpPr>
          <p:cNvPr id="1010732" name="Rectangle 44"/>
          <p:cNvSpPr>
            <a:spLocks noChangeArrowheads="1"/>
          </p:cNvSpPr>
          <p:nvPr/>
        </p:nvSpPr>
        <p:spPr bwMode="auto">
          <a:xfrm>
            <a:off x="6291263" y="1927225"/>
            <a:ext cx="2533650" cy="118745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9855" indent="-10985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Tx/>
              <a:buChar char="•"/>
            </a:pPr>
            <a:r>
              <a:rPr lang="en-US" altLang="zh-CN" sz="1200">
                <a:solidFill>
                  <a:srgbClr val="000000"/>
                </a:solidFill>
                <a:latin typeface="微软雅黑" panose="020B0503020204020204" pitchFamily="34" charset="-122"/>
                <a:ea typeface="微软雅黑" panose="020B0503020204020204" pitchFamily="34" charset="-122"/>
              </a:rPr>
              <a:t> </a:t>
            </a:r>
            <a:r>
              <a:rPr lang="zh-CN" altLang="en-US" sz="1200">
                <a:solidFill>
                  <a:srgbClr val="000000"/>
                </a:solidFill>
                <a:latin typeface="微软雅黑" panose="020B0503020204020204" pitchFamily="34" charset="-122"/>
                <a:ea typeface="微软雅黑" panose="020B0503020204020204" pitchFamily="34" charset="-122"/>
              </a:rPr>
              <a:t>分析业务功能的优先级</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识别速效方案</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分析规划业务蓝图的实施路径</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研究网站管理组织模式</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分析网站推广的业务需求</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组织交付成果培训</a:t>
            </a:r>
            <a:endParaRPr lang="zh-CN" altLang="en-US" sz="1200">
              <a:solidFill>
                <a:srgbClr val="000000"/>
              </a:solidFill>
              <a:latin typeface="微软雅黑" panose="020B0503020204020204" pitchFamily="34" charset="-122"/>
              <a:ea typeface="微软雅黑" panose="020B0503020204020204" pitchFamily="34" charset="-122"/>
            </a:endParaRPr>
          </a:p>
        </p:txBody>
      </p:sp>
      <p:sp>
        <p:nvSpPr>
          <p:cNvPr id="1010733" name="Rectangle 45"/>
          <p:cNvSpPr>
            <a:spLocks noChangeArrowheads="1"/>
          </p:cNvSpPr>
          <p:nvPr/>
        </p:nvSpPr>
        <p:spPr bwMode="auto">
          <a:xfrm>
            <a:off x="3333750" y="5237163"/>
            <a:ext cx="1865313" cy="639762"/>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9855" indent="-10985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Tx/>
              <a:buChar char="•"/>
            </a:pPr>
            <a:r>
              <a:rPr lang="zh-CN" altLang="en-US" sz="1200">
                <a:solidFill>
                  <a:srgbClr val="000000"/>
                </a:solidFill>
                <a:latin typeface="微软雅黑" panose="020B0503020204020204" pitchFamily="34" charset="-122"/>
                <a:ea typeface="微软雅黑" panose="020B0503020204020204" pitchFamily="34" charset="-122"/>
              </a:rPr>
              <a:t> 提供相关资料</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参与分析和研讨</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参与报告的编写</a:t>
            </a:r>
            <a:endParaRPr lang="zh-CN" altLang="en-US" sz="1200">
              <a:solidFill>
                <a:srgbClr val="000000"/>
              </a:solidFill>
              <a:latin typeface="微软雅黑" panose="020B0503020204020204" pitchFamily="34" charset="-122"/>
              <a:ea typeface="微软雅黑" panose="020B0503020204020204" pitchFamily="34" charset="-122"/>
            </a:endParaRPr>
          </a:p>
        </p:txBody>
      </p:sp>
      <p:sp>
        <p:nvSpPr>
          <p:cNvPr id="1010734" name="Rectangle 46"/>
          <p:cNvSpPr>
            <a:spLocks noChangeArrowheads="1"/>
          </p:cNvSpPr>
          <p:nvPr/>
        </p:nvSpPr>
        <p:spPr bwMode="auto">
          <a:xfrm>
            <a:off x="3333750" y="4486275"/>
            <a:ext cx="1338263" cy="639763"/>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9855" indent="-10985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Tx/>
              <a:buChar char="•"/>
            </a:pPr>
            <a:r>
              <a:rPr lang="zh-CN" altLang="en-US" sz="1200">
                <a:solidFill>
                  <a:srgbClr val="000000"/>
                </a:solidFill>
                <a:latin typeface="微软雅黑" panose="020B0503020204020204" pitchFamily="34" charset="-122"/>
                <a:ea typeface="微软雅黑" panose="020B0503020204020204" pitchFamily="34" charset="-122"/>
              </a:rPr>
              <a:t> 主导分析</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编写报告</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组织专题研讨</a:t>
            </a:r>
            <a:endParaRPr lang="zh-CN" altLang="en-US" sz="1200">
              <a:solidFill>
                <a:srgbClr val="000000"/>
              </a:solidFill>
              <a:latin typeface="微软雅黑" panose="020B0503020204020204" pitchFamily="34" charset="-122"/>
              <a:ea typeface="微软雅黑" panose="020B0503020204020204" pitchFamily="34" charset="-122"/>
            </a:endParaRPr>
          </a:p>
        </p:txBody>
      </p:sp>
      <p:sp>
        <p:nvSpPr>
          <p:cNvPr id="1010735" name="Rectangle 47"/>
          <p:cNvSpPr>
            <a:spLocks noChangeArrowheads="1"/>
          </p:cNvSpPr>
          <p:nvPr/>
        </p:nvSpPr>
        <p:spPr bwMode="auto">
          <a:xfrm>
            <a:off x="3333750" y="3284538"/>
            <a:ext cx="2182813" cy="1004887"/>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9855" indent="-10985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关键改进建议</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业务蓝图规划报告</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技术蓝图规划报告</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en-US" altLang="zh-CN" sz="1200">
                <a:solidFill>
                  <a:srgbClr val="000000"/>
                </a:solidFill>
                <a:latin typeface="微软雅黑" panose="020B0503020204020204" pitchFamily="34" charset="-122"/>
                <a:ea typeface="微软雅黑" panose="020B0503020204020204" pitchFamily="34" charset="-122"/>
              </a:rPr>
              <a:t> </a:t>
            </a:r>
            <a:r>
              <a:rPr lang="zh-CN" altLang="en-US" sz="1200">
                <a:solidFill>
                  <a:srgbClr val="000000"/>
                </a:solidFill>
                <a:latin typeface="微软雅黑" panose="020B0503020204020204" pitchFamily="34" charset="-122"/>
                <a:ea typeface="微软雅黑" panose="020B0503020204020204" pitchFamily="34" charset="-122"/>
              </a:rPr>
              <a:t>网站评估指标</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最佳实践业务培训</a:t>
            </a:r>
            <a:endParaRPr lang="zh-CN" altLang="en-US" sz="1200">
              <a:solidFill>
                <a:srgbClr val="000000"/>
              </a:solidFill>
              <a:latin typeface="微软雅黑" panose="020B0503020204020204" pitchFamily="34" charset="-122"/>
              <a:ea typeface="微软雅黑" panose="020B0503020204020204" pitchFamily="34" charset="-122"/>
            </a:endParaRPr>
          </a:p>
        </p:txBody>
      </p:sp>
      <p:sp>
        <p:nvSpPr>
          <p:cNvPr id="1010736" name="Rectangle 48"/>
          <p:cNvSpPr>
            <a:spLocks noChangeArrowheads="1"/>
          </p:cNvSpPr>
          <p:nvPr/>
        </p:nvSpPr>
        <p:spPr bwMode="auto">
          <a:xfrm>
            <a:off x="3333750" y="1927225"/>
            <a:ext cx="2605088" cy="1370013"/>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9855" indent="-10985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Tx/>
              <a:buChar char="•"/>
            </a:pPr>
            <a:r>
              <a:rPr lang="en-US" altLang="zh-CN" sz="1200">
                <a:solidFill>
                  <a:srgbClr val="000000"/>
                </a:solidFill>
                <a:latin typeface="微软雅黑" panose="020B0503020204020204" pitchFamily="34" charset="-122"/>
                <a:ea typeface="微软雅黑" panose="020B0503020204020204" pitchFamily="34" charset="-122"/>
              </a:rPr>
              <a:t> </a:t>
            </a:r>
            <a:r>
              <a:rPr lang="zh-CN" altLang="en-US" sz="1200">
                <a:solidFill>
                  <a:srgbClr val="000000"/>
                </a:solidFill>
                <a:latin typeface="微软雅黑" panose="020B0503020204020204" pitchFamily="34" charset="-122"/>
                <a:ea typeface="微软雅黑" panose="020B0503020204020204" pitchFamily="34" charset="-122"/>
              </a:rPr>
              <a:t>分析内部业务与外部客户需求 </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分析与最佳实践之间的差距</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研究未来业务功能</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分析基础架构、安全架构、应用架构</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定义远景业务蓝图 </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建议未来网站评估的关键指标</a:t>
            </a:r>
            <a:endParaRPr lang="zh-CN" altLang="en-US" sz="1200">
              <a:solidFill>
                <a:srgbClr val="000000"/>
              </a:solidFill>
              <a:latin typeface="微软雅黑" panose="020B0503020204020204" pitchFamily="34" charset="-122"/>
              <a:ea typeface="微软雅黑" panose="020B0503020204020204" pitchFamily="34" charset="-122"/>
            </a:endParaRPr>
          </a:p>
        </p:txBody>
      </p:sp>
      <p:sp>
        <p:nvSpPr>
          <p:cNvPr id="1010737" name="Rectangle 49"/>
          <p:cNvSpPr>
            <a:spLocks noChangeArrowheads="1"/>
          </p:cNvSpPr>
          <p:nvPr/>
        </p:nvSpPr>
        <p:spPr bwMode="auto">
          <a:xfrm>
            <a:off x="730250" y="5235575"/>
            <a:ext cx="2533650" cy="118745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9855" indent="-10985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Tx/>
              <a:buChar char="•"/>
            </a:pPr>
            <a:r>
              <a:rPr lang="zh-CN" altLang="en-US" sz="1200">
                <a:solidFill>
                  <a:srgbClr val="000000"/>
                </a:solidFill>
                <a:latin typeface="微软雅黑" panose="020B0503020204020204" pitchFamily="34" charset="-122"/>
                <a:ea typeface="微软雅黑" panose="020B0503020204020204" pitchFamily="34" charset="-122"/>
              </a:rPr>
              <a:t>组织人员参加项目工作</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预先安排项目组后勤保障工作</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组织项目启动大会</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识别并邀请主题访谈的客户</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安排内部访谈人员和时间</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参与调研与分析</a:t>
            </a:r>
            <a:endParaRPr lang="zh-CN" altLang="en-US" sz="1200">
              <a:solidFill>
                <a:srgbClr val="000000"/>
              </a:solidFill>
              <a:latin typeface="微软雅黑" panose="020B0503020204020204" pitchFamily="34" charset="-122"/>
              <a:ea typeface="微软雅黑" panose="020B0503020204020204" pitchFamily="34" charset="-122"/>
            </a:endParaRPr>
          </a:p>
        </p:txBody>
      </p:sp>
      <p:sp>
        <p:nvSpPr>
          <p:cNvPr id="1010738" name="Rectangle 50"/>
          <p:cNvSpPr>
            <a:spLocks noChangeArrowheads="1"/>
          </p:cNvSpPr>
          <p:nvPr/>
        </p:nvSpPr>
        <p:spPr bwMode="auto">
          <a:xfrm>
            <a:off x="730250" y="4513263"/>
            <a:ext cx="2252663" cy="458787"/>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9855" indent="-10985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Tx/>
              <a:buChar char="•"/>
            </a:pPr>
            <a:r>
              <a:rPr lang="zh-CN" altLang="en-US" sz="1200">
                <a:solidFill>
                  <a:srgbClr val="000000"/>
                </a:solidFill>
                <a:latin typeface="微软雅黑" panose="020B0503020204020204" pitchFamily="34" charset="-122"/>
                <a:ea typeface="微软雅黑" panose="020B0503020204020204" pitchFamily="34" charset="-122"/>
              </a:rPr>
              <a:t>准备项目管理相关文档 </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主导调研与分析</a:t>
            </a:r>
            <a:endParaRPr lang="zh-CN" altLang="en-US" sz="1200">
              <a:solidFill>
                <a:srgbClr val="000000"/>
              </a:solidFill>
              <a:latin typeface="微软雅黑" panose="020B0503020204020204" pitchFamily="34" charset="-122"/>
              <a:ea typeface="微软雅黑" panose="020B0503020204020204" pitchFamily="34" charset="-122"/>
            </a:endParaRPr>
          </a:p>
        </p:txBody>
      </p:sp>
      <p:sp>
        <p:nvSpPr>
          <p:cNvPr id="1010739" name="Rectangle 51"/>
          <p:cNvSpPr>
            <a:spLocks noChangeArrowheads="1"/>
          </p:cNvSpPr>
          <p:nvPr/>
        </p:nvSpPr>
        <p:spPr bwMode="auto">
          <a:xfrm>
            <a:off x="730250" y="3309938"/>
            <a:ext cx="2533650" cy="1004887"/>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9855" indent="-10985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Tx/>
              <a:buChar char="•"/>
            </a:pPr>
            <a:r>
              <a:rPr lang="en-US" altLang="zh-CN" sz="1200">
                <a:solidFill>
                  <a:srgbClr val="000000"/>
                </a:solidFill>
                <a:latin typeface="微软雅黑" panose="020B0503020204020204" pitchFamily="34" charset="-122"/>
                <a:ea typeface="微软雅黑" panose="020B0503020204020204" pitchFamily="34" charset="-122"/>
              </a:rPr>
              <a:t> </a:t>
            </a:r>
            <a:r>
              <a:rPr lang="zh-CN" altLang="en-US" sz="1200">
                <a:solidFill>
                  <a:srgbClr val="000000"/>
                </a:solidFill>
                <a:latin typeface="微软雅黑" panose="020B0503020204020204" pitchFamily="34" charset="-122"/>
                <a:ea typeface="微软雅黑" panose="020B0503020204020204" pitchFamily="34" charset="-122"/>
              </a:rPr>
              <a:t>详细的项目计划和项目管理文件</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项目启动大会材料</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访谈提纲和纪要</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当前业务能力评估报告</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当前技术架构评估报告</a:t>
            </a:r>
            <a:endParaRPr lang="zh-CN" altLang="en-US" sz="1200">
              <a:solidFill>
                <a:srgbClr val="000000"/>
              </a:solidFill>
              <a:latin typeface="微软雅黑" panose="020B0503020204020204" pitchFamily="34" charset="-122"/>
              <a:ea typeface="微软雅黑" panose="020B0503020204020204" pitchFamily="34" charset="-122"/>
            </a:endParaRPr>
          </a:p>
        </p:txBody>
      </p:sp>
      <p:sp>
        <p:nvSpPr>
          <p:cNvPr id="1010740" name="Rectangle 52"/>
          <p:cNvSpPr>
            <a:spLocks noChangeArrowheads="1"/>
          </p:cNvSpPr>
          <p:nvPr/>
        </p:nvSpPr>
        <p:spPr bwMode="auto">
          <a:xfrm>
            <a:off x="730250" y="1885950"/>
            <a:ext cx="2603500" cy="1370013"/>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9855" indent="-10985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Tx/>
              <a:buChar char="•"/>
            </a:pPr>
            <a:r>
              <a:rPr lang="en-US" altLang="zh-CN" sz="1200">
                <a:solidFill>
                  <a:srgbClr val="000000"/>
                </a:solidFill>
                <a:latin typeface="微软雅黑" panose="020B0503020204020204" pitchFamily="34" charset="-122"/>
                <a:ea typeface="微软雅黑" panose="020B0503020204020204" pitchFamily="34" charset="-122"/>
              </a:rPr>
              <a:t> </a:t>
            </a:r>
            <a:r>
              <a:rPr lang="zh-CN" altLang="en-US" sz="1200">
                <a:solidFill>
                  <a:srgbClr val="000000"/>
                </a:solidFill>
                <a:latin typeface="微软雅黑" panose="020B0503020204020204" pitchFamily="34" charset="-122"/>
                <a:ea typeface="微软雅黑" panose="020B0503020204020204" pitchFamily="34" charset="-122"/>
              </a:rPr>
              <a:t>明确项目人员组织和时间进度</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召开项目启动大会</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组织客户小组主题访谈</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开展内部主要业务部门访谈</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en-US" altLang="zh-CN" sz="1200">
                <a:solidFill>
                  <a:srgbClr val="000000"/>
                </a:solidFill>
                <a:latin typeface="微软雅黑" panose="020B0503020204020204" pitchFamily="34" charset="-122"/>
                <a:ea typeface="微软雅黑" panose="020B0503020204020204" pitchFamily="34" charset="-122"/>
              </a:rPr>
              <a:t> </a:t>
            </a:r>
            <a:r>
              <a:rPr lang="zh-CN" altLang="en-US" sz="1200">
                <a:solidFill>
                  <a:srgbClr val="000000"/>
                </a:solidFill>
                <a:latin typeface="微软雅黑" panose="020B0503020204020204" pitchFamily="34" charset="-122"/>
                <a:ea typeface="微软雅黑" panose="020B0503020204020204" pitchFamily="34" charset="-122"/>
              </a:rPr>
              <a:t>评估当前网站的业务能力和技术架构</a:t>
            </a:r>
            <a:endParaRPr lang="zh-CN" altLang="en-US" sz="1200">
              <a:solidFill>
                <a:srgbClr val="000000"/>
              </a:solidFill>
              <a:latin typeface="微软雅黑" panose="020B0503020204020204" pitchFamily="34" charset="-122"/>
              <a:ea typeface="微软雅黑" panose="020B0503020204020204" pitchFamily="34" charset="-122"/>
            </a:endParaRPr>
          </a:p>
          <a:p>
            <a:pPr>
              <a:buFontTx/>
              <a:buChar char="•"/>
            </a:pPr>
            <a:r>
              <a:rPr lang="zh-CN" altLang="en-US" sz="1200">
                <a:solidFill>
                  <a:srgbClr val="000000"/>
                </a:solidFill>
                <a:latin typeface="微软雅黑" panose="020B0503020204020204" pitchFamily="34" charset="-122"/>
                <a:ea typeface="微软雅黑" panose="020B0503020204020204" pitchFamily="34" charset="-122"/>
              </a:rPr>
              <a:t> 研究业界最佳实践和成功案例</a:t>
            </a:r>
            <a:endParaRPr lang="zh-CN" altLang="en-US" sz="12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2740" name="Rectangle 4"/>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某</a:t>
            </a:r>
            <a:r>
              <a:rPr lang="en-US" altLang="zh-CN"/>
              <a:t>IT</a:t>
            </a:r>
            <a:r>
              <a:rPr lang="zh-CN" altLang="en-US"/>
              <a:t>战略规划项目的实施计划</a:t>
            </a:r>
            <a:endParaRPr lang="zh-CN" altLang="en-US"/>
          </a:p>
        </p:txBody>
      </p:sp>
      <p:sp>
        <p:nvSpPr>
          <p:cNvPr id="1012742" name="AutoShape 6"/>
          <p:cNvSpPr>
            <a:spLocks noChangeArrowheads="1"/>
          </p:cNvSpPr>
          <p:nvPr/>
        </p:nvSpPr>
        <p:spPr bwMode="auto">
          <a:xfrm>
            <a:off x="1066800" y="4038600"/>
            <a:ext cx="7797800" cy="927100"/>
          </a:xfrm>
          <a:prstGeom prst="homePlate">
            <a:avLst>
              <a:gd name="adj" fmla="val 12149"/>
            </a:avLst>
          </a:prstGeom>
          <a:solidFill>
            <a:srgbClr val="BBE0E3">
              <a:alpha val="60001"/>
            </a:srgbClr>
          </a:solidFill>
          <a:ln w="12700" cap="rnd" algn="ctr">
            <a:solidFill>
              <a:srgbClr val="3399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lstStyle>
            <a:lvl1pPr marL="111125" indent="-111125" algn="l" defTabSz="762000">
              <a:defRPr>
                <a:solidFill>
                  <a:schemeClr val="tx1"/>
                </a:solidFill>
                <a:latin typeface="Arial" panose="020B0604020202020204" pitchFamily="34" charset="0"/>
                <a:ea typeface="宋体" panose="02010600030101010101" pitchFamily="2" charset="-122"/>
              </a:defRPr>
            </a:lvl1pPr>
            <a:lvl2pPr marL="571500" algn="l" defTabSz="762000">
              <a:defRPr>
                <a:solidFill>
                  <a:schemeClr val="tx1"/>
                </a:solidFill>
                <a:latin typeface="Arial" panose="020B0604020202020204" pitchFamily="34" charset="0"/>
                <a:ea typeface="宋体" panose="02010600030101010101" pitchFamily="2" charset="-122"/>
              </a:defRPr>
            </a:lvl2pPr>
            <a:lvl3pPr marL="1143000" algn="l" defTabSz="762000">
              <a:defRPr>
                <a:solidFill>
                  <a:schemeClr val="tx1"/>
                </a:solidFill>
                <a:latin typeface="Arial" panose="020B0604020202020204" pitchFamily="34" charset="0"/>
                <a:ea typeface="宋体" panose="02010600030101010101" pitchFamily="2" charset="-122"/>
              </a:defRPr>
            </a:lvl3pPr>
            <a:lvl4pPr marL="1714500" algn="l" defTabSz="762000">
              <a:defRPr>
                <a:solidFill>
                  <a:schemeClr val="tx1"/>
                </a:solidFill>
                <a:latin typeface="Arial" panose="020B0604020202020204" pitchFamily="34" charset="0"/>
                <a:ea typeface="宋体" panose="02010600030101010101" pitchFamily="2" charset="-122"/>
              </a:defRPr>
            </a:lvl4pPr>
            <a:lvl5pPr marL="2286000" algn="l" defTabSz="762000">
              <a:defRPr>
                <a:solidFill>
                  <a:schemeClr val="tx1"/>
                </a:solidFill>
                <a:latin typeface="Arial" panose="020B0604020202020204" pitchFamily="34" charset="0"/>
                <a:ea typeface="宋体" panose="02010600030101010101" pitchFamily="2" charset="-122"/>
              </a:defRPr>
            </a:lvl5pPr>
            <a:lvl6pPr marL="27432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85000"/>
              </a:lnSpc>
            </a:pPr>
            <a:r>
              <a:rPr lang="ja-JP" altLang="en-US" sz="900" b="1">
                <a:solidFill>
                  <a:srgbClr val="333399"/>
                </a:solidFill>
                <a:latin typeface="微软雅黑" panose="020B0503020204020204" pitchFamily="34" charset="-122"/>
                <a:ea typeface="微软雅黑" panose="020B0503020204020204" pitchFamily="34" charset="-122"/>
              </a:rPr>
              <a:t>   </a:t>
            </a:r>
            <a:endParaRPr lang="en-US" altLang="ja-JP" sz="900" b="1">
              <a:solidFill>
                <a:srgbClr val="333399"/>
              </a:solidFill>
              <a:latin typeface="微软雅黑" panose="020B0503020204020204" pitchFamily="34" charset="-122"/>
              <a:ea typeface="微软雅黑" panose="020B0503020204020204" pitchFamily="34" charset="-122"/>
            </a:endParaRPr>
          </a:p>
        </p:txBody>
      </p:sp>
      <p:grpSp>
        <p:nvGrpSpPr>
          <p:cNvPr id="1012743" name="Group 7"/>
          <p:cNvGrpSpPr/>
          <p:nvPr/>
        </p:nvGrpSpPr>
        <p:grpSpPr bwMode="auto">
          <a:xfrm>
            <a:off x="1701800" y="2133600"/>
            <a:ext cx="7043738" cy="3773488"/>
            <a:chOff x="1023" y="1207"/>
            <a:chExt cx="5009" cy="2704"/>
          </a:xfrm>
        </p:grpSpPr>
        <p:sp>
          <p:nvSpPr>
            <p:cNvPr id="1012744" name="Line 8"/>
            <p:cNvSpPr>
              <a:spLocks noChangeShapeType="1"/>
            </p:cNvSpPr>
            <p:nvPr/>
          </p:nvSpPr>
          <p:spPr bwMode="auto">
            <a:xfrm>
              <a:off x="1023" y="1210"/>
              <a:ext cx="2"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2745" name="Line 9"/>
            <p:cNvSpPr>
              <a:spLocks noChangeShapeType="1"/>
            </p:cNvSpPr>
            <p:nvPr/>
          </p:nvSpPr>
          <p:spPr bwMode="auto">
            <a:xfrm>
              <a:off x="1440" y="1210"/>
              <a:ext cx="2"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2746" name="Line 10"/>
            <p:cNvSpPr>
              <a:spLocks noChangeShapeType="1"/>
            </p:cNvSpPr>
            <p:nvPr/>
          </p:nvSpPr>
          <p:spPr bwMode="auto">
            <a:xfrm>
              <a:off x="1857" y="1210"/>
              <a:ext cx="2"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2747" name="Line 11"/>
            <p:cNvSpPr>
              <a:spLocks noChangeShapeType="1"/>
            </p:cNvSpPr>
            <p:nvPr/>
          </p:nvSpPr>
          <p:spPr bwMode="auto">
            <a:xfrm>
              <a:off x="2275" y="1210"/>
              <a:ext cx="2"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2748" name="Line 12"/>
            <p:cNvSpPr>
              <a:spLocks noChangeShapeType="1"/>
            </p:cNvSpPr>
            <p:nvPr/>
          </p:nvSpPr>
          <p:spPr bwMode="auto">
            <a:xfrm>
              <a:off x="2692" y="1210"/>
              <a:ext cx="2"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2749" name="Line 13"/>
            <p:cNvSpPr>
              <a:spLocks noChangeShapeType="1"/>
            </p:cNvSpPr>
            <p:nvPr/>
          </p:nvSpPr>
          <p:spPr bwMode="auto">
            <a:xfrm>
              <a:off x="3109" y="1210"/>
              <a:ext cx="2"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2750" name="Line 14"/>
            <p:cNvSpPr>
              <a:spLocks noChangeShapeType="1"/>
            </p:cNvSpPr>
            <p:nvPr/>
          </p:nvSpPr>
          <p:spPr bwMode="auto">
            <a:xfrm>
              <a:off x="3527" y="1210"/>
              <a:ext cx="2"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2751" name="Line 15"/>
            <p:cNvSpPr>
              <a:spLocks noChangeShapeType="1"/>
            </p:cNvSpPr>
            <p:nvPr/>
          </p:nvSpPr>
          <p:spPr bwMode="auto">
            <a:xfrm>
              <a:off x="3944" y="1210"/>
              <a:ext cx="2"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2752" name="Line 16"/>
            <p:cNvSpPr>
              <a:spLocks noChangeShapeType="1"/>
            </p:cNvSpPr>
            <p:nvPr/>
          </p:nvSpPr>
          <p:spPr bwMode="auto">
            <a:xfrm>
              <a:off x="4361" y="1210"/>
              <a:ext cx="2"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2753" name="Line 17"/>
            <p:cNvSpPr>
              <a:spLocks noChangeShapeType="1"/>
            </p:cNvSpPr>
            <p:nvPr/>
          </p:nvSpPr>
          <p:spPr bwMode="auto">
            <a:xfrm>
              <a:off x="4779" y="1210"/>
              <a:ext cx="2"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2754" name="Line 18"/>
            <p:cNvSpPr>
              <a:spLocks noChangeShapeType="1"/>
            </p:cNvSpPr>
            <p:nvPr/>
          </p:nvSpPr>
          <p:spPr bwMode="auto">
            <a:xfrm>
              <a:off x="5196" y="1210"/>
              <a:ext cx="1"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2755" name="Line 19"/>
            <p:cNvSpPr>
              <a:spLocks noChangeShapeType="1"/>
            </p:cNvSpPr>
            <p:nvPr/>
          </p:nvSpPr>
          <p:spPr bwMode="auto">
            <a:xfrm>
              <a:off x="5612" y="1210"/>
              <a:ext cx="2"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12756" name="Line 20"/>
            <p:cNvSpPr>
              <a:spLocks noChangeShapeType="1"/>
            </p:cNvSpPr>
            <p:nvPr/>
          </p:nvSpPr>
          <p:spPr bwMode="auto">
            <a:xfrm>
              <a:off x="6030" y="1207"/>
              <a:ext cx="2" cy="2701"/>
            </a:xfrm>
            <a:prstGeom prst="line">
              <a:avLst/>
            </a:prstGeom>
            <a:noFill/>
            <a:ln w="19050">
              <a:solidFill>
                <a:srgbClr val="B2B2B2"/>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1012757" name="AutoShape 21"/>
          <p:cNvSpPr>
            <a:spLocks noChangeArrowheads="1"/>
          </p:cNvSpPr>
          <p:nvPr/>
        </p:nvSpPr>
        <p:spPr bwMode="auto">
          <a:xfrm>
            <a:off x="1071563" y="4967288"/>
            <a:ext cx="7793037" cy="876300"/>
          </a:xfrm>
          <a:prstGeom prst="homePlate">
            <a:avLst>
              <a:gd name="adj" fmla="val 12846"/>
            </a:avLst>
          </a:prstGeom>
          <a:solidFill>
            <a:srgbClr val="BBE0E3">
              <a:alpha val="60001"/>
            </a:srgbClr>
          </a:solidFill>
          <a:ln w="12700" cap="rnd" algn="ctr">
            <a:solidFill>
              <a:srgbClr val="3399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lstStyle>
            <a:lvl1pPr marL="111125" indent="-111125" algn="l" defTabSz="762000">
              <a:defRPr>
                <a:solidFill>
                  <a:schemeClr val="tx1"/>
                </a:solidFill>
                <a:latin typeface="Arial" panose="020B0604020202020204" pitchFamily="34" charset="0"/>
                <a:ea typeface="宋体" panose="02010600030101010101" pitchFamily="2" charset="-122"/>
              </a:defRPr>
            </a:lvl1pPr>
            <a:lvl2pPr marL="571500" algn="l" defTabSz="762000">
              <a:defRPr>
                <a:solidFill>
                  <a:schemeClr val="tx1"/>
                </a:solidFill>
                <a:latin typeface="Arial" panose="020B0604020202020204" pitchFamily="34" charset="0"/>
                <a:ea typeface="宋体" panose="02010600030101010101" pitchFamily="2" charset="-122"/>
              </a:defRPr>
            </a:lvl2pPr>
            <a:lvl3pPr marL="1143000" algn="l" defTabSz="762000">
              <a:defRPr>
                <a:solidFill>
                  <a:schemeClr val="tx1"/>
                </a:solidFill>
                <a:latin typeface="Arial" panose="020B0604020202020204" pitchFamily="34" charset="0"/>
                <a:ea typeface="宋体" panose="02010600030101010101" pitchFamily="2" charset="-122"/>
              </a:defRPr>
            </a:lvl3pPr>
            <a:lvl4pPr marL="1714500" algn="l" defTabSz="762000">
              <a:defRPr>
                <a:solidFill>
                  <a:schemeClr val="tx1"/>
                </a:solidFill>
                <a:latin typeface="Arial" panose="020B0604020202020204" pitchFamily="34" charset="0"/>
                <a:ea typeface="宋体" panose="02010600030101010101" pitchFamily="2" charset="-122"/>
              </a:defRPr>
            </a:lvl4pPr>
            <a:lvl5pPr marL="2286000" algn="l" defTabSz="762000">
              <a:defRPr>
                <a:solidFill>
                  <a:schemeClr val="tx1"/>
                </a:solidFill>
                <a:latin typeface="Arial" panose="020B0604020202020204" pitchFamily="34" charset="0"/>
                <a:ea typeface="宋体" panose="02010600030101010101" pitchFamily="2" charset="-122"/>
              </a:defRPr>
            </a:lvl5pPr>
            <a:lvl6pPr marL="27432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85000"/>
              </a:lnSpc>
            </a:pPr>
            <a:r>
              <a:rPr lang="ja-JP" altLang="en-US" sz="900" b="1">
                <a:solidFill>
                  <a:srgbClr val="333399"/>
                </a:solidFill>
                <a:latin typeface="微软雅黑" panose="020B0503020204020204" pitchFamily="34" charset="-122"/>
                <a:ea typeface="微软雅黑" panose="020B0503020204020204" pitchFamily="34" charset="-122"/>
              </a:rPr>
              <a:t>     </a:t>
            </a:r>
            <a:endParaRPr lang="ja-JP" altLang="en-US" sz="900" b="1">
              <a:solidFill>
                <a:srgbClr val="333399"/>
              </a:solidFill>
              <a:latin typeface="微软雅黑" panose="020B0503020204020204" pitchFamily="34" charset="-122"/>
              <a:ea typeface="微软雅黑" panose="020B0503020204020204" pitchFamily="34" charset="-122"/>
            </a:endParaRPr>
          </a:p>
        </p:txBody>
      </p:sp>
      <p:sp>
        <p:nvSpPr>
          <p:cNvPr id="1012758" name="AutoShape 22"/>
          <p:cNvSpPr>
            <a:spLocks noChangeArrowheads="1"/>
          </p:cNvSpPr>
          <p:nvPr/>
        </p:nvSpPr>
        <p:spPr bwMode="auto">
          <a:xfrm>
            <a:off x="1066800" y="2133600"/>
            <a:ext cx="7791450" cy="955675"/>
          </a:xfrm>
          <a:prstGeom prst="homePlate">
            <a:avLst>
              <a:gd name="adj" fmla="val 11776"/>
            </a:avLst>
          </a:prstGeom>
          <a:solidFill>
            <a:srgbClr val="BBE0E3">
              <a:alpha val="60001"/>
            </a:srgbClr>
          </a:solidFill>
          <a:ln w="12700" cap="rnd" algn="ctr">
            <a:solidFill>
              <a:srgbClr val="3399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lstStyle>
            <a:lvl1pPr marL="111125" indent="-111125" algn="l" defTabSz="762000">
              <a:defRPr>
                <a:solidFill>
                  <a:schemeClr val="tx1"/>
                </a:solidFill>
                <a:latin typeface="Arial" panose="020B0604020202020204" pitchFamily="34" charset="0"/>
                <a:ea typeface="宋体" panose="02010600030101010101" pitchFamily="2" charset="-122"/>
              </a:defRPr>
            </a:lvl1pPr>
            <a:lvl2pPr marL="571500" algn="l" defTabSz="762000">
              <a:defRPr>
                <a:solidFill>
                  <a:schemeClr val="tx1"/>
                </a:solidFill>
                <a:latin typeface="Arial" panose="020B0604020202020204" pitchFamily="34" charset="0"/>
                <a:ea typeface="宋体" panose="02010600030101010101" pitchFamily="2" charset="-122"/>
              </a:defRPr>
            </a:lvl2pPr>
            <a:lvl3pPr marL="1143000" algn="l" defTabSz="762000">
              <a:defRPr>
                <a:solidFill>
                  <a:schemeClr val="tx1"/>
                </a:solidFill>
                <a:latin typeface="Arial" panose="020B0604020202020204" pitchFamily="34" charset="0"/>
                <a:ea typeface="宋体" panose="02010600030101010101" pitchFamily="2" charset="-122"/>
              </a:defRPr>
            </a:lvl3pPr>
            <a:lvl4pPr marL="1714500" algn="l" defTabSz="762000">
              <a:defRPr>
                <a:solidFill>
                  <a:schemeClr val="tx1"/>
                </a:solidFill>
                <a:latin typeface="Arial" panose="020B0604020202020204" pitchFamily="34" charset="0"/>
                <a:ea typeface="宋体" panose="02010600030101010101" pitchFamily="2" charset="-122"/>
              </a:defRPr>
            </a:lvl4pPr>
            <a:lvl5pPr marL="2286000" algn="l" defTabSz="762000">
              <a:defRPr>
                <a:solidFill>
                  <a:schemeClr val="tx1"/>
                </a:solidFill>
                <a:latin typeface="Arial" panose="020B0604020202020204" pitchFamily="34" charset="0"/>
                <a:ea typeface="宋体" panose="02010600030101010101" pitchFamily="2" charset="-122"/>
              </a:defRPr>
            </a:lvl5pPr>
            <a:lvl6pPr marL="27432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85000"/>
              </a:lnSpc>
            </a:pPr>
            <a:r>
              <a:rPr lang="ja-JP" altLang="en-US" sz="900" b="1">
                <a:solidFill>
                  <a:srgbClr val="333399"/>
                </a:solidFill>
                <a:latin typeface="微软雅黑" panose="020B0503020204020204" pitchFamily="34" charset="-122"/>
                <a:ea typeface="微软雅黑" panose="020B0503020204020204" pitchFamily="34" charset="-122"/>
              </a:rPr>
              <a:t>     </a:t>
            </a:r>
            <a:endParaRPr lang="ja-JP" altLang="en-US" sz="900" b="1">
              <a:solidFill>
                <a:srgbClr val="333399"/>
              </a:solidFill>
              <a:latin typeface="微软雅黑" panose="020B0503020204020204" pitchFamily="34" charset="-122"/>
              <a:ea typeface="微软雅黑" panose="020B0503020204020204" pitchFamily="34" charset="-122"/>
            </a:endParaRPr>
          </a:p>
        </p:txBody>
      </p:sp>
      <p:sp>
        <p:nvSpPr>
          <p:cNvPr id="1012759" name="AutoShape 23"/>
          <p:cNvSpPr>
            <a:spLocks noChangeArrowheads="1"/>
          </p:cNvSpPr>
          <p:nvPr/>
        </p:nvSpPr>
        <p:spPr bwMode="auto">
          <a:xfrm rot="21600000">
            <a:off x="323850" y="4968875"/>
            <a:ext cx="695325" cy="869950"/>
          </a:xfrm>
          <a:prstGeom prst="homePlate">
            <a:avLst>
              <a:gd name="adj" fmla="val 0"/>
            </a:avLst>
          </a:prstGeom>
          <a:solidFill>
            <a:srgbClr val="BBE0E3"/>
          </a:solidFill>
          <a:ln w="6350" cap="rnd" algn="ctr">
            <a:solidFill>
              <a:srgbClr val="3399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lvl1pPr algn="l" defTabSz="762000">
              <a:defRPr>
                <a:solidFill>
                  <a:schemeClr val="tx1"/>
                </a:solidFill>
                <a:latin typeface="Arial" panose="020B0604020202020204" pitchFamily="34" charset="0"/>
                <a:ea typeface="宋体" panose="02010600030101010101" pitchFamily="2" charset="-122"/>
              </a:defRPr>
            </a:lvl1pPr>
            <a:lvl2pPr marL="571500" algn="l" defTabSz="762000">
              <a:defRPr>
                <a:solidFill>
                  <a:schemeClr val="tx1"/>
                </a:solidFill>
                <a:latin typeface="Arial" panose="020B0604020202020204" pitchFamily="34" charset="0"/>
                <a:ea typeface="宋体" panose="02010600030101010101" pitchFamily="2" charset="-122"/>
              </a:defRPr>
            </a:lvl2pPr>
            <a:lvl3pPr marL="1143000" algn="l" defTabSz="762000">
              <a:defRPr>
                <a:solidFill>
                  <a:schemeClr val="tx1"/>
                </a:solidFill>
                <a:latin typeface="Arial" panose="020B0604020202020204" pitchFamily="34" charset="0"/>
                <a:ea typeface="宋体" panose="02010600030101010101" pitchFamily="2" charset="-122"/>
              </a:defRPr>
            </a:lvl3pPr>
            <a:lvl4pPr marL="1714500" algn="l" defTabSz="762000">
              <a:defRPr>
                <a:solidFill>
                  <a:schemeClr val="tx1"/>
                </a:solidFill>
                <a:latin typeface="Arial" panose="020B0604020202020204" pitchFamily="34" charset="0"/>
                <a:ea typeface="宋体" panose="02010600030101010101" pitchFamily="2" charset="-122"/>
              </a:defRPr>
            </a:lvl4pPr>
            <a:lvl5pPr marL="2286000" algn="l" defTabSz="762000">
              <a:defRPr>
                <a:solidFill>
                  <a:schemeClr val="tx1"/>
                </a:solidFill>
                <a:latin typeface="Arial" panose="020B0604020202020204" pitchFamily="34" charset="0"/>
                <a:ea typeface="宋体" panose="02010600030101010101" pitchFamily="2" charset="-122"/>
              </a:defRPr>
            </a:lvl5pPr>
            <a:lvl6pPr marL="27432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85000"/>
              </a:lnSpc>
            </a:pPr>
            <a:r>
              <a:rPr lang="zh-CN" altLang="en-US" sz="1400" b="1">
                <a:solidFill>
                  <a:srgbClr val="000000"/>
                </a:solidFill>
                <a:latin typeface="微软雅黑" panose="020B0503020204020204" pitchFamily="34" charset="-122"/>
                <a:ea typeface="微软雅黑" panose="020B0503020204020204" pitchFamily="34" charset="-122"/>
              </a:rPr>
              <a:t>项目</a:t>
            </a:r>
            <a:endParaRPr lang="zh-CN" altLang="en-US" sz="1400" b="1">
              <a:solidFill>
                <a:srgbClr val="000000"/>
              </a:solidFill>
              <a:latin typeface="微软雅黑" panose="020B0503020204020204" pitchFamily="34" charset="-122"/>
              <a:ea typeface="微软雅黑" panose="020B0503020204020204" pitchFamily="34" charset="-122"/>
            </a:endParaRPr>
          </a:p>
          <a:p>
            <a:pPr algn="ctr">
              <a:lnSpc>
                <a:spcPct val="85000"/>
              </a:lnSpc>
            </a:pPr>
            <a:r>
              <a:rPr lang="zh-CN" altLang="en-US" sz="1400" b="1">
                <a:solidFill>
                  <a:srgbClr val="000000"/>
                </a:solidFill>
                <a:latin typeface="微软雅黑" panose="020B0503020204020204" pitchFamily="34" charset="-122"/>
                <a:ea typeface="微软雅黑" panose="020B0503020204020204" pitchFamily="34" charset="-122"/>
              </a:rPr>
              <a:t>管理</a:t>
            </a:r>
            <a:endParaRPr lang="zh-CN" altLang="en-US" sz="1400" b="1">
              <a:solidFill>
                <a:srgbClr val="000000"/>
              </a:solidFill>
              <a:latin typeface="微软雅黑" panose="020B0503020204020204" pitchFamily="34" charset="-122"/>
              <a:ea typeface="微软雅黑" panose="020B0503020204020204" pitchFamily="34" charset="-122"/>
            </a:endParaRPr>
          </a:p>
        </p:txBody>
      </p:sp>
      <p:sp>
        <p:nvSpPr>
          <p:cNvPr id="1012760" name="AutoShape 24"/>
          <p:cNvSpPr>
            <a:spLocks noChangeArrowheads="1"/>
          </p:cNvSpPr>
          <p:nvPr/>
        </p:nvSpPr>
        <p:spPr bwMode="auto">
          <a:xfrm rot="21600000">
            <a:off x="323850" y="3128963"/>
            <a:ext cx="695325" cy="868362"/>
          </a:xfrm>
          <a:prstGeom prst="homePlate">
            <a:avLst>
              <a:gd name="adj" fmla="val 0"/>
            </a:avLst>
          </a:prstGeom>
          <a:solidFill>
            <a:srgbClr val="BBE0E3"/>
          </a:solidFill>
          <a:ln w="6350" cap="rnd" algn="ctr">
            <a:solidFill>
              <a:srgbClr val="3399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lvl1pPr marL="111125" indent="-111125" algn="l" defTabSz="762000">
              <a:defRPr>
                <a:solidFill>
                  <a:schemeClr val="tx1"/>
                </a:solidFill>
                <a:latin typeface="Arial" panose="020B0604020202020204" pitchFamily="34" charset="0"/>
                <a:ea typeface="宋体" panose="02010600030101010101" pitchFamily="2" charset="-122"/>
              </a:defRPr>
            </a:lvl1pPr>
            <a:lvl2pPr marL="571500" algn="l" defTabSz="762000">
              <a:defRPr>
                <a:solidFill>
                  <a:schemeClr val="tx1"/>
                </a:solidFill>
                <a:latin typeface="Arial" panose="020B0604020202020204" pitchFamily="34" charset="0"/>
                <a:ea typeface="宋体" panose="02010600030101010101" pitchFamily="2" charset="-122"/>
              </a:defRPr>
            </a:lvl2pPr>
            <a:lvl3pPr marL="1143000" algn="l" defTabSz="762000">
              <a:defRPr>
                <a:solidFill>
                  <a:schemeClr val="tx1"/>
                </a:solidFill>
                <a:latin typeface="Arial" panose="020B0604020202020204" pitchFamily="34" charset="0"/>
                <a:ea typeface="宋体" panose="02010600030101010101" pitchFamily="2" charset="-122"/>
              </a:defRPr>
            </a:lvl3pPr>
            <a:lvl4pPr marL="1714500" algn="l" defTabSz="762000">
              <a:defRPr>
                <a:solidFill>
                  <a:schemeClr val="tx1"/>
                </a:solidFill>
                <a:latin typeface="Arial" panose="020B0604020202020204" pitchFamily="34" charset="0"/>
                <a:ea typeface="宋体" panose="02010600030101010101" pitchFamily="2" charset="-122"/>
              </a:defRPr>
            </a:lvl4pPr>
            <a:lvl5pPr marL="2286000" algn="l" defTabSz="762000">
              <a:defRPr>
                <a:solidFill>
                  <a:schemeClr val="tx1"/>
                </a:solidFill>
                <a:latin typeface="Arial" panose="020B0604020202020204" pitchFamily="34" charset="0"/>
                <a:ea typeface="宋体" panose="02010600030101010101" pitchFamily="2" charset="-122"/>
              </a:defRPr>
            </a:lvl5pPr>
            <a:lvl6pPr marL="27432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80000"/>
              </a:lnSpc>
              <a:spcBef>
                <a:spcPct val="20000"/>
              </a:spcBef>
              <a:buSzPct val="100000"/>
              <a:buFont typeface="Wingdings" panose="05000000000000000000" pitchFamily="2" charset="2"/>
              <a:buNone/>
            </a:pPr>
            <a:r>
              <a:rPr lang="en-US" altLang="zh-CN" sz="1400" b="1">
                <a:solidFill>
                  <a:srgbClr val="000000"/>
                </a:solidFill>
                <a:latin typeface="微软雅黑" panose="020B0503020204020204" pitchFamily="34" charset="-122"/>
                <a:ea typeface="微软雅黑" panose="020B0503020204020204" pitchFamily="34" charset="-122"/>
              </a:rPr>
              <a:t>IT</a:t>
            </a:r>
            <a:r>
              <a:rPr lang="zh-CN" altLang="en-US" sz="1400" b="1">
                <a:solidFill>
                  <a:srgbClr val="000000"/>
                </a:solidFill>
                <a:latin typeface="微软雅黑" panose="020B0503020204020204" pitchFamily="34" charset="-122"/>
                <a:ea typeface="微软雅黑" panose="020B0503020204020204" pitchFamily="34" charset="-122"/>
              </a:rPr>
              <a:t>组织</a:t>
            </a:r>
            <a:endParaRPr lang="zh-CN" altLang="en-US" sz="1400" b="1">
              <a:solidFill>
                <a:srgbClr val="000000"/>
              </a:solidFill>
              <a:latin typeface="微软雅黑" panose="020B0503020204020204" pitchFamily="34" charset="-122"/>
              <a:ea typeface="微软雅黑" panose="020B0503020204020204" pitchFamily="34" charset="-122"/>
            </a:endParaRPr>
          </a:p>
          <a:p>
            <a:pPr algn="ctr" eaLnBrk="0" hangingPunct="0">
              <a:lnSpc>
                <a:spcPct val="80000"/>
              </a:lnSpc>
              <a:spcBef>
                <a:spcPct val="20000"/>
              </a:spcBef>
              <a:buSzPct val="100000"/>
              <a:buFont typeface="Wingdings" panose="05000000000000000000" pitchFamily="2" charset="2"/>
              <a:buNone/>
            </a:pPr>
            <a:r>
              <a:rPr lang="zh-CN" altLang="en-US" sz="1400" b="1">
                <a:solidFill>
                  <a:srgbClr val="000000"/>
                </a:solidFill>
                <a:latin typeface="微软雅黑" panose="020B0503020204020204" pitchFamily="34" charset="-122"/>
                <a:ea typeface="微软雅黑" panose="020B0503020204020204" pitchFamily="34" charset="-122"/>
              </a:rPr>
              <a:t>与管控</a:t>
            </a:r>
            <a:endParaRPr lang="zh-CN" altLang="en-US" sz="1400" b="1">
              <a:solidFill>
                <a:srgbClr val="000000"/>
              </a:solidFill>
              <a:latin typeface="微软雅黑" panose="020B0503020204020204" pitchFamily="34" charset="-122"/>
              <a:ea typeface="微软雅黑" panose="020B0503020204020204" pitchFamily="34" charset="-122"/>
            </a:endParaRPr>
          </a:p>
          <a:p>
            <a:pPr algn="ctr" eaLnBrk="0" hangingPunct="0">
              <a:lnSpc>
                <a:spcPct val="80000"/>
              </a:lnSpc>
              <a:spcBef>
                <a:spcPct val="20000"/>
              </a:spcBef>
              <a:buSzPct val="100000"/>
              <a:buFont typeface="Wingdings" panose="05000000000000000000" pitchFamily="2" charset="2"/>
              <a:buNone/>
            </a:pPr>
            <a:r>
              <a:rPr lang="zh-CN" altLang="en-US" sz="1400" b="1">
                <a:solidFill>
                  <a:srgbClr val="000000"/>
                </a:solidFill>
                <a:latin typeface="微软雅黑" panose="020B0503020204020204" pitchFamily="34" charset="-122"/>
                <a:ea typeface="微软雅黑" panose="020B0503020204020204" pitchFamily="34" charset="-122"/>
              </a:rPr>
              <a:t>规划</a:t>
            </a:r>
            <a:endParaRPr lang="zh-CN" altLang="en-US" sz="1400" b="1">
              <a:solidFill>
                <a:srgbClr val="000000"/>
              </a:solidFill>
              <a:latin typeface="微软雅黑" panose="020B0503020204020204" pitchFamily="34" charset="-122"/>
              <a:ea typeface="微软雅黑" panose="020B0503020204020204" pitchFamily="34" charset="-122"/>
            </a:endParaRPr>
          </a:p>
        </p:txBody>
      </p:sp>
      <p:sp>
        <p:nvSpPr>
          <p:cNvPr id="1012761" name="AutoShape 25"/>
          <p:cNvSpPr>
            <a:spLocks noChangeArrowheads="1"/>
          </p:cNvSpPr>
          <p:nvPr/>
        </p:nvSpPr>
        <p:spPr bwMode="auto">
          <a:xfrm rot="21600000">
            <a:off x="323850" y="2139950"/>
            <a:ext cx="695325" cy="949325"/>
          </a:xfrm>
          <a:prstGeom prst="homePlate">
            <a:avLst>
              <a:gd name="adj" fmla="val 0"/>
            </a:avLst>
          </a:prstGeom>
          <a:solidFill>
            <a:srgbClr val="BBE0E3"/>
          </a:solidFill>
          <a:ln w="6350" cap="rnd" algn="ctr">
            <a:solidFill>
              <a:srgbClr val="3399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lvl1pPr marL="111125" indent="-111125" algn="l" defTabSz="762000">
              <a:defRPr>
                <a:solidFill>
                  <a:schemeClr val="tx1"/>
                </a:solidFill>
                <a:latin typeface="Arial" panose="020B0604020202020204" pitchFamily="34" charset="0"/>
                <a:ea typeface="宋体" panose="02010600030101010101" pitchFamily="2" charset="-122"/>
              </a:defRPr>
            </a:lvl1pPr>
            <a:lvl2pPr marL="571500" algn="l" defTabSz="762000">
              <a:defRPr>
                <a:solidFill>
                  <a:schemeClr val="tx1"/>
                </a:solidFill>
                <a:latin typeface="Arial" panose="020B0604020202020204" pitchFamily="34" charset="0"/>
                <a:ea typeface="宋体" panose="02010600030101010101" pitchFamily="2" charset="-122"/>
              </a:defRPr>
            </a:lvl2pPr>
            <a:lvl3pPr marL="1143000" algn="l" defTabSz="762000">
              <a:defRPr>
                <a:solidFill>
                  <a:schemeClr val="tx1"/>
                </a:solidFill>
                <a:latin typeface="Arial" panose="020B0604020202020204" pitchFamily="34" charset="0"/>
                <a:ea typeface="宋体" panose="02010600030101010101" pitchFamily="2" charset="-122"/>
              </a:defRPr>
            </a:lvl3pPr>
            <a:lvl4pPr marL="1714500" algn="l" defTabSz="762000">
              <a:defRPr>
                <a:solidFill>
                  <a:schemeClr val="tx1"/>
                </a:solidFill>
                <a:latin typeface="Arial" panose="020B0604020202020204" pitchFamily="34" charset="0"/>
                <a:ea typeface="宋体" panose="02010600030101010101" pitchFamily="2" charset="-122"/>
              </a:defRPr>
            </a:lvl4pPr>
            <a:lvl5pPr marL="2286000" algn="l" defTabSz="762000">
              <a:defRPr>
                <a:solidFill>
                  <a:schemeClr val="tx1"/>
                </a:solidFill>
                <a:latin typeface="Arial" panose="020B0604020202020204" pitchFamily="34" charset="0"/>
                <a:ea typeface="宋体" panose="02010600030101010101" pitchFamily="2" charset="-122"/>
              </a:defRPr>
            </a:lvl5pPr>
            <a:lvl6pPr marL="27432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80000"/>
              </a:lnSpc>
              <a:spcBef>
                <a:spcPct val="20000"/>
              </a:spcBef>
              <a:buSzPct val="100000"/>
              <a:buFont typeface="Wingdings" panose="05000000000000000000" pitchFamily="2" charset="2"/>
              <a:buNone/>
            </a:pPr>
            <a:r>
              <a:rPr lang="zh-CN" altLang="en-US" sz="1400" b="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企业</a:t>
            </a:r>
            <a:endParaRPr lang="zh-CN" altLang="en-US" sz="1400" b="1">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ctr" eaLnBrk="0" hangingPunct="0">
              <a:lnSpc>
                <a:spcPct val="80000"/>
              </a:lnSpc>
              <a:spcBef>
                <a:spcPct val="20000"/>
              </a:spcBef>
              <a:buSzPct val="100000"/>
              <a:buFont typeface="Wingdings" panose="05000000000000000000" pitchFamily="2" charset="2"/>
              <a:buNone/>
            </a:pPr>
            <a:r>
              <a:rPr lang="zh-CN" altLang="en-US" sz="1400" b="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信息化</a:t>
            </a:r>
            <a:endParaRPr lang="zh-CN" altLang="en-US" sz="1400" b="1">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ctr" eaLnBrk="0" hangingPunct="0">
              <a:lnSpc>
                <a:spcPct val="80000"/>
              </a:lnSpc>
              <a:spcBef>
                <a:spcPct val="20000"/>
              </a:spcBef>
              <a:buSzPct val="100000"/>
              <a:buFont typeface="Wingdings" panose="05000000000000000000" pitchFamily="2" charset="2"/>
              <a:buNone/>
            </a:pPr>
            <a:r>
              <a:rPr lang="zh-CN" altLang="en-US" sz="1400" b="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战略</a:t>
            </a:r>
            <a:endParaRPr lang="zh-CN" altLang="en-US" sz="1400" b="1">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12762" name="AutoShape 26"/>
          <p:cNvSpPr>
            <a:spLocks noChangeArrowheads="1"/>
          </p:cNvSpPr>
          <p:nvPr/>
        </p:nvSpPr>
        <p:spPr bwMode="auto">
          <a:xfrm>
            <a:off x="1084263" y="4992688"/>
            <a:ext cx="617537" cy="804862"/>
          </a:xfrm>
          <a:prstGeom prst="homePlate">
            <a:avLst>
              <a:gd name="adj" fmla="val 17287"/>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zh-CN" altLang="en-US" sz="1200" b="1">
                <a:solidFill>
                  <a:srgbClr val="000000"/>
                </a:solidFill>
                <a:latin typeface="微软雅黑" panose="020B0503020204020204" pitchFamily="34" charset="-122"/>
              </a:rPr>
              <a:t>项目</a:t>
            </a:r>
            <a:endParaRPr kumimoji="1" lang="zh-CN" altLang="en-US" sz="1200" b="1">
              <a:solidFill>
                <a:srgbClr val="000000"/>
              </a:solidFill>
              <a:latin typeface="微软雅黑" panose="020B0503020204020204" pitchFamily="34" charset="-122"/>
            </a:endParaRPr>
          </a:p>
          <a:p>
            <a:pPr>
              <a:lnSpc>
                <a:spcPct val="90000"/>
              </a:lnSpc>
              <a:spcBef>
                <a:spcPct val="10000"/>
              </a:spcBef>
            </a:pPr>
            <a:r>
              <a:rPr kumimoji="1" lang="zh-CN" altLang="en-US" sz="1200" b="1">
                <a:solidFill>
                  <a:srgbClr val="000000"/>
                </a:solidFill>
                <a:latin typeface="微软雅黑" panose="020B0503020204020204" pitchFamily="34" charset="-122"/>
              </a:rPr>
              <a:t>筹备</a:t>
            </a:r>
            <a:endParaRPr kumimoji="1" lang="zh-CN" altLang="en-US" sz="1200" b="1">
              <a:solidFill>
                <a:srgbClr val="000000"/>
              </a:solidFill>
              <a:latin typeface="微软雅黑" panose="020B0503020204020204" pitchFamily="34" charset="-122"/>
            </a:endParaRPr>
          </a:p>
        </p:txBody>
      </p:sp>
      <p:sp>
        <p:nvSpPr>
          <p:cNvPr id="1012763" name="AutoShape 27"/>
          <p:cNvSpPr>
            <a:spLocks noChangeArrowheads="1"/>
          </p:cNvSpPr>
          <p:nvPr/>
        </p:nvSpPr>
        <p:spPr bwMode="auto">
          <a:xfrm>
            <a:off x="1871663" y="1408113"/>
            <a:ext cx="2344737" cy="280987"/>
          </a:xfrm>
          <a:prstGeom prst="homePlate">
            <a:avLst>
              <a:gd name="adj" fmla="val 116477"/>
            </a:avLst>
          </a:prstGeom>
          <a:gradFill rotWithShape="1">
            <a:gsLst>
              <a:gs pos="0">
                <a:srgbClr val="FFFFFF"/>
              </a:gs>
              <a:gs pos="100000">
                <a:srgbClr val="FFFFFF">
                  <a:gamma/>
                  <a:shade val="86275"/>
                  <a:invGamma/>
                </a:srgbClr>
              </a:gs>
            </a:gsLst>
            <a:path path="shape">
              <a:fillToRect l="50000" t="50000" r="50000" b="50000"/>
            </a:path>
          </a:gradFill>
          <a:ln w="9525" algn="ctr">
            <a:solidFill>
              <a:srgbClr val="006699"/>
            </a:solidFill>
            <a:miter lim="800000"/>
          </a:ln>
          <a:effectLst>
            <a:outerShdw dist="35921" dir="2700000" algn="ctr" rotWithShape="0">
              <a:schemeClr val="bg2"/>
            </a:outerShdw>
          </a:effectLst>
        </p:spPr>
        <p:txBody>
          <a:bodyPr lIns="0" tIns="0" rIns="0" bIns="0" anchor="ctr"/>
          <a:lstStyle/>
          <a:p>
            <a:pPr eaLnBrk="0" hangingPunct="0"/>
            <a:r>
              <a:rPr kumimoji="1" lang="en-US" altLang="zh-CN" sz="1400" b="1" i="1">
                <a:latin typeface="微软雅黑" panose="020B0503020204020204" pitchFamily="34" charset="-122"/>
                <a:cs typeface="Times New Roman" panose="02020603050405020304" pitchFamily="18" charset="0"/>
              </a:rPr>
              <a:t>1: </a:t>
            </a:r>
            <a:r>
              <a:rPr kumimoji="1" lang="zh-CN" altLang="en-US" sz="1400" b="1" i="1">
                <a:latin typeface="微软雅黑" panose="020B0503020204020204" pitchFamily="34" charset="-122"/>
                <a:cs typeface="Times New Roman" panose="02020603050405020304" pitchFamily="18" charset="0"/>
              </a:rPr>
              <a:t>现状评估与分析</a:t>
            </a:r>
            <a:endParaRPr kumimoji="1" lang="zh-CN" altLang="en-US" sz="1400" b="1" i="1">
              <a:latin typeface="微软雅黑" panose="020B0503020204020204" pitchFamily="34" charset="-122"/>
              <a:cs typeface="Times New Roman" panose="02020603050405020304" pitchFamily="18" charset="0"/>
            </a:endParaRPr>
          </a:p>
        </p:txBody>
      </p:sp>
      <p:sp>
        <p:nvSpPr>
          <p:cNvPr id="1012764" name="AutoShape 28"/>
          <p:cNvSpPr>
            <a:spLocks noChangeArrowheads="1"/>
          </p:cNvSpPr>
          <p:nvPr/>
        </p:nvSpPr>
        <p:spPr bwMode="auto">
          <a:xfrm>
            <a:off x="976313" y="1408113"/>
            <a:ext cx="628650" cy="273050"/>
          </a:xfrm>
          <a:prstGeom prst="homePlate">
            <a:avLst>
              <a:gd name="adj" fmla="val 32137"/>
            </a:avLst>
          </a:prstGeom>
          <a:gradFill rotWithShape="1">
            <a:gsLst>
              <a:gs pos="0">
                <a:srgbClr val="FFFFFF"/>
              </a:gs>
              <a:gs pos="100000">
                <a:srgbClr val="FFFFFF">
                  <a:gamma/>
                  <a:shade val="86275"/>
                  <a:invGamma/>
                </a:srgbClr>
              </a:gs>
            </a:gsLst>
            <a:path path="shape">
              <a:fillToRect l="50000" t="50000" r="50000" b="50000"/>
            </a:path>
          </a:gradFill>
          <a:ln w="9525" algn="ctr">
            <a:solidFill>
              <a:srgbClr val="006699"/>
            </a:solidFill>
            <a:miter lim="800000"/>
          </a:ln>
          <a:effectLst>
            <a:outerShdw dist="35921" dir="2700000" algn="ctr" rotWithShape="0">
              <a:schemeClr val="bg2"/>
            </a:outerShdw>
          </a:effectLst>
        </p:spPr>
        <p:txBody>
          <a:bodyPr lIns="0" tIns="0" rIns="0" bIns="0" anchor="ctr"/>
          <a:lstStyle/>
          <a:p>
            <a:pPr eaLnBrk="0" hangingPunct="0"/>
            <a:r>
              <a:rPr kumimoji="1" lang="zh-CN" altLang="en-US" sz="1400" b="1" i="1">
                <a:latin typeface="微软雅黑" panose="020B0503020204020204" pitchFamily="34" charset="-122"/>
              </a:rPr>
              <a:t>准备</a:t>
            </a:r>
            <a:endParaRPr kumimoji="1" lang="zh-CN" altLang="en-US" sz="1400" b="1" i="1">
              <a:latin typeface="微软雅黑" panose="020B0503020204020204" pitchFamily="34" charset="-122"/>
            </a:endParaRPr>
          </a:p>
        </p:txBody>
      </p:sp>
      <p:sp>
        <p:nvSpPr>
          <p:cNvPr id="1012765" name="AutoShape 29"/>
          <p:cNvSpPr>
            <a:spLocks noChangeArrowheads="1"/>
          </p:cNvSpPr>
          <p:nvPr/>
        </p:nvSpPr>
        <p:spPr bwMode="auto">
          <a:xfrm>
            <a:off x="4413250" y="1408113"/>
            <a:ext cx="2365375" cy="288925"/>
          </a:xfrm>
          <a:prstGeom prst="homePlate">
            <a:avLst>
              <a:gd name="adj" fmla="val 83953"/>
            </a:avLst>
          </a:prstGeom>
          <a:gradFill rotWithShape="1">
            <a:gsLst>
              <a:gs pos="0">
                <a:srgbClr val="FFFFFF"/>
              </a:gs>
              <a:gs pos="100000">
                <a:srgbClr val="FFFFFF">
                  <a:gamma/>
                  <a:shade val="86275"/>
                  <a:invGamma/>
                </a:srgbClr>
              </a:gs>
            </a:gsLst>
            <a:path path="shape">
              <a:fillToRect l="50000" t="50000" r="50000" b="50000"/>
            </a:path>
          </a:gradFill>
          <a:ln w="9525" algn="ctr">
            <a:solidFill>
              <a:srgbClr val="006699"/>
            </a:solidFill>
            <a:miter lim="800000"/>
          </a:ln>
          <a:effectLst>
            <a:outerShdw dist="35921" dir="2700000" algn="ctr" rotWithShape="0">
              <a:schemeClr val="bg2"/>
            </a:outerShdw>
          </a:effectLst>
        </p:spPr>
        <p:txBody>
          <a:bodyPr lIns="0" tIns="0" rIns="0" bIns="0" anchor="ctr"/>
          <a:lstStyle/>
          <a:p>
            <a:pPr eaLnBrk="0" hangingPunct="0"/>
            <a:r>
              <a:rPr kumimoji="1" lang="en-US" altLang="zh-CN" sz="1400" b="1" i="1">
                <a:latin typeface="微软雅黑" panose="020B0503020204020204" pitchFamily="34" charset="-122"/>
                <a:cs typeface="Times New Roman" panose="02020603050405020304" pitchFamily="18" charset="0"/>
              </a:rPr>
              <a:t>2: </a:t>
            </a:r>
            <a:r>
              <a:rPr kumimoji="1" lang="zh-CN" altLang="en-US" sz="1400" b="1" i="1">
                <a:latin typeface="微软雅黑" panose="020B0503020204020204" pitchFamily="34" charset="-122"/>
                <a:cs typeface="Times New Roman" panose="02020603050405020304" pitchFamily="18" charset="0"/>
              </a:rPr>
              <a:t>蓝图规划与设计</a:t>
            </a:r>
            <a:endParaRPr kumimoji="1" lang="zh-CN" altLang="en-US" sz="1400" b="1" i="1">
              <a:latin typeface="微软雅黑" panose="020B0503020204020204" pitchFamily="34" charset="-122"/>
              <a:cs typeface="Times New Roman" panose="02020603050405020304" pitchFamily="18" charset="0"/>
            </a:endParaRPr>
          </a:p>
        </p:txBody>
      </p:sp>
      <p:sp>
        <p:nvSpPr>
          <p:cNvPr id="1012766" name="Line 30"/>
          <p:cNvSpPr>
            <a:spLocks noChangeShapeType="1"/>
          </p:cNvSpPr>
          <p:nvPr/>
        </p:nvSpPr>
        <p:spPr bwMode="auto">
          <a:xfrm>
            <a:off x="8810625" y="1681163"/>
            <a:ext cx="12700" cy="4087812"/>
          </a:xfrm>
          <a:prstGeom prst="line">
            <a:avLst/>
          </a:prstGeom>
          <a:noFill/>
          <a:ln w="15875">
            <a:solidFill>
              <a:srgbClr val="FF0000"/>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zh-CN" altLang="en-US"/>
          </a:p>
        </p:txBody>
      </p:sp>
      <p:sp>
        <p:nvSpPr>
          <p:cNvPr id="1012767" name="AutoShape 31"/>
          <p:cNvSpPr>
            <a:spLocks noChangeArrowheads="1"/>
          </p:cNvSpPr>
          <p:nvPr/>
        </p:nvSpPr>
        <p:spPr bwMode="auto">
          <a:xfrm>
            <a:off x="1066800" y="3097213"/>
            <a:ext cx="7797800" cy="925512"/>
          </a:xfrm>
          <a:prstGeom prst="homePlate">
            <a:avLst>
              <a:gd name="adj" fmla="val 12170"/>
            </a:avLst>
          </a:prstGeom>
          <a:solidFill>
            <a:srgbClr val="BBE0E3">
              <a:alpha val="60001"/>
            </a:srgbClr>
          </a:solidFill>
          <a:ln w="12700" cap="rnd" algn="ctr">
            <a:solidFill>
              <a:srgbClr val="3399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lstStyle>
            <a:lvl1pPr marL="111125" indent="-111125" algn="l" defTabSz="762000">
              <a:defRPr>
                <a:solidFill>
                  <a:schemeClr val="tx1"/>
                </a:solidFill>
                <a:latin typeface="Arial" panose="020B0604020202020204" pitchFamily="34" charset="0"/>
                <a:ea typeface="宋体" panose="02010600030101010101" pitchFamily="2" charset="-122"/>
              </a:defRPr>
            </a:lvl1pPr>
            <a:lvl2pPr marL="571500" algn="l" defTabSz="762000">
              <a:defRPr>
                <a:solidFill>
                  <a:schemeClr val="tx1"/>
                </a:solidFill>
                <a:latin typeface="Arial" panose="020B0604020202020204" pitchFamily="34" charset="0"/>
                <a:ea typeface="宋体" panose="02010600030101010101" pitchFamily="2" charset="-122"/>
              </a:defRPr>
            </a:lvl2pPr>
            <a:lvl3pPr marL="1143000" algn="l" defTabSz="762000">
              <a:defRPr>
                <a:solidFill>
                  <a:schemeClr val="tx1"/>
                </a:solidFill>
                <a:latin typeface="Arial" panose="020B0604020202020204" pitchFamily="34" charset="0"/>
                <a:ea typeface="宋体" panose="02010600030101010101" pitchFamily="2" charset="-122"/>
              </a:defRPr>
            </a:lvl3pPr>
            <a:lvl4pPr marL="1714500" algn="l" defTabSz="762000">
              <a:defRPr>
                <a:solidFill>
                  <a:schemeClr val="tx1"/>
                </a:solidFill>
                <a:latin typeface="Arial" panose="020B0604020202020204" pitchFamily="34" charset="0"/>
                <a:ea typeface="宋体" panose="02010600030101010101" pitchFamily="2" charset="-122"/>
              </a:defRPr>
            </a:lvl4pPr>
            <a:lvl5pPr marL="2286000" algn="l" defTabSz="762000">
              <a:defRPr>
                <a:solidFill>
                  <a:schemeClr val="tx1"/>
                </a:solidFill>
                <a:latin typeface="Arial" panose="020B0604020202020204" pitchFamily="34" charset="0"/>
                <a:ea typeface="宋体" panose="02010600030101010101" pitchFamily="2" charset="-122"/>
              </a:defRPr>
            </a:lvl5pPr>
            <a:lvl6pPr marL="27432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85000"/>
              </a:lnSpc>
            </a:pPr>
            <a:r>
              <a:rPr lang="ja-JP" altLang="en-US" sz="900" b="1">
                <a:solidFill>
                  <a:srgbClr val="333399"/>
                </a:solidFill>
                <a:latin typeface="微软雅黑" panose="020B0503020204020204" pitchFamily="34" charset="-122"/>
                <a:ea typeface="微软雅黑" panose="020B0503020204020204" pitchFamily="34" charset="-122"/>
              </a:rPr>
              <a:t>     </a:t>
            </a:r>
            <a:endParaRPr lang="ja-JP" altLang="en-US" sz="900" b="1">
              <a:solidFill>
                <a:srgbClr val="333399"/>
              </a:solidFill>
              <a:latin typeface="微软雅黑" panose="020B0503020204020204" pitchFamily="34" charset="-122"/>
              <a:ea typeface="微软雅黑" panose="020B0503020204020204" pitchFamily="34" charset="-122"/>
            </a:endParaRPr>
          </a:p>
        </p:txBody>
      </p:sp>
      <p:sp>
        <p:nvSpPr>
          <p:cNvPr id="1012768" name="AutoShape 32"/>
          <p:cNvSpPr>
            <a:spLocks noChangeArrowheads="1"/>
          </p:cNvSpPr>
          <p:nvPr/>
        </p:nvSpPr>
        <p:spPr bwMode="auto">
          <a:xfrm flipV="1">
            <a:off x="8672513" y="1341438"/>
            <a:ext cx="207962" cy="212725"/>
          </a:xfrm>
          <a:prstGeom prst="triangle">
            <a:avLst>
              <a:gd name="adj" fmla="val 50000"/>
            </a:avLst>
          </a:prstGeom>
          <a:solidFill>
            <a:srgbClr val="FF0000"/>
          </a:solidFill>
          <a:ln w="12700" algn="ctr">
            <a:solidFill>
              <a:srgbClr val="000000"/>
            </a:solidFill>
            <a:miter lim="800000"/>
          </a:ln>
          <a:effectLst>
            <a:outerShdw dist="35921" dir="2700000" algn="ctr" rotWithShape="0">
              <a:schemeClr val="bg2"/>
            </a:outerShdw>
          </a:effectLst>
        </p:spPr>
        <p:txBody>
          <a:bodyPr wrap="none" lIns="90000" tIns="46800" rIns="90000" bIns="46800" anchor="ctr"/>
          <a:lstStyle/>
          <a:p>
            <a:endParaRPr lang="zh-CN" altLang="en-US"/>
          </a:p>
        </p:txBody>
      </p:sp>
      <p:sp>
        <p:nvSpPr>
          <p:cNvPr id="1012769" name="AutoShape 33"/>
          <p:cNvSpPr>
            <a:spLocks noChangeArrowheads="1"/>
          </p:cNvSpPr>
          <p:nvPr/>
        </p:nvSpPr>
        <p:spPr bwMode="auto">
          <a:xfrm rot="21600000">
            <a:off x="323850" y="4060825"/>
            <a:ext cx="695325" cy="866775"/>
          </a:xfrm>
          <a:prstGeom prst="homePlate">
            <a:avLst>
              <a:gd name="adj" fmla="val 0"/>
            </a:avLst>
          </a:prstGeom>
          <a:solidFill>
            <a:srgbClr val="BBE0E3"/>
          </a:solidFill>
          <a:ln w="6350" cap="rnd" algn="ctr">
            <a:solidFill>
              <a:srgbClr val="3399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lstStyle>
            <a:lvl1pPr marL="111125" indent="-111125" algn="l" defTabSz="762000">
              <a:defRPr>
                <a:solidFill>
                  <a:schemeClr val="tx1"/>
                </a:solidFill>
                <a:latin typeface="Arial" panose="020B0604020202020204" pitchFamily="34" charset="0"/>
                <a:ea typeface="宋体" panose="02010600030101010101" pitchFamily="2" charset="-122"/>
              </a:defRPr>
            </a:lvl1pPr>
            <a:lvl2pPr marL="571500" algn="l" defTabSz="762000">
              <a:defRPr>
                <a:solidFill>
                  <a:schemeClr val="tx1"/>
                </a:solidFill>
                <a:latin typeface="Arial" panose="020B0604020202020204" pitchFamily="34" charset="0"/>
                <a:ea typeface="宋体" panose="02010600030101010101" pitchFamily="2" charset="-122"/>
              </a:defRPr>
            </a:lvl2pPr>
            <a:lvl3pPr marL="1143000" algn="l" defTabSz="762000">
              <a:defRPr>
                <a:solidFill>
                  <a:schemeClr val="tx1"/>
                </a:solidFill>
                <a:latin typeface="Arial" panose="020B0604020202020204" pitchFamily="34" charset="0"/>
                <a:ea typeface="宋体" panose="02010600030101010101" pitchFamily="2" charset="-122"/>
              </a:defRPr>
            </a:lvl3pPr>
            <a:lvl4pPr marL="1714500" algn="l" defTabSz="762000">
              <a:defRPr>
                <a:solidFill>
                  <a:schemeClr val="tx1"/>
                </a:solidFill>
                <a:latin typeface="Arial" panose="020B0604020202020204" pitchFamily="34" charset="0"/>
                <a:ea typeface="宋体" panose="02010600030101010101" pitchFamily="2" charset="-122"/>
              </a:defRPr>
            </a:lvl4pPr>
            <a:lvl5pPr marL="2286000" algn="l" defTabSz="762000">
              <a:defRPr>
                <a:solidFill>
                  <a:schemeClr val="tx1"/>
                </a:solidFill>
                <a:latin typeface="Arial" panose="020B0604020202020204" pitchFamily="34" charset="0"/>
                <a:ea typeface="宋体" panose="02010600030101010101" pitchFamily="2" charset="-122"/>
              </a:defRPr>
            </a:lvl5pPr>
            <a:lvl6pPr marL="27432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defTabSz="7620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90000"/>
              </a:lnSpc>
              <a:spcBef>
                <a:spcPct val="20000"/>
              </a:spcBef>
              <a:buSzPct val="100000"/>
              <a:buFont typeface="Wingdings" panose="05000000000000000000" pitchFamily="2" charset="2"/>
              <a:buNone/>
            </a:pPr>
            <a:r>
              <a:rPr lang="zh-CN" altLang="en-US" sz="1400" b="1">
                <a:solidFill>
                  <a:srgbClr val="000000"/>
                </a:solidFill>
                <a:latin typeface="微软雅黑" panose="020B0503020204020204" pitchFamily="34" charset="-122"/>
                <a:ea typeface="微软雅黑" panose="020B0503020204020204" pitchFamily="34" charset="-122"/>
              </a:rPr>
              <a:t>应用与</a:t>
            </a:r>
            <a:endParaRPr lang="zh-CN" altLang="en-US" sz="1400" b="1">
              <a:solidFill>
                <a:srgbClr val="000000"/>
              </a:solidFill>
              <a:latin typeface="微软雅黑" panose="020B0503020204020204" pitchFamily="34" charset="-122"/>
              <a:ea typeface="微软雅黑" panose="020B0503020204020204" pitchFamily="34" charset="-122"/>
            </a:endParaRPr>
          </a:p>
          <a:p>
            <a:pPr algn="ctr" eaLnBrk="0" hangingPunct="0">
              <a:lnSpc>
                <a:spcPct val="90000"/>
              </a:lnSpc>
              <a:spcBef>
                <a:spcPct val="20000"/>
              </a:spcBef>
              <a:buSzPct val="100000"/>
              <a:buFont typeface="Wingdings" panose="05000000000000000000" pitchFamily="2" charset="2"/>
              <a:buNone/>
            </a:pPr>
            <a:r>
              <a:rPr lang="zh-CN" altLang="en-US" sz="1400" b="1">
                <a:solidFill>
                  <a:srgbClr val="000000"/>
                </a:solidFill>
                <a:latin typeface="微软雅黑" panose="020B0503020204020204" pitchFamily="34" charset="-122"/>
                <a:ea typeface="微软雅黑" panose="020B0503020204020204" pitchFamily="34" charset="-122"/>
              </a:rPr>
              <a:t>系统</a:t>
            </a:r>
            <a:endParaRPr lang="zh-CN" altLang="en-US" sz="1400" b="1">
              <a:solidFill>
                <a:srgbClr val="000000"/>
              </a:solidFill>
              <a:latin typeface="微软雅黑" panose="020B0503020204020204" pitchFamily="34" charset="-122"/>
              <a:ea typeface="微软雅黑" panose="020B0503020204020204" pitchFamily="34" charset="-122"/>
            </a:endParaRPr>
          </a:p>
          <a:p>
            <a:pPr algn="ctr" eaLnBrk="0" hangingPunct="0">
              <a:lnSpc>
                <a:spcPct val="90000"/>
              </a:lnSpc>
              <a:spcBef>
                <a:spcPct val="20000"/>
              </a:spcBef>
              <a:buSzPct val="100000"/>
              <a:buFont typeface="Wingdings" panose="05000000000000000000" pitchFamily="2" charset="2"/>
              <a:buNone/>
            </a:pPr>
            <a:r>
              <a:rPr lang="zh-CN" altLang="en-US" sz="1400" b="1">
                <a:solidFill>
                  <a:srgbClr val="000000"/>
                </a:solidFill>
                <a:latin typeface="微软雅黑" panose="020B0503020204020204" pitchFamily="34" charset="-122"/>
                <a:ea typeface="微软雅黑" panose="020B0503020204020204" pitchFamily="34" charset="-122"/>
              </a:rPr>
              <a:t>规划</a:t>
            </a:r>
            <a:endParaRPr lang="zh-CN" altLang="en-US" sz="1400" b="1">
              <a:solidFill>
                <a:srgbClr val="000000"/>
              </a:solidFill>
              <a:latin typeface="微软雅黑" panose="020B0503020204020204" pitchFamily="34" charset="-122"/>
              <a:ea typeface="微软雅黑" panose="020B0503020204020204" pitchFamily="34" charset="-122"/>
            </a:endParaRPr>
          </a:p>
        </p:txBody>
      </p:sp>
      <p:sp>
        <p:nvSpPr>
          <p:cNvPr id="1012770" name="AutoShape 34"/>
          <p:cNvSpPr>
            <a:spLocks noChangeArrowheads="1"/>
          </p:cNvSpPr>
          <p:nvPr/>
        </p:nvSpPr>
        <p:spPr bwMode="auto">
          <a:xfrm>
            <a:off x="6975475" y="1406525"/>
            <a:ext cx="1708150" cy="290513"/>
          </a:xfrm>
          <a:prstGeom prst="homePlate">
            <a:avLst>
              <a:gd name="adj" fmla="val 82072"/>
            </a:avLst>
          </a:prstGeom>
          <a:gradFill rotWithShape="1">
            <a:gsLst>
              <a:gs pos="0">
                <a:srgbClr val="FFFFFF"/>
              </a:gs>
              <a:gs pos="100000">
                <a:srgbClr val="FFFFFF">
                  <a:gamma/>
                  <a:shade val="86275"/>
                  <a:invGamma/>
                </a:srgbClr>
              </a:gs>
            </a:gsLst>
            <a:path path="shape">
              <a:fillToRect l="50000" t="50000" r="50000" b="50000"/>
            </a:path>
          </a:gradFill>
          <a:ln w="9525" algn="ctr">
            <a:solidFill>
              <a:srgbClr val="006699"/>
            </a:solidFill>
            <a:miter lim="800000"/>
          </a:ln>
          <a:effectLst>
            <a:outerShdw dist="35921" dir="2700000" algn="ctr" rotWithShape="0">
              <a:schemeClr val="bg2"/>
            </a:outerShdw>
          </a:effectLst>
        </p:spPr>
        <p:txBody>
          <a:bodyPr lIns="0" tIns="0" rIns="0" bIns="0" anchor="ctr"/>
          <a:lstStyle/>
          <a:p>
            <a:pPr eaLnBrk="0" hangingPunct="0"/>
            <a:r>
              <a:rPr kumimoji="1" lang="en-US" altLang="zh-CN" sz="1400" b="1" i="1">
                <a:latin typeface="微软雅黑" panose="020B0503020204020204" pitchFamily="34" charset="-122"/>
                <a:cs typeface="Times New Roman" panose="02020603050405020304" pitchFamily="18" charset="0"/>
              </a:rPr>
              <a:t>3: </a:t>
            </a:r>
            <a:r>
              <a:rPr kumimoji="1" lang="zh-CN" altLang="en-US" sz="1400" b="1" i="1">
                <a:latin typeface="微软雅黑" panose="020B0503020204020204" pitchFamily="34" charset="-122"/>
                <a:cs typeface="Times New Roman" panose="02020603050405020304" pitchFamily="18" charset="0"/>
              </a:rPr>
              <a:t>实施策略及步骤</a:t>
            </a:r>
            <a:endParaRPr kumimoji="1" lang="zh-CN" altLang="en-US" sz="1400" b="1" i="1">
              <a:latin typeface="微软雅黑" panose="020B0503020204020204" pitchFamily="34" charset="-122"/>
              <a:cs typeface="Times New Roman" panose="02020603050405020304" pitchFamily="18" charset="0"/>
            </a:endParaRPr>
          </a:p>
        </p:txBody>
      </p:sp>
      <p:sp>
        <p:nvSpPr>
          <p:cNvPr id="1012771" name="AutoShape 35"/>
          <p:cNvSpPr>
            <a:spLocks noChangeArrowheads="1"/>
          </p:cNvSpPr>
          <p:nvPr/>
        </p:nvSpPr>
        <p:spPr bwMode="auto">
          <a:xfrm>
            <a:off x="8237538" y="2262188"/>
            <a:ext cx="512762" cy="2559050"/>
          </a:xfrm>
          <a:prstGeom prst="homePlate">
            <a:avLst>
              <a:gd name="adj" fmla="val 17287"/>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zh-CN" altLang="en-US" sz="1200" b="1">
                <a:solidFill>
                  <a:srgbClr val="000000"/>
                </a:solidFill>
                <a:latin typeface="微软雅黑" panose="020B0503020204020204" pitchFamily="34" charset="-122"/>
              </a:rPr>
              <a:t>项目</a:t>
            </a:r>
            <a:endParaRPr kumimoji="1" lang="zh-CN" altLang="en-US" sz="1200" b="1">
              <a:solidFill>
                <a:srgbClr val="000000"/>
              </a:solidFill>
              <a:latin typeface="微软雅黑" panose="020B0503020204020204" pitchFamily="34" charset="-122"/>
            </a:endParaRPr>
          </a:p>
          <a:p>
            <a:pPr>
              <a:lnSpc>
                <a:spcPct val="90000"/>
              </a:lnSpc>
              <a:spcBef>
                <a:spcPct val="10000"/>
              </a:spcBef>
            </a:pPr>
            <a:r>
              <a:rPr kumimoji="1" lang="zh-CN" altLang="en-US" sz="1200" b="1">
                <a:solidFill>
                  <a:srgbClr val="000000"/>
                </a:solidFill>
                <a:latin typeface="微软雅黑" panose="020B0503020204020204" pitchFamily="34" charset="-122"/>
              </a:rPr>
              <a:t>汇报</a:t>
            </a:r>
            <a:endParaRPr kumimoji="1" lang="zh-CN" altLang="en-US" sz="1200" b="1">
              <a:solidFill>
                <a:srgbClr val="000000"/>
              </a:solidFill>
              <a:latin typeface="微软雅黑" panose="020B0503020204020204" pitchFamily="34" charset="-122"/>
            </a:endParaRPr>
          </a:p>
          <a:p>
            <a:pPr>
              <a:lnSpc>
                <a:spcPct val="90000"/>
              </a:lnSpc>
              <a:spcBef>
                <a:spcPct val="10000"/>
              </a:spcBef>
            </a:pPr>
            <a:r>
              <a:rPr kumimoji="1" lang="zh-CN" altLang="en-US" sz="1200" b="1">
                <a:solidFill>
                  <a:srgbClr val="000000"/>
                </a:solidFill>
                <a:latin typeface="微软雅黑" panose="020B0503020204020204" pitchFamily="34" charset="-122"/>
              </a:rPr>
              <a:t>以及</a:t>
            </a:r>
            <a:endParaRPr kumimoji="1" lang="zh-CN" altLang="en-US" sz="1200" b="1">
              <a:solidFill>
                <a:srgbClr val="000000"/>
              </a:solidFill>
              <a:latin typeface="微软雅黑" panose="020B0503020204020204" pitchFamily="34" charset="-122"/>
            </a:endParaRPr>
          </a:p>
          <a:p>
            <a:pPr>
              <a:lnSpc>
                <a:spcPct val="90000"/>
              </a:lnSpc>
              <a:spcBef>
                <a:spcPct val="10000"/>
              </a:spcBef>
            </a:pPr>
            <a:r>
              <a:rPr kumimoji="1" lang="zh-CN" altLang="en-US" sz="1200" b="1">
                <a:solidFill>
                  <a:srgbClr val="000000"/>
                </a:solidFill>
                <a:latin typeface="微软雅黑" panose="020B0503020204020204" pitchFamily="34" charset="-122"/>
              </a:rPr>
              <a:t>验收</a:t>
            </a:r>
            <a:endParaRPr kumimoji="1" lang="zh-CN" altLang="en-US" sz="1200" b="1">
              <a:solidFill>
                <a:srgbClr val="000000"/>
              </a:solidFill>
              <a:latin typeface="微软雅黑" panose="020B0503020204020204" pitchFamily="34" charset="-122"/>
            </a:endParaRPr>
          </a:p>
        </p:txBody>
      </p:sp>
      <p:sp>
        <p:nvSpPr>
          <p:cNvPr id="1012772" name="Line 36"/>
          <p:cNvSpPr>
            <a:spLocks noChangeShapeType="1"/>
          </p:cNvSpPr>
          <p:nvPr/>
        </p:nvSpPr>
        <p:spPr bwMode="auto">
          <a:xfrm>
            <a:off x="1719263" y="1800225"/>
            <a:ext cx="14287" cy="4086225"/>
          </a:xfrm>
          <a:prstGeom prst="line">
            <a:avLst/>
          </a:prstGeom>
          <a:noFill/>
          <a:ln w="15875">
            <a:solidFill>
              <a:srgbClr val="FF0000"/>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zh-CN" altLang="en-US"/>
          </a:p>
        </p:txBody>
      </p:sp>
      <p:grpSp>
        <p:nvGrpSpPr>
          <p:cNvPr id="1012773" name="Group 37"/>
          <p:cNvGrpSpPr/>
          <p:nvPr/>
        </p:nvGrpSpPr>
        <p:grpSpPr bwMode="auto">
          <a:xfrm>
            <a:off x="6748463" y="1341438"/>
            <a:ext cx="206375" cy="4479925"/>
            <a:chOff x="4526" y="799"/>
            <a:chExt cx="143" cy="3094"/>
          </a:xfrm>
        </p:grpSpPr>
        <p:sp>
          <p:nvSpPr>
            <p:cNvPr id="1012774" name="Line 38"/>
            <p:cNvSpPr>
              <a:spLocks noChangeShapeType="1"/>
            </p:cNvSpPr>
            <p:nvPr/>
          </p:nvSpPr>
          <p:spPr bwMode="auto">
            <a:xfrm>
              <a:off x="4615" y="1071"/>
              <a:ext cx="10" cy="2822"/>
            </a:xfrm>
            <a:prstGeom prst="line">
              <a:avLst/>
            </a:prstGeom>
            <a:noFill/>
            <a:ln w="15875">
              <a:solidFill>
                <a:srgbClr val="FF0000"/>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zh-CN" altLang="en-US"/>
            </a:p>
          </p:txBody>
        </p:sp>
        <p:sp>
          <p:nvSpPr>
            <p:cNvPr id="1012775" name="AutoShape 39"/>
            <p:cNvSpPr>
              <a:spLocks noChangeArrowheads="1"/>
            </p:cNvSpPr>
            <p:nvPr/>
          </p:nvSpPr>
          <p:spPr bwMode="auto">
            <a:xfrm flipV="1">
              <a:off x="4526" y="799"/>
              <a:ext cx="143" cy="147"/>
            </a:xfrm>
            <a:prstGeom prst="triangle">
              <a:avLst>
                <a:gd name="adj" fmla="val 50000"/>
              </a:avLst>
            </a:prstGeom>
            <a:solidFill>
              <a:srgbClr val="FF0000"/>
            </a:solidFill>
            <a:ln w="12700" algn="ctr">
              <a:solidFill>
                <a:srgbClr val="000000"/>
              </a:solidFill>
              <a:miter lim="800000"/>
            </a:ln>
            <a:effectLst>
              <a:outerShdw dist="35921" dir="2700000" algn="ctr" rotWithShape="0">
                <a:schemeClr val="bg2"/>
              </a:outerShdw>
            </a:effectLst>
          </p:spPr>
          <p:txBody>
            <a:bodyPr wrap="none" lIns="90000" tIns="46800" rIns="90000" bIns="46800" anchor="ctr"/>
            <a:lstStyle/>
            <a:p>
              <a:endParaRPr lang="zh-CN" altLang="en-US"/>
            </a:p>
          </p:txBody>
        </p:sp>
      </p:grpSp>
      <p:sp>
        <p:nvSpPr>
          <p:cNvPr id="1012776" name="Rectangle 40"/>
          <p:cNvSpPr>
            <a:spLocks noChangeArrowheads="1"/>
          </p:cNvSpPr>
          <p:nvPr/>
        </p:nvSpPr>
        <p:spPr bwMode="gray">
          <a:xfrm>
            <a:off x="341313" y="1866900"/>
            <a:ext cx="655637" cy="196850"/>
          </a:xfrm>
          <a:prstGeom prst="rect">
            <a:avLst/>
          </a:prstGeom>
          <a:solidFill>
            <a:srgbClr val="6666FF"/>
          </a:solidFill>
          <a:ln w="9525">
            <a:solidFill>
              <a:srgbClr val="6666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nchorCtr="1"/>
          <a:lstStyle>
            <a:lvl1pPr algn="l" defTabSz="882650">
              <a:defRPr>
                <a:solidFill>
                  <a:schemeClr val="tx1"/>
                </a:solidFill>
                <a:latin typeface="Arial" panose="020B0604020202020204" pitchFamily="34" charset="0"/>
                <a:ea typeface="宋体" panose="02010600030101010101" pitchFamily="2" charset="-122"/>
              </a:defRPr>
            </a:lvl1pPr>
            <a:lvl2pPr marL="441325" algn="l" defTabSz="882650">
              <a:defRPr>
                <a:solidFill>
                  <a:schemeClr val="tx1"/>
                </a:solidFill>
                <a:latin typeface="Arial" panose="020B0604020202020204" pitchFamily="34" charset="0"/>
                <a:ea typeface="宋体" panose="02010600030101010101" pitchFamily="2" charset="-122"/>
              </a:defRPr>
            </a:lvl2pPr>
            <a:lvl3pPr marL="882650" algn="l" defTabSz="882650">
              <a:defRPr>
                <a:solidFill>
                  <a:schemeClr val="tx1"/>
                </a:solidFill>
                <a:latin typeface="Arial" panose="020B0604020202020204" pitchFamily="34" charset="0"/>
                <a:ea typeface="宋体" panose="02010600030101010101" pitchFamily="2" charset="-122"/>
              </a:defRPr>
            </a:lvl3pPr>
            <a:lvl4pPr marL="1323975" algn="l" defTabSz="882650">
              <a:defRPr>
                <a:solidFill>
                  <a:schemeClr val="tx1"/>
                </a:solidFill>
                <a:latin typeface="Arial" panose="020B0604020202020204" pitchFamily="34" charset="0"/>
                <a:ea typeface="宋体" panose="02010600030101010101" pitchFamily="2" charset="-122"/>
              </a:defRPr>
            </a:lvl4pPr>
            <a:lvl5pPr marL="1765300" algn="l" defTabSz="882650">
              <a:defRPr>
                <a:solidFill>
                  <a:schemeClr val="tx1"/>
                </a:solidFill>
                <a:latin typeface="Arial" panose="020B0604020202020204" pitchFamily="34" charset="0"/>
                <a:ea typeface="宋体" panose="02010600030101010101" pitchFamily="2" charset="-122"/>
              </a:defRPr>
            </a:lvl5pPr>
            <a:lvl6pPr marL="22225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6797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1369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5941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r>
              <a:rPr lang="zh-CN" altLang="en-US" sz="1400" b="1">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周数</a:t>
            </a:r>
            <a:endParaRPr lang="zh-CN" altLang="en-US" sz="1400" b="1">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12777" name="Rectangle 41"/>
          <p:cNvSpPr>
            <a:spLocks noChangeArrowheads="1"/>
          </p:cNvSpPr>
          <p:nvPr/>
        </p:nvSpPr>
        <p:spPr bwMode="gray">
          <a:xfrm flipH="1">
            <a:off x="1952625" y="1847850"/>
            <a:ext cx="261938" cy="195263"/>
          </a:xfrm>
          <a:prstGeom prst="rect">
            <a:avLst/>
          </a:prstGeom>
          <a:solidFill>
            <a:srgbClr val="6666FF"/>
          </a:solidFill>
          <a:ln w="9525">
            <a:solidFill>
              <a:srgbClr val="6666FF"/>
            </a:solidFill>
            <a:miter lim="800000"/>
          </a:ln>
          <a:effectLst>
            <a:outerShdw dist="35921" dir="2700000" algn="ctr" rotWithShape="0">
              <a:schemeClr val="bg2"/>
            </a:outerShdw>
          </a:effectLst>
        </p:spPr>
        <p:txBody>
          <a:bodyPr lIns="0" tIns="0" rIns="0" bIns="0" anchor="ctr" anchorCtr="1"/>
          <a:lstStyle>
            <a:lvl1pPr algn="l" defTabSz="882650">
              <a:defRPr>
                <a:solidFill>
                  <a:schemeClr val="tx1"/>
                </a:solidFill>
                <a:latin typeface="Arial" panose="020B0604020202020204" pitchFamily="34" charset="0"/>
                <a:ea typeface="宋体" panose="02010600030101010101" pitchFamily="2" charset="-122"/>
              </a:defRPr>
            </a:lvl1pPr>
            <a:lvl2pPr marL="441325" algn="l" defTabSz="882650">
              <a:defRPr>
                <a:solidFill>
                  <a:schemeClr val="tx1"/>
                </a:solidFill>
                <a:latin typeface="Arial" panose="020B0604020202020204" pitchFamily="34" charset="0"/>
                <a:ea typeface="宋体" panose="02010600030101010101" pitchFamily="2" charset="-122"/>
              </a:defRPr>
            </a:lvl2pPr>
            <a:lvl3pPr marL="882650" algn="l" defTabSz="882650">
              <a:defRPr>
                <a:solidFill>
                  <a:schemeClr val="tx1"/>
                </a:solidFill>
                <a:latin typeface="Arial" panose="020B0604020202020204" pitchFamily="34" charset="0"/>
                <a:ea typeface="宋体" panose="02010600030101010101" pitchFamily="2" charset="-122"/>
              </a:defRPr>
            </a:lvl3pPr>
            <a:lvl4pPr marL="1323975" algn="l" defTabSz="882650">
              <a:defRPr>
                <a:solidFill>
                  <a:schemeClr val="tx1"/>
                </a:solidFill>
                <a:latin typeface="Arial" panose="020B0604020202020204" pitchFamily="34" charset="0"/>
                <a:ea typeface="宋体" panose="02010600030101010101" pitchFamily="2" charset="-122"/>
              </a:defRPr>
            </a:lvl4pPr>
            <a:lvl5pPr marL="1765300" algn="l" defTabSz="882650">
              <a:defRPr>
                <a:solidFill>
                  <a:schemeClr val="tx1"/>
                </a:solidFill>
                <a:latin typeface="Arial" panose="020B0604020202020204" pitchFamily="34" charset="0"/>
                <a:ea typeface="宋体" panose="02010600030101010101" pitchFamily="2" charset="-122"/>
              </a:defRPr>
            </a:lvl5pPr>
            <a:lvl6pPr marL="22225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6797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1369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5941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r>
              <a:rPr lang="en-US" altLang="ko-KR"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1</a:t>
            </a:r>
            <a:endPar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12778" name="Rectangle 42"/>
          <p:cNvSpPr>
            <a:spLocks noChangeArrowheads="1"/>
          </p:cNvSpPr>
          <p:nvPr/>
        </p:nvSpPr>
        <p:spPr bwMode="gray">
          <a:xfrm flipH="1">
            <a:off x="2755900" y="1847850"/>
            <a:ext cx="261938" cy="195263"/>
          </a:xfrm>
          <a:prstGeom prst="rect">
            <a:avLst/>
          </a:prstGeom>
          <a:solidFill>
            <a:srgbClr val="6666FF"/>
          </a:solidFill>
          <a:ln w="9525">
            <a:solidFill>
              <a:srgbClr val="6666FF"/>
            </a:solidFill>
            <a:miter lim="800000"/>
          </a:ln>
          <a:effectLst>
            <a:outerShdw dist="35921" dir="2700000" algn="ctr" rotWithShape="0">
              <a:schemeClr val="bg2"/>
            </a:outerShdw>
          </a:effectLst>
        </p:spPr>
        <p:txBody>
          <a:bodyPr lIns="0" tIns="0" rIns="0" bIns="0" anchor="ctr" anchorCtr="1"/>
          <a:lstStyle>
            <a:lvl1pPr algn="l" defTabSz="882650">
              <a:defRPr>
                <a:solidFill>
                  <a:schemeClr val="tx1"/>
                </a:solidFill>
                <a:latin typeface="Arial" panose="020B0604020202020204" pitchFamily="34" charset="0"/>
                <a:ea typeface="宋体" panose="02010600030101010101" pitchFamily="2" charset="-122"/>
              </a:defRPr>
            </a:lvl1pPr>
            <a:lvl2pPr marL="441325" algn="l" defTabSz="882650">
              <a:defRPr>
                <a:solidFill>
                  <a:schemeClr val="tx1"/>
                </a:solidFill>
                <a:latin typeface="Arial" panose="020B0604020202020204" pitchFamily="34" charset="0"/>
                <a:ea typeface="宋体" panose="02010600030101010101" pitchFamily="2" charset="-122"/>
              </a:defRPr>
            </a:lvl2pPr>
            <a:lvl3pPr marL="882650" algn="l" defTabSz="882650">
              <a:defRPr>
                <a:solidFill>
                  <a:schemeClr val="tx1"/>
                </a:solidFill>
                <a:latin typeface="Arial" panose="020B0604020202020204" pitchFamily="34" charset="0"/>
                <a:ea typeface="宋体" panose="02010600030101010101" pitchFamily="2" charset="-122"/>
              </a:defRPr>
            </a:lvl3pPr>
            <a:lvl4pPr marL="1323975" algn="l" defTabSz="882650">
              <a:defRPr>
                <a:solidFill>
                  <a:schemeClr val="tx1"/>
                </a:solidFill>
                <a:latin typeface="Arial" panose="020B0604020202020204" pitchFamily="34" charset="0"/>
                <a:ea typeface="宋体" panose="02010600030101010101" pitchFamily="2" charset="-122"/>
              </a:defRPr>
            </a:lvl4pPr>
            <a:lvl5pPr marL="1765300" algn="l" defTabSz="882650">
              <a:defRPr>
                <a:solidFill>
                  <a:schemeClr val="tx1"/>
                </a:solidFill>
                <a:latin typeface="Arial" panose="020B0604020202020204" pitchFamily="34" charset="0"/>
                <a:ea typeface="宋体" panose="02010600030101010101" pitchFamily="2" charset="-122"/>
              </a:defRPr>
            </a:lvl5pPr>
            <a:lvl6pPr marL="22225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6797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1369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5941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r>
              <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2</a:t>
            </a:r>
            <a:endPar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12779" name="Rectangle 43"/>
          <p:cNvSpPr>
            <a:spLocks noChangeArrowheads="1"/>
          </p:cNvSpPr>
          <p:nvPr/>
        </p:nvSpPr>
        <p:spPr bwMode="gray">
          <a:xfrm flipH="1">
            <a:off x="3559175" y="1847850"/>
            <a:ext cx="261938" cy="195263"/>
          </a:xfrm>
          <a:prstGeom prst="rect">
            <a:avLst/>
          </a:prstGeom>
          <a:solidFill>
            <a:srgbClr val="6666FF"/>
          </a:solidFill>
          <a:ln w="9525">
            <a:solidFill>
              <a:srgbClr val="6666FF"/>
            </a:solidFill>
            <a:miter lim="800000"/>
          </a:ln>
          <a:effectLst>
            <a:outerShdw dist="35921" dir="2700000" algn="ctr" rotWithShape="0">
              <a:schemeClr val="bg2"/>
            </a:outerShdw>
          </a:effectLst>
        </p:spPr>
        <p:txBody>
          <a:bodyPr lIns="0" tIns="0" rIns="0" bIns="0" anchor="ctr" anchorCtr="1"/>
          <a:lstStyle>
            <a:lvl1pPr algn="l" defTabSz="882650">
              <a:defRPr>
                <a:solidFill>
                  <a:schemeClr val="tx1"/>
                </a:solidFill>
                <a:latin typeface="Arial" panose="020B0604020202020204" pitchFamily="34" charset="0"/>
                <a:ea typeface="宋体" panose="02010600030101010101" pitchFamily="2" charset="-122"/>
              </a:defRPr>
            </a:lvl1pPr>
            <a:lvl2pPr marL="441325" algn="l" defTabSz="882650">
              <a:defRPr>
                <a:solidFill>
                  <a:schemeClr val="tx1"/>
                </a:solidFill>
                <a:latin typeface="Arial" panose="020B0604020202020204" pitchFamily="34" charset="0"/>
                <a:ea typeface="宋体" panose="02010600030101010101" pitchFamily="2" charset="-122"/>
              </a:defRPr>
            </a:lvl2pPr>
            <a:lvl3pPr marL="882650" algn="l" defTabSz="882650">
              <a:defRPr>
                <a:solidFill>
                  <a:schemeClr val="tx1"/>
                </a:solidFill>
                <a:latin typeface="Arial" panose="020B0604020202020204" pitchFamily="34" charset="0"/>
                <a:ea typeface="宋体" panose="02010600030101010101" pitchFamily="2" charset="-122"/>
              </a:defRPr>
            </a:lvl3pPr>
            <a:lvl4pPr marL="1323975" algn="l" defTabSz="882650">
              <a:defRPr>
                <a:solidFill>
                  <a:schemeClr val="tx1"/>
                </a:solidFill>
                <a:latin typeface="Arial" panose="020B0604020202020204" pitchFamily="34" charset="0"/>
                <a:ea typeface="宋体" panose="02010600030101010101" pitchFamily="2" charset="-122"/>
              </a:defRPr>
            </a:lvl4pPr>
            <a:lvl5pPr marL="1765300" algn="l" defTabSz="882650">
              <a:defRPr>
                <a:solidFill>
                  <a:schemeClr val="tx1"/>
                </a:solidFill>
                <a:latin typeface="Arial" panose="020B0604020202020204" pitchFamily="34" charset="0"/>
                <a:ea typeface="宋体" panose="02010600030101010101" pitchFamily="2" charset="-122"/>
              </a:defRPr>
            </a:lvl5pPr>
            <a:lvl6pPr marL="22225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6797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1369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5941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r>
              <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3</a:t>
            </a:r>
            <a:endPar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12780" name="Rectangle 44"/>
          <p:cNvSpPr>
            <a:spLocks noChangeArrowheads="1"/>
          </p:cNvSpPr>
          <p:nvPr/>
        </p:nvSpPr>
        <p:spPr bwMode="gray">
          <a:xfrm flipH="1">
            <a:off x="4437063" y="1847850"/>
            <a:ext cx="261937" cy="195263"/>
          </a:xfrm>
          <a:prstGeom prst="rect">
            <a:avLst/>
          </a:prstGeom>
          <a:solidFill>
            <a:srgbClr val="6666FF"/>
          </a:solidFill>
          <a:ln w="9525">
            <a:solidFill>
              <a:srgbClr val="6666FF"/>
            </a:solidFill>
            <a:miter lim="800000"/>
          </a:ln>
          <a:effectLst>
            <a:outerShdw dist="35921" dir="2700000" algn="ctr" rotWithShape="0">
              <a:schemeClr val="bg2"/>
            </a:outerShdw>
          </a:effectLst>
        </p:spPr>
        <p:txBody>
          <a:bodyPr lIns="0" tIns="0" rIns="0" bIns="0" anchor="ctr" anchorCtr="1"/>
          <a:lstStyle>
            <a:lvl1pPr algn="l" defTabSz="882650">
              <a:defRPr>
                <a:solidFill>
                  <a:schemeClr val="tx1"/>
                </a:solidFill>
                <a:latin typeface="Arial" panose="020B0604020202020204" pitchFamily="34" charset="0"/>
                <a:ea typeface="宋体" panose="02010600030101010101" pitchFamily="2" charset="-122"/>
              </a:defRPr>
            </a:lvl1pPr>
            <a:lvl2pPr marL="441325" algn="l" defTabSz="882650">
              <a:defRPr>
                <a:solidFill>
                  <a:schemeClr val="tx1"/>
                </a:solidFill>
                <a:latin typeface="Arial" panose="020B0604020202020204" pitchFamily="34" charset="0"/>
                <a:ea typeface="宋体" panose="02010600030101010101" pitchFamily="2" charset="-122"/>
              </a:defRPr>
            </a:lvl2pPr>
            <a:lvl3pPr marL="882650" algn="l" defTabSz="882650">
              <a:defRPr>
                <a:solidFill>
                  <a:schemeClr val="tx1"/>
                </a:solidFill>
                <a:latin typeface="Arial" panose="020B0604020202020204" pitchFamily="34" charset="0"/>
                <a:ea typeface="宋体" panose="02010600030101010101" pitchFamily="2" charset="-122"/>
              </a:defRPr>
            </a:lvl3pPr>
            <a:lvl4pPr marL="1323975" algn="l" defTabSz="882650">
              <a:defRPr>
                <a:solidFill>
                  <a:schemeClr val="tx1"/>
                </a:solidFill>
                <a:latin typeface="Arial" panose="020B0604020202020204" pitchFamily="34" charset="0"/>
                <a:ea typeface="宋体" panose="02010600030101010101" pitchFamily="2" charset="-122"/>
              </a:defRPr>
            </a:lvl4pPr>
            <a:lvl5pPr marL="1765300" algn="l" defTabSz="882650">
              <a:defRPr>
                <a:solidFill>
                  <a:schemeClr val="tx1"/>
                </a:solidFill>
                <a:latin typeface="Arial" panose="020B0604020202020204" pitchFamily="34" charset="0"/>
                <a:ea typeface="宋体" panose="02010600030101010101" pitchFamily="2" charset="-122"/>
              </a:defRPr>
            </a:lvl5pPr>
            <a:lvl6pPr marL="22225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6797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1369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5941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r>
              <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4</a:t>
            </a:r>
            <a:endPar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12781" name="Rectangle 45"/>
          <p:cNvSpPr>
            <a:spLocks noChangeArrowheads="1"/>
          </p:cNvSpPr>
          <p:nvPr/>
        </p:nvSpPr>
        <p:spPr bwMode="gray">
          <a:xfrm flipH="1">
            <a:off x="5072063" y="1847850"/>
            <a:ext cx="261937" cy="195263"/>
          </a:xfrm>
          <a:prstGeom prst="rect">
            <a:avLst/>
          </a:prstGeom>
          <a:solidFill>
            <a:srgbClr val="6666FF"/>
          </a:solidFill>
          <a:ln w="9525">
            <a:solidFill>
              <a:srgbClr val="6666FF"/>
            </a:solidFill>
            <a:miter lim="800000"/>
          </a:ln>
          <a:effectLst>
            <a:outerShdw dist="35921" dir="2700000" algn="ctr" rotWithShape="0">
              <a:schemeClr val="bg2"/>
            </a:outerShdw>
          </a:effectLst>
        </p:spPr>
        <p:txBody>
          <a:bodyPr lIns="0" tIns="0" rIns="0" bIns="0" anchor="ctr" anchorCtr="1"/>
          <a:lstStyle>
            <a:lvl1pPr algn="l" defTabSz="882650">
              <a:defRPr>
                <a:solidFill>
                  <a:schemeClr val="tx1"/>
                </a:solidFill>
                <a:latin typeface="Arial" panose="020B0604020202020204" pitchFamily="34" charset="0"/>
                <a:ea typeface="宋体" panose="02010600030101010101" pitchFamily="2" charset="-122"/>
              </a:defRPr>
            </a:lvl1pPr>
            <a:lvl2pPr marL="441325" algn="l" defTabSz="882650">
              <a:defRPr>
                <a:solidFill>
                  <a:schemeClr val="tx1"/>
                </a:solidFill>
                <a:latin typeface="Arial" panose="020B0604020202020204" pitchFamily="34" charset="0"/>
                <a:ea typeface="宋体" panose="02010600030101010101" pitchFamily="2" charset="-122"/>
              </a:defRPr>
            </a:lvl2pPr>
            <a:lvl3pPr marL="882650" algn="l" defTabSz="882650">
              <a:defRPr>
                <a:solidFill>
                  <a:schemeClr val="tx1"/>
                </a:solidFill>
                <a:latin typeface="Arial" panose="020B0604020202020204" pitchFamily="34" charset="0"/>
                <a:ea typeface="宋体" panose="02010600030101010101" pitchFamily="2" charset="-122"/>
              </a:defRPr>
            </a:lvl3pPr>
            <a:lvl4pPr marL="1323975" algn="l" defTabSz="882650">
              <a:defRPr>
                <a:solidFill>
                  <a:schemeClr val="tx1"/>
                </a:solidFill>
                <a:latin typeface="Arial" panose="020B0604020202020204" pitchFamily="34" charset="0"/>
                <a:ea typeface="宋体" panose="02010600030101010101" pitchFamily="2" charset="-122"/>
              </a:defRPr>
            </a:lvl4pPr>
            <a:lvl5pPr marL="1765300" algn="l" defTabSz="882650">
              <a:defRPr>
                <a:solidFill>
                  <a:schemeClr val="tx1"/>
                </a:solidFill>
                <a:latin typeface="Arial" panose="020B0604020202020204" pitchFamily="34" charset="0"/>
                <a:ea typeface="宋体" panose="02010600030101010101" pitchFamily="2" charset="-122"/>
              </a:defRPr>
            </a:lvl5pPr>
            <a:lvl6pPr marL="22225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6797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1369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5941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r>
              <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5</a:t>
            </a:r>
            <a:endPar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12782" name="Rectangle 46"/>
          <p:cNvSpPr>
            <a:spLocks noChangeArrowheads="1"/>
          </p:cNvSpPr>
          <p:nvPr/>
        </p:nvSpPr>
        <p:spPr bwMode="gray">
          <a:xfrm flipH="1">
            <a:off x="5707063" y="1847850"/>
            <a:ext cx="261937" cy="195263"/>
          </a:xfrm>
          <a:prstGeom prst="rect">
            <a:avLst/>
          </a:prstGeom>
          <a:solidFill>
            <a:srgbClr val="6666FF"/>
          </a:solidFill>
          <a:ln w="9525">
            <a:solidFill>
              <a:srgbClr val="6666FF"/>
            </a:solidFill>
            <a:miter lim="800000"/>
          </a:ln>
          <a:effectLst>
            <a:outerShdw dist="35921" dir="2700000" algn="ctr" rotWithShape="0">
              <a:schemeClr val="bg2"/>
            </a:outerShdw>
          </a:effectLst>
        </p:spPr>
        <p:txBody>
          <a:bodyPr lIns="0" tIns="0" rIns="0" bIns="0" anchor="ctr" anchorCtr="1"/>
          <a:lstStyle>
            <a:lvl1pPr algn="l" defTabSz="882650">
              <a:defRPr>
                <a:solidFill>
                  <a:schemeClr val="tx1"/>
                </a:solidFill>
                <a:latin typeface="Arial" panose="020B0604020202020204" pitchFamily="34" charset="0"/>
                <a:ea typeface="宋体" panose="02010600030101010101" pitchFamily="2" charset="-122"/>
              </a:defRPr>
            </a:lvl1pPr>
            <a:lvl2pPr marL="441325" algn="l" defTabSz="882650">
              <a:defRPr>
                <a:solidFill>
                  <a:schemeClr val="tx1"/>
                </a:solidFill>
                <a:latin typeface="Arial" panose="020B0604020202020204" pitchFamily="34" charset="0"/>
                <a:ea typeface="宋体" panose="02010600030101010101" pitchFamily="2" charset="-122"/>
              </a:defRPr>
            </a:lvl2pPr>
            <a:lvl3pPr marL="882650" algn="l" defTabSz="882650">
              <a:defRPr>
                <a:solidFill>
                  <a:schemeClr val="tx1"/>
                </a:solidFill>
                <a:latin typeface="Arial" panose="020B0604020202020204" pitchFamily="34" charset="0"/>
                <a:ea typeface="宋体" panose="02010600030101010101" pitchFamily="2" charset="-122"/>
              </a:defRPr>
            </a:lvl3pPr>
            <a:lvl4pPr marL="1323975" algn="l" defTabSz="882650">
              <a:defRPr>
                <a:solidFill>
                  <a:schemeClr val="tx1"/>
                </a:solidFill>
                <a:latin typeface="Arial" panose="020B0604020202020204" pitchFamily="34" charset="0"/>
                <a:ea typeface="宋体" panose="02010600030101010101" pitchFamily="2" charset="-122"/>
              </a:defRPr>
            </a:lvl4pPr>
            <a:lvl5pPr marL="1765300" algn="l" defTabSz="882650">
              <a:defRPr>
                <a:solidFill>
                  <a:schemeClr val="tx1"/>
                </a:solidFill>
                <a:latin typeface="Arial" panose="020B0604020202020204" pitchFamily="34" charset="0"/>
                <a:ea typeface="宋体" panose="02010600030101010101" pitchFamily="2" charset="-122"/>
              </a:defRPr>
            </a:lvl5pPr>
            <a:lvl6pPr marL="22225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6797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1369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5941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r>
              <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6</a:t>
            </a:r>
            <a:endPar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12783" name="Rectangle 47"/>
          <p:cNvSpPr>
            <a:spLocks noChangeArrowheads="1"/>
          </p:cNvSpPr>
          <p:nvPr/>
        </p:nvSpPr>
        <p:spPr bwMode="gray">
          <a:xfrm flipH="1">
            <a:off x="6342063" y="1847850"/>
            <a:ext cx="261937" cy="195263"/>
          </a:xfrm>
          <a:prstGeom prst="rect">
            <a:avLst/>
          </a:prstGeom>
          <a:solidFill>
            <a:srgbClr val="6666FF"/>
          </a:solidFill>
          <a:ln w="9525">
            <a:solidFill>
              <a:srgbClr val="6666FF"/>
            </a:solidFill>
            <a:miter lim="800000"/>
          </a:ln>
          <a:effectLst>
            <a:outerShdw dist="35921" dir="2700000" algn="ctr" rotWithShape="0">
              <a:schemeClr val="bg2"/>
            </a:outerShdw>
          </a:effectLst>
        </p:spPr>
        <p:txBody>
          <a:bodyPr lIns="0" tIns="0" rIns="0" bIns="0" anchor="ctr" anchorCtr="1"/>
          <a:lstStyle>
            <a:lvl1pPr algn="l" defTabSz="882650">
              <a:defRPr>
                <a:solidFill>
                  <a:schemeClr val="tx1"/>
                </a:solidFill>
                <a:latin typeface="Arial" panose="020B0604020202020204" pitchFamily="34" charset="0"/>
                <a:ea typeface="宋体" panose="02010600030101010101" pitchFamily="2" charset="-122"/>
              </a:defRPr>
            </a:lvl1pPr>
            <a:lvl2pPr marL="441325" algn="l" defTabSz="882650">
              <a:defRPr>
                <a:solidFill>
                  <a:schemeClr val="tx1"/>
                </a:solidFill>
                <a:latin typeface="Arial" panose="020B0604020202020204" pitchFamily="34" charset="0"/>
                <a:ea typeface="宋体" panose="02010600030101010101" pitchFamily="2" charset="-122"/>
              </a:defRPr>
            </a:lvl2pPr>
            <a:lvl3pPr marL="882650" algn="l" defTabSz="882650">
              <a:defRPr>
                <a:solidFill>
                  <a:schemeClr val="tx1"/>
                </a:solidFill>
                <a:latin typeface="Arial" panose="020B0604020202020204" pitchFamily="34" charset="0"/>
                <a:ea typeface="宋体" panose="02010600030101010101" pitchFamily="2" charset="-122"/>
              </a:defRPr>
            </a:lvl3pPr>
            <a:lvl4pPr marL="1323975" algn="l" defTabSz="882650">
              <a:defRPr>
                <a:solidFill>
                  <a:schemeClr val="tx1"/>
                </a:solidFill>
                <a:latin typeface="Arial" panose="020B0604020202020204" pitchFamily="34" charset="0"/>
                <a:ea typeface="宋体" panose="02010600030101010101" pitchFamily="2" charset="-122"/>
              </a:defRPr>
            </a:lvl4pPr>
            <a:lvl5pPr marL="1765300" algn="l" defTabSz="882650">
              <a:defRPr>
                <a:solidFill>
                  <a:schemeClr val="tx1"/>
                </a:solidFill>
                <a:latin typeface="Arial" panose="020B0604020202020204" pitchFamily="34" charset="0"/>
                <a:ea typeface="宋体" panose="02010600030101010101" pitchFamily="2" charset="-122"/>
              </a:defRPr>
            </a:lvl5pPr>
            <a:lvl6pPr marL="22225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6797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1369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5941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r>
              <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7</a:t>
            </a:r>
            <a:endPar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12784" name="Rectangle 48"/>
          <p:cNvSpPr>
            <a:spLocks noChangeArrowheads="1"/>
          </p:cNvSpPr>
          <p:nvPr/>
        </p:nvSpPr>
        <p:spPr bwMode="gray">
          <a:xfrm flipH="1">
            <a:off x="7011988" y="1847850"/>
            <a:ext cx="261937" cy="195263"/>
          </a:xfrm>
          <a:prstGeom prst="rect">
            <a:avLst/>
          </a:prstGeom>
          <a:solidFill>
            <a:srgbClr val="6666FF"/>
          </a:solidFill>
          <a:ln w="9525">
            <a:solidFill>
              <a:srgbClr val="6666FF"/>
            </a:solidFill>
            <a:miter lim="800000"/>
          </a:ln>
          <a:effectLst>
            <a:outerShdw dist="35921" dir="2700000" algn="ctr" rotWithShape="0">
              <a:schemeClr val="bg2"/>
            </a:outerShdw>
          </a:effectLst>
        </p:spPr>
        <p:txBody>
          <a:bodyPr lIns="0" tIns="0" rIns="0" bIns="0" anchor="ctr" anchorCtr="1"/>
          <a:lstStyle>
            <a:lvl1pPr algn="l" defTabSz="882650">
              <a:defRPr>
                <a:solidFill>
                  <a:schemeClr val="tx1"/>
                </a:solidFill>
                <a:latin typeface="Arial" panose="020B0604020202020204" pitchFamily="34" charset="0"/>
                <a:ea typeface="宋体" panose="02010600030101010101" pitchFamily="2" charset="-122"/>
              </a:defRPr>
            </a:lvl1pPr>
            <a:lvl2pPr marL="441325" algn="l" defTabSz="882650">
              <a:defRPr>
                <a:solidFill>
                  <a:schemeClr val="tx1"/>
                </a:solidFill>
                <a:latin typeface="Arial" panose="020B0604020202020204" pitchFamily="34" charset="0"/>
                <a:ea typeface="宋体" panose="02010600030101010101" pitchFamily="2" charset="-122"/>
              </a:defRPr>
            </a:lvl2pPr>
            <a:lvl3pPr marL="882650" algn="l" defTabSz="882650">
              <a:defRPr>
                <a:solidFill>
                  <a:schemeClr val="tx1"/>
                </a:solidFill>
                <a:latin typeface="Arial" panose="020B0604020202020204" pitchFamily="34" charset="0"/>
                <a:ea typeface="宋体" panose="02010600030101010101" pitchFamily="2" charset="-122"/>
              </a:defRPr>
            </a:lvl3pPr>
            <a:lvl4pPr marL="1323975" algn="l" defTabSz="882650">
              <a:defRPr>
                <a:solidFill>
                  <a:schemeClr val="tx1"/>
                </a:solidFill>
                <a:latin typeface="Arial" panose="020B0604020202020204" pitchFamily="34" charset="0"/>
                <a:ea typeface="宋体" panose="02010600030101010101" pitchFamily="2" charset="-122"/>
              </a:defRPr>
            </a:lvl4pPr>
            <a:lvl5pPr marL="1765300" algn="l" defTabSz="882650">
              <a:defRPr>
                <a:solidFill>
                  <a:schemeClr val="tx1"/>
                </a:solidFill>
                <a:latin typeface="Arial" panose="020B0604020202020204" pitchFamily="34" charset="0"/>
                <a:ea typeface="宋体" panose="02010600030101010101" pitchFamily="2" charset="-122"/>
              </a:defRPr>
            </a:lvl5pPr>
            <a:lvl6pPr marL="22225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6797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1369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5941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r>
              <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8</a:t>
            </a:r>
            <a:endPar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12785" name="Rectangle 49"/>
          <p:cNvSpPr>
            <a:spLocks noChangeArrowheads="1"/>
          </p:cNvSpPr>
          <p:nvPr/>
        </p:nvSpPr>
        <p:spPr bwMode="gray">
          <a:xfrm flipH="1">
            <a:off x="7646988" y="1847850"/>
            <a:ext cx="261937" cy="195263"/>
          </a:xfrm>
          <a:prstGeom prst="rect">
            <a:avLst/>
          </a:prstGeom>
          <a:solidFill>
            <a:srgbClr val="6666FF"/>
          </a:solidFill>
          <a:ln w="9525">
            <a:solidFill>
              <a:srgbClr val="6666FF"/>
            </a:solidFill>
            <a:miter lim="800000"/>
          </a:ln>
          <a:effectLst>
            <a:outerShdw dist="35921" dir="2700000" algn="ctr" rotWithShape="0">
              <a:schemeClr val="bg2"/>
            </a:outerShdw>
          </a:effectLst>
        </p:spPr>
        <p:txBody>
          <a:bodyPr lIns="0" tIns="0" rIns="0" bIns="0" anchor="ctr" anchorCtr="1"/>
          <a:lstStyle>
            <a:lvl1pPr algn="l" defTabSz="882650">
              <a:defRPr>
                <a:solidFill>
                  <a:schemeClr val="tx1"/>
                </a:solidFill>
                <a:latin typeface="Arial" panose="020B0604020202020204" pitchFamily="34" charset="0"/>
                <a:ea typeface="宋体" panose="02010600030101010101" pitchFamily="2" charset="-122"/>
              </a:defRPr>
            </a:lvl1pPr>
            <a:lvl2pPr marL="441325" algn="l" defTabSz="882650">
              <a:defRPr>
                <a:solidFill>
                  <a:schemeClr val="tx1"/>
                </a:solidFill>
                <a:latin typeface="Arial" panose="020B0604020202020204" pitchFamily="34" charset="0"/>
                <a:ea typeface="宋体" panose="02010600030101010101" pitchFamily="2" charset="-122"/>
              </a:defRPr>
            </a:lvl2pPr>
            <a:lvl3pPr marL="882650" algn="l" defTabSz="882650">
              <a:defRPr>
                <a:solidFill>
                  <a:schemeClr val="tx1"/>
                </a:solidFill>
                <a:latin typeface="Arial" panose="020B0604020202020204" pitchFamily="34" charset="0"/>
                <a:ea typeface="宋体" panose="02010600030101010101" pitchFamily="2" charset="-122"/>
              </a:defRPr>
            </a:lvl3pPr>
            <a:lvl4pPr marL="1323975" algn="l" defTabSz="882650">
              <a:defRPr>
                <a:solidFill>
                  <a:schemeClr val="tx1"/>
                </a:solidFill>
                <a:latin typeface="Arial" panose="020B0604020202020204" pitchFamily="34" charset="0"/>
                <a:ea typeface="宋体" panose="02010600030101010101" pitchFamily="2" charset="-122"/>
              </a:defRPr>
            </a:lvl4pPr>
            <a:lvl5pPr marL="1765300" algn="l" defTabSz="882650">
              <a:defRPr>
                <a:solidFill>
                  <a:schemeClr val="tx1"/>
                </a:solidFill>
                <a:latin typeface="Arial" panose="020B0604020202020204" pitchFamily="34" charset="0"/>
                <a:ea typeface="宋体" panose="02010600030101010101" pitchFamily="2" charset="-122"/>
              </a:defRPr>
            </a:lvl5pPr>
            <a:lvl6pPr marL="22225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6797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1369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5941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r>
              <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9</a:t>
            </a:r>
            <a:endPar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12786" name="Rectangle 50"/>
          <p:cNvSpPr>
            <a:spLocks noChangeArrowheads="1"/>
          </p:cNvSpPr>
          <p:nvPr/>
        </p:nvSpPr>
        <p:spPr bwMode="gray">
          <a:xfrm flipH="1">
            <a:off x="8281988" y="1847850"/>
            <a:ext cx="261937" cy="195263"/>
          </a:xfrm>
          <a:prstGeom prst="rect">
            <a:avLst/>
          </a:prstGeom>
          <a:solidFill>
            <a:srgbClr val="6666FF"/>
          </a:solidFill>
          <a:ln w="9525">
            <a:solidFill>
              <a:srgbClr val="6666FF"/>
            </a:solidFill>
            <a:miter lim="800000"/>
          </a:ln>
          <a:effectLst>
            <a:outerShdw dist="35921" dir="2700000" algn="ctr" rotWithShape="0">
              <a:schemeClr val="bg2"/>
            </a:outerShdw>
          </a:effectLst>
        </p:spPr>
        <p:txBody>
          <a:bodyPr lIns="0" tIns="0" rIns="0" bIns="0" anchor="ctr" anchorCtr="1"/>
          <a:lstStyle>
            <a:lvl1pPr algn="l" defTabSz="882650">
              <a:defRPr>
                <a:solidFill>
                  <a:schemeClr val="tx1"/>
                </a:solidFill>
                <a:latin typeface="Arial" panose="020B0604020202020204" pitchFamily="34" charset="0"/>
                <a:ea typeface="宋体" panose="02010600030101010101" pitchFamily="2" charset="-122"/>
              </a:defRPr>
            </a:lvl1pPr>
            <a:lvl2pPr marL="441325" algn="l" defTabSz="882650">
              <a:defRPr>
                <a:solidFill>
                  <a:schemeClr val="tx1"/>
                </a:solidFill>
                <a:latin typeface="Arial" panose="020B0604020202020204" pitchFamily="34" charset="0"/>
                <a:ea typeface="宋体" panose="02010600030101010101" pitchFamily="2" charset="-122"/>
              </a:defRPr>
            </a:lvl2pPr>
            <a:lvl3pPr marL="882650" algn="l" defTabSz="882650">
              <a:defRPr>
                <a:solidFill>
                  <a:schemeClr val="tx1"/>
                </a:solidFill>
                <a:latin typeface="Arial" panose="020B0604020202020204" pitchFamily="34" charset="0"/>
                <a:ea typeface="宋体" panose="02010600030101010101" pitchFamily="2" charset="-122"/>
              </a:defRPr>
            </a:lvl3pPr>
            <a:lvl4pPr marL="1323975" algn="l" defTabSz="882650">
              <a:defRPr>
                <a:solidFill>
                  <a:schemeClr val="tx1"/>
                </a:solidFill>
                <a:latin typeface="Arial" panose="020B0604020202020204" pitchFamily="34" charset="0"/>
                <a:ea typeface="宋体" panose="02010600030101010101" pitchFamily="2" charset="-122"/>
              </a:defRPr>
            </a:lvl4pPr>
            <a:lvl5pPr marL="1765300" algn="l" defTabSz="882650">
              <a:defRPr>
                <a:solidFill>
                  <a:schemeClr val="tx1"/>
                </a:solidFill>
                <a:latin typeface="Arial" panose="020B0604020202020204" pitchFamily="34" charset="0"/>
                <a:ea typeface="宋体" panose="02010600030101010101" pitchFamily="2" charset="-122"/>
              </a:defRPr>
            </a:lvl5pPr>
            <a:lvl6pPr marL="22225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6797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1369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594100" defTabSz="88265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r>
              <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10</a:t>
            </a:r>
            <a:endParaRPr lang="en-US" altLang="zh-CN" sz="1000" i="1">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12787" name="Group 51"/>
          <p:cNvGrpSpPr/>
          <p:nvPr/>
        </p:nvGrpSpPr>
        <p:grpSpPr bwMode="auto">
          <a:xfrm>
            <a:off x="4194175" y="1341438"/>
            <a:ext cx="207963" cy="4456112"/>
            <a:chOff x="2258" y="799"/>
            <a:chExt cx="143" cy="3078"/>
          </a:xfrm>
        </p:grpSpPr>
        <p:sp>
          <p:nvSpPr>
            <p:cNvPr id="1012788" name="Line 52"/>
            <p:cNvSpPr>
              <a:spLocks noChangeShapeType="1"/>
            </p:cNvSpPr>
            <p:nvPr/>
          </p:nvSpPr>
          <p:spPr bwMode="auto">
            <a:xfrm>
              <a:off x="2349" y="1055"/>
              <a:ext cx="9" cy="2822"/>
            </a:xfrm>
            <a:prstGeom prst="line">
              <a:avLst/>
            </a:prstGeom>
            <a:noFill/>
            <a:ln w="15875">
              <a:solidFill>
                <a:srgbClr val="FF0000"/>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endParaRPr lang="zh-CN" altLang="en-US"/>
            </a:p>
          </p:txBody>
        </p:sp>
        <p:sp>
          <p:nvSpPr>
            <p:cNvPr id="1012789" name="AutoShape 53"/>
            <p:cNvSpPr>
              <a:spLocks noChangeArrowheads="1"/>
            </p:cNvSpPr>
            <p:nvPr/>
          </p:nvSpPr>
          <p:spPr bwMode="auto">
            <a:xfrm flipV="1">
              <a:off x="2258" y="799"/>
              <a:ext cx="143" cy="147"/>
            </a:xfrm>
            <a:prstGeom prst="triangle">
              <a:avLst>
                <a:gd name="adj" fmla="val 50000"/>
              </a:avLst>
            </a:prstGeom>
            <a:solidFill>
              <a:srgbClr val="FF0000"/>
            </a:solidFill>
            <a:ln w="12700" algn="ctr">
              <a:solidFill>
                <a:srgbClr val="000000"/>
              </a:solidFill>
              <a:miter lim="800000"/>
            </a:ln>
            <a:effectLst>
              <a:outerShdw dist="35921" dir="2700000" algn="ctr" rotWithShape="0">
                <a:schemeClr val="bg2"/>
              </a:outerShdw>
            </a:effectLst>
          </p:spPr>
          <p:txBody>
            <a:bodyPr wrap="none" lIns="90000" tIns="46800" rIns="90000" bIns="46800" anchor="ctr"/>
            <a:lstStyle/>
            <a:p>
              <a:endParaRPr lang="zh-CN" altLang="en-US"/>
            </a:p>
          </p:txBody>
        </p:sp>
      </p:grpSp>
      <p:sp>
        <p:nvSpPr>
          <p:cNvPr id="1012790" name="AutoShape 54"/>
          <p:cNvSpPr>
            <a:spLocks noChangeArrowheads="1"/>
          </p:cNvSpPr>
          <p:nvPr/>
        </p:nvSpPr>
        <p:spPr bwMode="auto">
          <a:xfrm flipV="1">
            <a:off x="1631950" y="1341438"/>
            <a:ext cx="204788" cy="212725"/>
          </a:xfrm>
          <a:prstGeom prst="triangle">
            <a:avLst>
              <a:gd name="adj" fmla="val 50000"/>
            </a:avLst>
          </a:prstGeom>
          <a:solidFill>
            <a:srgbClr val="FF0000"/>
          </a:solidFill>
          <a:ln w="12700" algn="ctr">
            <a:solidFill>
              <a:srgbClr val="000000"/>
            </a:solidFill>
            <a:miter lim="800000"/>
          </a:ln>
          <a:effectLst>
            <a:outerShdw dist="35921" dir="2700000" algn="ctr" rotWithShape="0">
              <a:schemeClr val="bg2"/>
            </a:outerShdw>
          </a:effectLst>
        </p:spPr>
        <p:txBody>
          <a:bodyPr wrap="none" lIns="90000" tIns="46800" rIns="90000" bIns="46800" anchor="ctr"/>
          <a:lstStyle/>
          <a:p>
            <a:endParaRPr lang="zh-CN" altLang="en-US"/>
          </a:p>
        </p:txBody>
      </p:sp>
      <p:sp>
        <p:nvSpPr>
          <p:cNvPr id="1012791" name="Line 55"/>
          <p:cNvSpPr>
            <a:spLocks noChangeShapeType="1"/>
          </p:cNvSpPr>
          <p:nvPr/>
        </p:nvSpPr>
        <p:spPr bwMode="auto">
          <a:xfrm>
            <a:off x="2563813" y="6161088"/>
            <a:ext cx="687387" cy="1587"/>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2857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b"/>
          <a:lstStyle/>
          <a:p>
            <a:endParaRPr lang="zh-CN" altLang="en-US"/>
          </a:p>
        </p:txBody>
      </p:sp>
      <p:sp>
        <p:nvSpPr>
          <p:cNvPr id="1012792" name="AutoShape 56"/>
          <p:cNvSpPr>
            <a:spLocks noChangeArrowheads="1"/>
          </p:cNvSpPr>
          <p:nvPr/>
        </p:nvSpPr>
        <p:spPr bwMode="auto">
          <a:xfrm>
            <a:off x="1774825" y="5003800"/>
            <a:ext cx="6975475" cy="279400"/>
          </a:xfrm>
          <a:prstGeom prst="homePlate">
            <a:avLst>
              <a:gd name="adj" fmla="val 35368"/>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zh-CN" altLang="en-US" sz="1400" b="1">
                <a:solidFill>
                  <a:srgbClr val="000000"/>
                </a:solidFill>
                <a:latin typeface="微软雅黑" panose="020B0503020204020204" pitchFamily="34" charset="-122"/>
              </a:rPr>
              <a:t>项目计划管理，资源管理以及质量管理</a:t>
            </a:r>
            <a:endParaRPr kumimoji="1" lang="zh-CN" altLang="en-US" sz="1400" b="1">
              <a:solidFill>
                <a:srgbClr val="000000"/>
              </a:solidFill>
              <a:latin typeface="微软雅黑" panose="020B0503020204020204" pitchFamily="34" charset="-122"/>
            </a:endParaRPr>
          </a:p>
        </p:txBody>
      </p:sp>
      <p:sp>
        <p:nvSpPr>
          <p:cNvPr id="1012793" name="AutoShape 57"/>
          <p:cNvSpPr>
            <a:spLocks noChangeArrowheads="1"/>
          </p:cNvSpPr>
          <p:nvPr/>
        </p:nvSpPr>
        <p:spPr bwMode="auto">
          <a:xfrm>
            <a:off x="1774825" y="5283200"/>
            <a:ext cx="6975475" cy="261938"/>
          </a:xfrm>
          <a:prstGeom prst="homePlate">
            <a:avLst>
              <a:gd name="adj" fmla="val 31438"/>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zh-CN" altLang="en-US" sz="1400" b="1">
                <a:solidFill>
                  <a:srgbClr val="000000"/>
                </a:solidFill>
                <a:latin typeface="微软雅黑" panose="020B0503020204020204" pitchFamily="34" charset="-122"/>
              </a:rPr>
              <a:t>项目范围以及问题管理</a:t>
            </a:r>
            <a:endParaRPr kumimoji="1" lang="zh-CN" altLang="en-US" sz="1400" b="1">
              <a:solidFill>
                <a:srgbClr val="000000"/>
              </a:solidFill>
              <a:latin typeface="微软雅黑" panose="020B0503020204020204" pitchFamily="34" charset="-122"/>
            </a:endParaRPr>
          </a:p>
        </p:txBody>
      </p:sp>
      <p:sp>
        <p:nvSpPr>
          <p:cNvPr id="1012794" name="AutoShape 58"/>
          <p:cNvSpPr>
            <a:spLocks noChangeArrowheads="1"/>
          </p:cNvSpPr>
          <p:nvPr/>
        </p:nvSpPr>
        <p:spPr bwMode="auto">
          <a:xfrm>
            <a:off x="1851025" y="2403475"/>
            <a:ext cx="1117600" cy="527050"/>
          </a:xfrm>
          <a:prstGeom prst="homePlate">
            <a:avLst>
              <a:gd name="adj" fmla="val 8011"/>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zh-CN" altLang="en-US" sz="1400" b="1">
                <a:solidFill>
                  <a:srgbClr val="000000"/>
                </a:solidFill>
                <a:latin typeface="微软雅黑" panose="020B0503020204020204" pitchFamily="34" charset="-122"/>
              </a:rPr>
              <a:t>分析理解业务及</a:t>
            </a:r>
            <a:r>
              <a:rPr kumimoji="1" lang="en-US" altLang="zh-CN" sz="1400" b="1">
                <a:solidFill>
                  <a:srgbClr val="000000"/>
                </a:solidFill>
                <a:latin typeface="微软雅黑" panose="020B0503020204020204" pitchFamily="34" charset="-122"/>
              </a:rPr>
              <a:t>IT</a:t>
            </a:r>
            <a:r>
              <a:rPr kumimoji="1" lang="zh-CN" altLang="en-US" sz="1400" b="1">
                <a:solidFill>
                  <a:srgbClr val="000000"/>
                </a:solidFill>
                <a:latin typeface="微软雅黑" panose="020B0503020204020204" pitchFamily="34" charset="-122"/>
              </a:rPr>
              <a:t>发展战略</a:t>
            </a:r>
            <a:endParaRPr kumimoji="1" lang="zh-CN" altLang="en-US" sz="1400" b="1">
              <a:solidFill>
                <a:srgbClr val="000000"/>
              </a:solidFill>
              <a:latin typeface="微软雅黑" panose="020B0503020204020204" pitchFamily="34" charset="-122"/>
            </a:endParaRPr>
          </a:p>
        </p:txBody>
      </p:sp>
      <p:sp>
        <p:nvSpPr>
          <p:cNvPr id="1012795" name="AutoShape 59"/>
          <p:cNvSpPr>
            <a:spLocks noChangeArrowheads="1"/>
          </p:cNvSpPr>
          <p:nvPr/>
        </p:nvSpPr>
        <p:spPr bwMode="auto">
          <a:xfrm>
            <a:off x="1851025" y="3443288"/>
            <a:ext cx="1117600" cy="1181100"/>
          </a:xfrm>
          <a:prstGeom prst="homePlate">
            <a:avLst>
              <a:gd name="adj" fmla="val 3778"/>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zh-CN" altLang="en-US" sz="1400" b="1">
                <a:solidFill>
                  <a:srgbClr val="000000"/>
                </a:solidFill>
                <a:latin typeface="微软雅黑" panose="020B0503020204020204" pitchFamily="34" charset="-122"/>
              </a:rPr>
              <a:t>分析业界的</a:t>
            </a:r>
            <a:endParaRPr kumimoji="1" lang="zh-CN" altLang="en-US" sz="1400" b="1">
              <a:solidFill>
                <a:srgbClr val="000000"/>
              </a:solidFill>
              <a:latin typeface="微软雅黑" panose="020B0503020204020204" pitchFamily="34" charset="-122"/>
            </a:endParaRPr>
          </a:p>
          <a:p>
            <a:pPr>
              <a:lnSpc>
                <a:spcPct val="90000"/>
              </a:lnSpc>
              <a:spcBef>
                <a:spcPct val="10000"/>
              </a:spcBef>
            </a:pPr>
            <a:r>
              <a:rPr kumimoji="1" lang="zh-CN" altLang="en-US" sz="1400" b="1">
                <a:solidFill>
                  <a:srgbClr val="000000"/>
                </a:solidFill>
                <a:latin typeface="微软雅黑" panose="020B0503020204020204" pitchFamily="34" charset="-122"/>
              </a:rPr>
              <a:t>最佳实践</a:t>
            </a:r>
            <a:endParaRPr kumimoji="1" lang="zh-CN" altLang="en-US" sz="1400" b="1">
              <a:solidFill>
                <a:srgbClr val="000000"/>
              </a:solidFill>
              <a:latin typeface="微软雅黑" panose="020B0503020204020204" pitchFamily="34" charset="-122"/>
            </a:endParaRPr>
          </a:p>
        </p:txBody>
      </p:sp>
      <p:sp>
        <p:nvSpPr>
          <p:cNvPr id="1012796" name="AutoShape 60"/>
          <p:cNvSpPr>
            <a:spLocks noChangeArrowheads="1"/>
          </p:cNvSpPr>
          <p:nvPr/>
        </p:nvSpPr>
        <p:spPr bwMode="auto">
          <a:xfrm>
            <a:off x="3297238" y="2654300"/>
            <a:ext cx="852487" cy="1773238"/>
          </a:xfrm>
          <a:prstGeom prst="homePlate">
            <a:avLst>
              <a:gd name="adj" fmla="val 3778"/>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en-US" altLang="zh-CN" sz="1400" b="1">
                <a:solidFill>
                  <a:srgbClr val="000000"/>
                </a:solidFill>
                <a:latin typeface="微软雅黑" panose="020B0503020204020204" pitchFamily="34" charset="-122"/>
              </a:rPr>
              <a:t>IT</a:t>
            </a:r>
            <a:r>
              <a:rPr kumimoji="1" lang="zh-CN" altLang="en-US" sz="1400" b="1">
                <a:solidFill>
                  <a:srgbClr val="000000"/>
                </a:solidFill>
                <a:latin typeface="微软雅黑" panose="020B0503020204020204" pitchFamily="34" charset="-122"/>
              </a:rPr>
              <a:t>现状的</a:t>
            </a:r>
            <a:endParaRPr kumimoji="1" lang="zh-CN" altLang="en-US" sz="1400" b="1">
              <a:solidFill>
                <a:srgbClr val="000000"/>
              </a:solidFill>
              <a:latin typeface="微软雅黑" panose="020B0503020204020204" pitchFamily="34" charset="-122"/>
            </a:endParaRPr>
          </a:p>
          <a:p>
            <a:pPr>
              <a:lnSpc>
                <a:spcPct val="90000"/>
              </a:lnSpc>
              <a:spcBef>
                <a:spcPct val="10000"/>
              </a:spcBef>
            </a:pPr>
            <a:r>
              <a:rPr kumimoji="1" lang="zh-CN" altLang="en-US" sz="1400" b="1">
                <a:solidFill>
                  <a:srgbClr val="000000"/>
                </a:solidFill>
                <a:latin typeface="微软雅黑" panose="020B0503020204020204" pitchFamily="34" charset="-122"/>
              </a:rPr>
              <a:t>调研与评估</a:t>
            </a:r>
            <a:endParaRPr kumimoji="1" lang="en-US" altLang="zh-CN" sz="1400" b="1">
              <a:solidFill>
                <a:srgbClr val="000000"/>
              </a:solidFill>
              <a:latin typeface="微软雅黑" panose="020B0503020204020204" pitchFamily="34" charset="-122"/>
            </a:endParaRPr>
          </a:p>
        </p:txBody>
      </p:sp>
      <p:cxnSp>
        <p:nvCxnSpPr>
          <p:cNvPr id="1012797" name="AutoShape 61"/>
          <p:cNvCxnSpPr>
            <a:cxnSpLocks noChangeShapeType="1"/>
            <a:stCxn id="1012794" idx="3"/>
            <a:endCxn id="1012796" idx="1"/>
          </p:cNvCxnSpPr>
          <p:nvPr/>
        </p:nvCxnSpPr>
        <p:spPr bwMode="auto">
          <a:xfrm>
            <a:off x="2968625" y="2667000"/>
            <a:ext cx="328613" cy="874713"/>
          </a:xfrm>
          <a:prstGeom prst="bentConnector3">
            <a:avLst>
              <a:gd name="adj1" fmla="val 49778"/>
            </a:avLst>
          </a:prstGeom>
          <a:noFill/>
          <a:ln w="19050">
            <a:solidFill>
              <a:srgbClr val="006699"/>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12798" name="AutoShape 62"/>
          <p:cNvCxnSpPr>
            <a:cxnSpLocks noChangeShapeType="1"/>
            <a:stCxn id="1012795" idx="3"/>
            <a:endCxn id="1012796" idx="1"/>
          </p:cNvCxnSpPr>
          <p:nvPr/>
        </p:nvCxnSpPr>
        <p:spPr bwMode="auto">
          <a:xfrm flipV="1">
            <a:off x="2968625" y="3541713"/>
            <a:ext cx="328613" cy="492125"/>
          </a:xfrm>
          <a:prstGeom prst="bentConnector3">
            <a:avLst>
              <a:gd name="adj1" fmla="val 49778"/>
            </a:avLst>
          </a:prstGeom>
          <a:noFill/>
          <a:ln w="19050">
            <a:solidFill>
              <a:srgbClr val="006699"/>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12799" name="Line 63"/>
          <p:cNvSpPr>
            <a:spLocks noChangeShapeType="1"/>
          </p:cNvSpPr>
          <p:nvPr/>
        </p:nvSpPr>
        <p:spPr bwMode="auto">
          <a:xfrm>
            <a:off x="4564063" y="4037013"/>
            <a:ext cx="660400" cy="3175"/>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2857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b"/>
          <a:lstStyle/>
          <a:p>
            <a:endParaRPr lang="zh-CN" altLang="en-US"/>
          </a:p>
        </p:txBody>
      </p:sp>
      <p:sp>
        <p:nvSpPr>
          <p:cNvPr id="1012800" name="AutoShape 64"/>
          <p:cNvSpPr>
            <a:spLocks noChangeArrowheads="1"/>
          </p:cNvSpPr>
          <p:nvPr/>
        </p:nvSpPr>
        <p:spPr bwMode="auto">
          <a:xfrm>
            <a:off x="4443413" y="3235325"/>
            <a:ext cx="2335212" cy="622300"/>
          </a:xfrm>
          <a:prstGeom prst="homePlate">
            <a:avLst>
              <a:gd name="adj" fmla="val 14176"/>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zh-CN" altLang="en-US" sz="1400" b="1">
                <a:solidFill>
                  <a:srgbClr val="000000"/>
                </a:solidFill>
                <a:latin typeface="微软雅黑" panose="020B0503020204020204" pitchFamily="34" charset="-122"/>
              </a:rPr>
              <a:t>制定评价体系规划、</a:t>
            </a:r>
            <a:r>
              <a:rPr kumimoji="1" lang="en-US" altLang="zh-CN" sz="1400" b="1">
                <a:solidFill>
                  <a:srgbClr val="000000"/>
                </a:solidFill>
                <a:latin typeface="微软雅黑" panose="020B0503020204020204" pitchFamily="34" charset="-122"/>
              </a:rPr>
              <a:t>IT</a:t>
            </a:r>
            <a:r>
              <a:rPr kumimoji="1" lang="zh-CN" altLang="en-US" sz="1400" b="1">
                <a:solidFill>
                  <a:srgbClr val="000000"/>
                </a:solidFill>
                <a:latin typeface="微软雅黑" panose="020B0503020204020204" pitchFamily="34" charset="-122"/>
              </a:rPr>
              <a:t>管控规划、外包管理规划</a:t>
            </a:r>
            <a:endParaRPr kumimoji="1" lang="zh-CN" altLang="en-US" sz="1400" b="1">
              <a:solidFill>
                <a:srgbClr val="000000"/>
              </a:solidFill>
              <a:latin typeface="微软雅黑" panose="020B0503020204020204" pitchFamily="34" charset="-122"/>
            </a:endParaRPr>
          </a:p>
        </p:txBody>
      </p:sp>
      <p:sp>
        <p:nvSpPr>
          <p:cNvPr id="1012801" name="Line 65"/>
          <p:cNvSpPr>
            <a:spLocks noChangeShapeType="1"/>
          </p:cNvSpPr>
          <p:nvPr/>
        </p:nvSpPr>
        <p:spPr bwMode="auto">
          <a:xfrm>
            <a:off x="4564063" y="3095625"/>
            <a:ext cx="660400" cy="3175"/>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2857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b"/>
          <a:lstStyle/>
          <a:p>
            <a:endParaRPr lang="zh-CN" altLang="en-US"/>
          </a:p>
        </p:txBody>
      </p:sp>
      <p:sp>
        <p:nvSpPr>
          <p:cNvPr id="1012802" name="AutoShape 66"/>
          <p:cNvSpPr>
            <a:spLocks noChangeArrowheads="1"/>
          </p:cNvSpPr>
          <p:nvPr/>
        </p:nvSpPr>
        <p:spPr bwMode="auto">
          <a:xfrm>
            <a:off x="4443413" y="2316163"/>
            <a:ext cx="2335212" cy="622300"/>
          </a:xfrm>
          <a:prstGeom prst="homePlate">
            <a:avLst>
              <a:gd name="adj" fmla="val 14176"/>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zh-CN" altLang="en-US" sz="1400" b="1">
                <a:solidFill>
                  <a:srgbClr val="000000"/>
                </a:solidFill>
                <a:latin typeface="微软雅黑" panose="020B0503020204020204" pitchFamily="34" charset="-122"/>
              </a:rPr>
              <a:t>制定</a:t>
            </a:r>
            <a:r>
              <a:rPr kumimoji="1" lang="en-US" altLang="zh-CN" sz="1400" b="1">
                <a:solidFill>
                  <a:srgbClr val="000000"/>
                </a:solidFill>
                <a:latin typeface="微软雅黑" panose="020B0503020204020204" pitchFamily="34" charset="-122"/>
              </a:rPr>
              <a:t>IT</a:t>
            </a:r>
            <a:r>
              <a:rPr kumimoji="1" lang="zh-CN" altLang="en-US" sz="1400" b="1">
                <a:solidFill>
                  <a:srgbClr val="000000"/>
                </a:solidFill>
                <a:latin typeface="微软雅黑" panose="020B0503020204020204" pitchFamily="34" charset="-122"/>
              </a:rPr>
              <a:t>战略规划</a:t>
            </a:r>
            <a:endParaRPr kumimoji="1" lang="zh-CN" altLang="en-US" sz="1400" b="1">
              <a:solidFill>
                <a:srgbClr val="000000"/>
              </a:solidFill>
              <a:latin typeface="微软雅黑" panose="020B0503020204020204" pitchFamily="34" charset="-122"/>
            </a:endParaRPr>
          </a:p>
        </p:txBody>
      </p:sp>
      <p:sp>
        <p:nvSpPr>
          <p:cNvPr id="1012803" name="AutoShape 67"/>
          <p:cNvSpPr>
            <a:spLocks noChangeArrowheads="1"/>
          </p:cNvSpPr>
          <p:nvPr/>
        </p:nvSpPr>
        <p:spPr bwMode="auto">
          <a:xfrm>
            <a:off x="4443413" y="4122738"/>
            <a:ext cx="2335212" cy="722312"/>
          </a:xfrm>
          <a:prstGeom prst="homePlate">
            <a:avLst>
              <a:gd name="adj" fmla="val 12213"/>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zh-CN" altLang="en-US" sz="1400" b="1">
                <a:solidFill>
                  <a:srgbClr val="000000"/>
                </a:solidFill>
                <a:latin typeface="微软雅黑" panose="020B0503020204020204" pitchFamily="34" charset="-122"/>
              </a:rPr>
              <a:t>制定业务应用架构规划、信息资源架构规划、技术架构规划、基础设施架构规划、安全架构规划</a:t>
            </a:r>
            <a:endParaRPr kumimoji="1" lang="zh-CN" altLang="en-US" sz="1400" b="1">
              <a:solidFill>
                <a:srgbClr val="000000"/>
              </a:solidFill>
              <a:latin typeface="微软雅黑" panose="020B0503020204020204" pitchFamily="34" charset="-122"/>
            </a:endParaRPr>
          </a:p>
        </p:txBody>
      </p:sp>
      <p:sp>
        <p:nvSpPr>
          <p:cNvPr id="1012804" name="AutoShape 68"/>
          <p:cNvSpPr>
            <a:spLocks noChangeArrowheads="1"/>
          </p:cNvSpPr>
          <p:nvPr/>
        </p:nvSpPr>
        <p:spPr bwMode="auto">
          <a:xfrm>
            <a:off x="7004050" y="2362200"/>
            <a:ext cx="955675" cy="525463"/>
          </a:xfrm>
          <a:prstGeom prst="homePlate">
            <a:avLst>
              <a:gd name="adj" fmla="val 6871"/>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en-US" altLang="zh-CN" sz="1400" b="1">
                <a:solidFill>
                  <a:srgbClr val="000000"/>
                </a:solidFill>
                <a:latin typeface="微软雅黑" panose="020B0503020204020204" pitchFamily="34" charset="-122"/>
              </a:rPr>
              <a:t>IT</a:t>
            </a:r>
            <a:r>
              <a:rPr kumimoji="1" lang="zh-CN" altLang="en-US" sz="1400" b="1">
                <a:solidFill>
                  <a:srgbClr val="000000"/>
                </a:solidFill>
                <a:latin typeface="微软雅黑" panose="020B0503020204020204" pitchFamily="34" charset="-122"/>
              </a:rPr>
              <a:t>战略规划的实施策略</a:t>
            </a:r>
            <a:endParaRPr kumimoji="1" lang="en-US" altLang="zh-CN" sz="1400" b="1">
              <a:solidFill>
                <a:srgbClr val="000000"/>
              </a:solidFill>
              <a:latin typeface="微软雅黑" panose="020B0503020204020204" pitchFamily="34" charset="-122"/>
            </a:endParaRPr>
          </a:p>
        </p:txBody>
      </p:sp>
      <p:sp>
        <p:nvSpPr>
          <p:cNvPr id="1012805" name="AutoShape 69"/>
          <p:cNvSpPr>
            <a:spLocks noChangeArrowheads="1"/>
          </p:cNvSpPr>
          <p:nvPr/>
        </p:nvSpPr>
        <p:spPr bwMode="auto">
          <a:xfrm>
            <a:off x="7004050" y="3443288"/>
            <a:ext cx="955675" cy="1181100"/>
          </a:xfrm>
          <a:prstGeom prst="homePlate">
            <a:avLst>
              <a:gd name="adj" fmla="val 3778"/>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zh-CN" altLang="en-US" sz="1400" b="1">
                <a:solidFill>
                  <a:srgbClr val="000000"/>
                </a:solidFill>
                <a:latin typeface="微软雅黑" panose="020B0503020204020204" pitchFamily="34" charset="-122"/>
              </a:rPr>
              <a:t>企业信息化蓝图的实施路线及计划</a:t>
            </a:r>
            <a:endParaRPr kumimoji="1" lang="zh-CN" altLang="en-US" sz="1400" b="1">
              <a:solidFill>
                <a:srgbClr val="000000"/>
              </a:solidFill>
              <a:latin typeface="微软雅黑" panose="020B0503020204020204" pitchFamily="34" charset="-122"/>
            </a:endParaRPr>
          </a:p>
        </p:txBody>
      </p:sp>
      <p:cxnSp>
        <p:nvCxnSpPr>
          <p:cNvPr id="1012806" name="AutoShape 70"/>
          <p:cNvCxnSpPr>
            <a:cxnSpLocks noChangeShapeType="1"/>
            <a:stCxn id="1012804" idx="3"/>
            <a:endCxn id="1012771" idx="1"/>
          </p:cNvCxnSpPr>
          <p:nvPr/>
        </p:nvCxnSpPr>
        <p:spPr bwMode="auto">
          <a:xfrm>
            <a:off x="7959725" y="2625725"/>
            <a:ext cx="277813" cy="915988"/>
          </a:xfrm>
          <a:prstGeom prst="bentConnector3">
            <a:avLst>
              <a:gd name="adj1" fmla="val 49736"/>
            </a:avLst>
          </a:prstGeom>
          <a:noFill/>
          <a:ln w="19050">
            <a:solidFill>
              <a:srgbClr val="006699"/>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12807" name="AutoShape 71"/>
          <p:cNvCxnSpPr>
            <a:cxnSpLocks noChangeShapeType="1"/>
            <a:stCxn id="1012805" idx="3"/>
            <a:endCxn id="1012771" idx="1"/>
          </p:cNvCxnSpPr>
          <p:nvPr/>
        </p:nvCxnSpPr>
        <p:spPr bwMode="auto">
          <a:xfrm flipV="1">
            <a:off x="7959725" y="3541713"/>
            <a:ext cx="277813" cy="492125"/>
          </a:xfrm>
          <a:prstGeom prst="bentConnector3">
            <a:avLst>
              <a:gd name="adj1" fmla="val 49736"/>
            </a:avLst>
          </a:prstGeom>
          <a:noFill/>
          <a:ln w="19050">
            <a:solidFill>
              <a:srgbClr val="006699"/>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12808" name="AutoShape 72"/>
          <p:cNvCxnSpPr>
            <a:cxnSpLocks noChangeShapeType="1"/>
            <a:stCxn id="1012796" idx="3"/>
            <a:endCxn id="1012803" idx="1"/>
          </p:cNvCxnSpPr>
          <p:nvPr/>
        </p:nvCxnSpPr>
        <p:spPr bwMode="auto">
          <a:xfrm>
            <a:off x="4149725" y="3541713"/>
            <a:ext cx="293688" cy="942975"/>
          </a:xfrm>
          <a:prstGeom prst="bentConnector3">
            <a:avLst>
              <a:gd name="adj1" fmla="val 49755"/>
            </a:avLst>
          </a:prstGeom>
          <a:noFill/>
          <a:ln w="19050">
            <a:solidFill>
              <a:srgbClr val="006699"/>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12809" name="AutoShape 73"/>
          <p:cNvCxnSpPr>
            <a:cxnSpLocks noChangeShapeType="1"/>
            <a:stCxn id="1012796" idx="3"/>
            <a:endCxn id="1012802" idx="1"/>
          </p:cNvCxnSpPr>
          <p:nvPr/>
        </p:nvCxnSpPr>
        <p:spPr bwMode="auto">
          <a:xfrm flipV="1">
            <a:off x="4149725" y="2627313"/>
            <a:ext cx="293688" cy="914400"/>
          </a:xfrm>
          <a:prstGeom prst="bentConnector3">
            <a:avLst>
              <a:gd name="adj1" fmla="val 49755"/>
            </a:avLst>
          </a:prstGeom>
          <a:noFill/>
          <a:ln w="19050">
            <a:solidFill>
              <a:srgbClr val="006699"/>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12810" name="AutoShape 74"/>
          <p:cNvCxnSpPr>
            <a:cxnSpLocks noChangeShapeType="1"/>
            <a:stCxn id="1012796" idx="3"/>
            <a:endCxn id="1012800" idx="1"/>
          </p:cNvCxnSpPr>
          <p:nvPr/>
        </p:nvCxnSpPr>
        <p:spPr bwMode="auto">
          <a:xfrm>
            <a:off x="4149725" y="3541713"/>
            <a:ext cx="293688" cy="4762"/>
          </a:xfrm>
          <a:prstGeom prst="bentConnector3">
            <a:avLst>
              <a:gd name="adj1" fmla="val 49731"/>
            </a:avLst>
          </a:prstGeom>
          <a:noFill/>
          <a:ln w="19050">
            <a:solidFill>
              <a:srgbClr val="006699"/>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12811" name="AutoShape 75"/>
          <p:cNvCxnSpPr>
            <a:cxnSpLocks noChangeShapeType="1"/>
            <a:stCxn id="1012802" idx="3"/>
            <a:endCxn id="1012804" idx="1"/>
          </p:cNvCxnSpPr>
          <p:nvPr/>
        </p:nvCxnSpPr>
        <p:spPr bwMode="auto">
          <a:xfrm flipV="1">
            <a:off x="6778625" y="2625725"/>
            <a:ext cx="225425" cy="1588"/>
          </a:xfrm>
          <a:prstGeom prst="bentConnector3">
            <a:avLst>
              <a:gd name="adj1" fmla="val 50000"/>
            </a:avLst>
          </a:prstGeom>
          <a:noFill/>
          <a:ln w="19050">
            <a:solidFill>
              <a:srgbClr val="006699"/>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12812" name="AutoShape 76"/>
          <p:cNvCxnSpPr>
            <a:cxnSpLocks noChangeShapeType="1"/>
            <a:stCxn id="1012800" idx="3"/>
            <a:endCxn id="1012805" idx="1"/>
          </p:cNvCxnSpPr>
          <p:nvPr/>
        </p:nvCxnSpPr>
        <p:spPr bwMode="auto">
          <a:xfrm>
            <a:off x="6778625" y="3546475"/>
            <a:ext cx="225425" cy="487363"/>
          </a:xfrm>
          <a:prstGeom prst="bentConnector3">
            <a:avLst>
              <a:gd name="adj1" fmla="val 49296"/>
            </a:avLst>
          </a:prstGeom>
          <a:noFill/>
          <a:ln w="19050">
            <a:solidFill>
              <a:srgbClr val="006699"/>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12813" name="AutoShape 77"/>
          <p:cNvCxnSpPr>
            <a:cxnSpLocks noChangeShapeType="1"/>
            <a:stCxn id="1012803" idx="3"/>
            <a:endCxn id="1012805" idx="1"/>
          </p:cNvCxnSpPr>
          <p:nvPr/>
        </p:nvCxnSpPr>
        <p:spPr bwMode="auto">
          <a:xfrm flipV="1">
            <a:off x="6778625" y="4033838"/>
            <a:ext cx="225425" cy="450850"/>
          </a:xfrm>
          <a:prstGeom prst="bentConnector3">
            <a:avLst>
              <a:gd name="adj1" fmla="val 50000"/>
            </a:avLst>
          </a:prstGeom>
          <a:noFill/>
          <a:ln w="19050">
            <a:solidFill>
              <a:srgbClr val="006699"/>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12814" name="AutoShape 78"/>
          <p:cNvSpPr>
            <a:spLocks noChangeArrowheads="1"/>
          </p:cNvSpPr>
          <p:nvPr/>
        </p:nvSpPr>
        <p:spPr bwMode="auto">
          <a:xfrm>
            <a:off x="1774825" y="5545138"/>
            <a:ext cx="6975475" cy="261937"/>
          </a:xfrm>
          <a:prstGeom prst="homePlate">
            <a:avLst>
              <a:gd name="adj" fmla="val 31439"/>
            </a:avLst>
          </a:prstGeom>
          <a:solidFill>
            <a:srgbClr val="FFCC66"/>
          </a:solidFill>
          <a:ln w="9525" algn="ctr">
            <a:solidFill>
              <a:srgbClr val="808080"/>
            </a:solidFill>
            <a:miter lim="800000"/>
          </a:ln>
          <a:effectLst>
            <a:outerShdw dist="35921" dir="2700000" algn="ctr" rotWithShape="0">
              <a:schemeClr val="bg2"/>
            </a:outerShdw>
          </a:effectLst>
        </p:spPr>
        <p:txBody>
          <a:bodyPr lIns="0" tIns="0" rIns="0" bIns="0" anchor="ctr"/>
          <a:lstStyle/>
          <a:p>
            <a:pPr>
              <a:lnSpc>
                <a:spcPct val="90000"/>
              </a:lnSpc>
              <a:spcBef>
                <a:spcPct val="10000"/>
              </a:spcBef>
            </a:pPr>
            <a:r>
              <a:rPr kumimoji="1" lang="zh-CN" altLang="en-US" sz="1400" b="1">
                <a:solidFill>
                  <a:srgbClr val="000000"/>
                </a:solidFill>
                <a:latin typeface="微软雅黑" panose="020B0503020204020204" pitchFamily="34" charset="-122"/>
              </a:rPr>
              <a:t>项目培训与知识迁移</a:t>
            </a:r>
            <a:endParaRPr kumimoji="1" lang="zh-CN" altLang="en-US" sz="1400" b="1">
              <a:solidFill>
                <a:srgbClr val="000000"/>
              </a:solidFill>
              <a:latin typeface="微软雅黑" panose="020B0503020204020204" pitchFamily="3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074"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某</a:t>
            </a:r>
            <a:r>
              <a:rPr lang="en-US" altLang="zh-CN"/>
              <a:t>IT</a:t>
            </a:r>
            <a:r>
              <a:rPr lang="zh-CN" altLang="en-US"/>
              <a:t>战略规划项目的分阶段交付件</a:t>
            </a:r>
            <a:endParaRPr lang="zh-CN" altLang="en-US"/>
          </a:p>
        </p:txBody>
      </p:sp>
      <p:sp>
        <p:nvSpPr>
          <p:cNvPr id="1027075" name="AutoShape 3"/>
          <p:cNvSpPr>
            <a:spLocks noChangeAspect="1" noChangeArrowheads="1"/>
          </p:cNvSpPr>
          <p:nvPr/>
        </p:nvSpPr>
        <p:spPr bwMode="auto">
          <a:xfrm>
            <a:off x="1555750" y="1179513"/>
            <a:ext cx="1905000" cy="727075"/>
          </a:xfrm>
          <a:prstGeom prst="homePlate">
            <a:avLst>
              <a:gd name="adj" fmla="val 26747"/>
            </a:avLst>
          </a:prstGeom>
          <a:solidFill>
            <a:srgbClr val="006699"/>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274320" rIns="45720" anchor="ctr"/>
          <a:lstStyle>
            <a:lvl1pPr algn="l">
              <a:defRPr>
                <a:solidFill>
                  <a:schemeClr val="tx1"/>
                </a:solidFill>
                <a:latin typeface="Arial" panose="020B0604020202020204" pitchFamily="34" charset="0"/>
                <a:ea typeface="宋体" panose="02010600030101010101" pitchFamily="2" charset="-122"/>
              </a:defRPr>
            </a:lvl1pPr>
            <a:lvl2pPr marL="757555" algn="l">
              <a:defRPr>
                <a:solidFill>
                  <a:schemeClr val="tx1"/>
                </a:solidFill>
                <a:latin typeface="Arial" panose="020B0604020202020204" pitchFamily="34" charset="0"/>
                <a:ea typeface="宋体" panose="02010600030101010101" pitchFamily="2" charset="-122"/>
              </a:defRPr>
            </a:lvl2pPr>
            <a:lvl3pPr marL="948055"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pPr>
            <a:r>
              <a:rPr lang="zh-CN" altLang="en-US" sz="1400" b="1">
                <a:solidFill>
                  <a:srgbClr val="FFFFFF"/>
                </a:solidFill>
                <a:latin typeface="微软雅黑" panose="020B0503020204020204" pitchFamily="34" charset="-122"/>
                <a:ea typeface="微软雅黑" panose="020B0503020204020204" pitchFamily="34" charset="-122"/>
              </a:rPr>
              <a:t>      第一阶段</a:t>
            </a:r>
            <a:endParaRPr lang="zh-CN" altLang="en-US" sz="1400" b="1">
              <a:solidFill>
                <a:srgbClr val="FFFFFF"/>
              </a:solidFill>
              <a:latin typeface="微软雅黑" panose="020B0503020204020204" pitchFamily="34" charset="-122"/>
              <a:ea typeface="微软雅黑" panose="020B0503020204020204" pitchFamily="34" charset="-122"/>
            </a:endParaRPr>
          </a:p>
          <a:p>
            <a:pPr eaLnBrk="0" hangingPunct="0">
              <a:spcBef>
                <a:spcPct val="20000"/>
              </a:spcBef>
            </a:pPr>
            <a:r>
              <a:rPr lang="zh-CN" altLang="en-US" sz="1400" b="1">
                <a:solidFill>
                  <a:srgbClr val="FFFFFF"/>
                </a:solidFill>
                <a:latin typeface="微软雅黑" panose="020B0503020204020204" pitchFamily="34" charset="-122"/>
                <a:ea typeface="微软雅黑" panose="020B0503020204020204" pitchFamily="34" charset="-122"/>
              </a:rPr>
              <a:t>现状评估与分析</a:t>
            </a:r>
            <a:endParaRPr lang="zh-CN" altLang="en-US" sz="1400" b="1">
              <a:solidFill>
                <a:srgbClr val="FFFFFF"/>
              </a:solidFill>
              <a:latin typeface="微软雅黑" panose="020B0503020204020204" pitchFamily="34" charset="-122"/>
              <a:ea typeface="微软雅黑" panose="020B0503020204020204" pitchFamily="34" charset="-122"/>
            </a:endParaRPr>
          </a:p>
        </p:txBody>
      </p:sp>
      <p:sp>
        <p:nvSpPr>
          <p:cNvPr id="1027076" name="AutoShape 4"/>
          <p:cNvSpPr>
            <a:spLocks noChangeAspect="1" noChangeArrowheads="1"/>
          </p:cNvSpPr>
          <p:nvPr/>
        </p:nvSpPr>
        <p:spPr bwMode="auto">
          <a:xfrm>
            <a:off x="4081463" y="1179513"/>
            <a:ext cx="1905000" cy="727075"/>
          </a:xfrm>
          <a:prstGeom prst="homePlate">
            <a:avLst>
              <a:gd name="adj" fmla="val 26747"/>
            </a:avLst>
          </a:prstGeom>
          <a:solidFill>
            <a:srgbClr val="006699"/>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274320" rIns="45720" anchor="ctr"/>
          <a:lstStyle>
            <a:lvl1pPr algn="l">
              <a:defRPr>
                <a:solidFill>
                  <a:schemeClr val="tx1"/>
                </a:solidFill>
                <a:latin typeface="Arial" panose="020B0604020202020204" pitchFamily="34" charset="0"/>
                <a:ea typeface="宋体" panose="02010600030101010101" pitchFamily="2" charset="-122"/>
              </a:defRPr>
            </a:lvl1pPr>
            <a:lvl2pPr marL="757555" algn="l">
              <a:defRPr>
                <a:solidFill>
                  <a:schemeClr val="tx1"/>
                </a:solidFill>
                <a:latin typeface="Arial" panose="020B0604020202020204" pitchFamily="34" charset="0"/>
                <a:ea typeface="宋体" panose="02010600030101010101" pitchFamily="2" charset="-122"/>
              </a:defRPr>
            </a:lvl2pPr>
            <a:lvl3pPr marL="948055"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pPr>
            <a:r>
              <a:rPr lang="zh-CN" altLang="en-US" sz="1400" b="1">
                <a:solidFill>
                  <a:srgbClr val="FFFFFF"/>
                </a:solidFill>
                <a:latin typeface="微软雅黑" panose="020B0503020204020204" pitchFamily="34" charset="-122"/>
                <a:ea typeface="微软雅黑" panose="020B0503020204020204" pitchFamily="34" charset="-122"/>
              </a:rPr>
              <a:t>     第二阶段</a:t>
            </a:r>
            <a:endParaRPr lang="zh-CN" altLang="en-US" sz="1400" b="1">
              <a:solidFill>
                <a:srgbClr val="FFFFFF"/>
              </a:solidFill>
              <a:latin typeface="微软雅黑" panose="020B0503020204020204" pitchFamily="34" charset="-122"/>
              <a:ea typeface="微软雅黑" panose="020B0503020204020204" pitchFamily="34" charset="-122"/>
            </a:endParaRPr>
          </a:p>
          <a:p>
            <a:pPr eaLnBrk="0" hangingPunct="0">
              <a:spcBef>
                <a:spcPct val="20000"/>
              </a:spcBef>
            </a:pPr>
            <a:r>
              <a:rPr lang="zh-CN" altLang="en-US" sz="1400" b="1">
                <a:solidFill>
                  <a:srgbClr val="FFFFFF"/>
                </a:solidFill>
                <a:latin typeface="微软雅黑" panose="020B0503020204020204" pitchFamily="34" charset="-122"/>
                <a:ea typeface="微软雅黑" panose="020B0503020204020204" pitchFamily="34" charset="-122"/>
              </a:rPr>
              <a:t>蓝图规划与设计</a:t>
            </a:r>
            <a:endParaRPr lang="zh-CN" altLang="en-US" sz="1400" b="1">
              <a:solidFill>
                <a:srgbClr val="FFFFFF"/>
              </a:solidFill>
              <a:latin typeface="微软雅黑" panose="020B0503020204020204" pitchFamily="34" charset="-122"/>
              <a:ea typeface="微软雅黑" panose="020B0503020204020204" pitchFamily="34" charset="-122"/>
            </a:endParaRPr>
          </a:p>
        </p:txBody>
      </p:sp>
      <p:sp>
        <p:nvSpPr>
          <p:cNvPr id="1027077" name="AutoShape 5"/>
          <p:cNvSpPr>
            <a:spLocks noChangeAspect="1" noChangeArrowheads="1"/>
          </p:cNvSpPr>
          <p:nvPr/>
        </p:nvSpPr>
        <p:spPr bwMode="auto">
          <a:xfrm>
            <a:off x="6540500" y="1179513"/>
            <a:ext cx="1905000" cy="727075"/>
          </a:xfrm>
          <a:prstGeom prst="homePlate">
            <a:avLst>
              <a:gd name="adj" fmla="val 26747"/>
            </a:avLst>
          </a:prstGeom>
          <a:solidFill>
            <a:srgbClr val="006699"/>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274320" rIns="45720" anchor="ctr"/>
          <a:lstStyle>
            <a:lvl1pPr algn="l">
              <a:defRPr>
                <a:solidFill>
                  <a:schemeClr val="tx1"/>
                </a:solidFill>
                <a:latin typeface="Arial" panose="020B0604020202020204" pitchFamily="34" charset="0"/>
                <a:ea typeface="宋体" panose="02010600030101010101" pitchFamily="2" charset="-122"/>
              </a:defRPr>
            </a:lvl1pPr>
            <a:lvl2pPr marL="757555" algn="l">
              <a:defRPr>
                <a:solidFill>
                  <a:schemeClr val="tx1"/>
                </a:solidFill>
                <a:latin typeface="Arial" panose="020B0604020202020204" pitchFamily="34" charset="0"/>
                <a:ea typeface="宋体" panose="02010600030101010101" pitchFamily="2" charset="-122"/>
              </a:defRPr>
            </a:lvl2pPr>
            <a:lvl3pPr marL="948055"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pPr>
            <a:r>
              <a:rPr lang="zh-CN" altLang="en-US" sz="1400" b="1">
                <a:solidFill>
                  <a:srgbClr val="FFFFFF"/>
                </a:solidFill>
                <a:latin typeface="微软雅黑" panose="020B0503020204020204" pitchFamily="34" charset="-122"/>
                <a:ea typeface="微软雅黑" panose="020B0503020204020204" pitchFamily="34" charset="-122"/>
              </a:rPr>
              <a:t>     第三阶段</a:t>
            </a:r>
            <a:endParaRPr lang="zh-CN" altLang="en-US" sz="1400" b="1">
              <a:solidFill>
                <a:srgbClr val="FFFFFF"/>
              </a:solidFill>
              <a:latin typeface="微软雅黑" panose="020B0503020204020204" pitchFamily="34" charset="-122"/>
              <a:ea typeface="微软雅黑" panose="020B0503020204020204" pitchFamily="34" charset="-122"/>
            </a:endParaRPr>
          </a:p>
          <a:p>
            <a:pPr eaLnBrk="0" hangingPunct="0">
              <a:spcBef>
                <a:spcPct val="20000"/>
              </a:spcBef>
            </a:pPr>
            <a:r>
              <a:rPr lang="zh-CN" altLang="en-US" sz="1400" b="1">
                <a:solidFill>
                  <a:srgbClr val="FFFFFF"/>
                </a:solidFill>
                <a:latin typeface="微软雅黑" panose="020B0503020204020204" pitchFamily="34" charset="-122"/>
                <a:ea typeface="微软雅黑" panose="020B0503020204020204" pitchFamily="34" charset="-122"/>
              </a:rPr>
              <a:t>实施策略与计划</a:t>
            </a:r>
            <a:endParaRPr lang="zh-CN" altLang="en-US" sz="1400" b="1">
              <a:solidFill>
                <a:srgbClr val="FFFFFF"/>
              </a:solidFill>
              <a:latin typeface="微软雅黑" panose="020B0503020204020204" pitchFamily="34" charset="-122"/>
              <a:ea typeface="微软雅黑" panose="020B0503020204020204" pitchFamily="34" charset="-122"/>
            </a:endParaRPr>
          </a:p>
        </p:txBody>
      </p:sp>
      <p:sp>
        <p:nvSpPr>
          <p:cNvPr id="1027078" name="Text Box 6"/>
          <p:cNvSpPr txBox="1">
            <a:spLocks noChangeArrowheads="1"/>
          </p:cNvSpPr>
          <p:nvPr/>
        </p:nvSpPr>
        <p:spPr bwMode="auto">
          <a:xfrm>
            <a:off x="450850" y="1406525"/>
            <a:ext cx="8985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spAutoFit/>
          </a:bodyPr>
          <a:lstStyle/>
          <a:p>
            <a:pPr>
              <a:spcBef>
                <a:spcPct val="50000"/>
              </a:spcBef>
            </a:pPr>
            <a:r>
              <a:rPr lang="zh-CN" altLang="en-US" sz="1400" b="1">
                <a:solidFill>
                  <a:schemeClr val="tx2"/>
                </a:solidFill>
                <a:latin typeface="微软雅黑" panose="020B0503020204020204" pitchFamily="34" charset="-122"/>
              </a:rPr>
              <a:t>项目阶段</a:t>
            </a:r>
            <a:endParaRPr lang="zh-CN" altLang="en-US" sz="1400" b="1">
              <a:solidFill>
                <a:schemeClr val="tx2"/>
              </a:solidFill>
              <a:latin typeface="微软雅黑" panose="020B0503020204020204" pitchFamily="34" charset="-122"/>
            </a:endParaRPr>
          </a:p>
        </p:txBody>
      </p:sp>
      <p:sp>
        <p:nvSpPr>
          <p:cNvPr id="1027079" name="Text Box 7"/>
          <p:cNvSpPr txBox="1">
            <a:spLocks noChangeArrowheads="1"/>
          </p:cNvSpPr>
          <p:nvPr/>
        </p:nvSpPr>
        <p:spPr bwMode="auto">
          <a:xfrm>
            <a:off x="450850" y="2701925"/>
            <a:ext cx="8985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spAutoFit/>
          </a:bodyPr>
          <a:lstStyle/>
          <a:p>
            <a:pPr>
              <a:spcBef>
                <a:spcPct val="50000"/>
              </a:spcBef>
            </a:pPr>
            <a:r>
              <a:rPr lang="zh-CN" altLang="en-US" sz="1400" b="1">
                <a:solidFill>
                  <a:schemeClr val="tx2"/>
                </a:solidFill>
                <a:latin typeface="微软雅黑" panose="020B0503020204020204" pitchFamily="34" charset="-122"/>
              </a:rPr>
              <a:t>关键任务</a:t>
            </a:r>
            <a:endParaRPr lang="zh-CN" altLang="en-US" sz="1400" b="1">
              <a:solidFill>
                <a:schemeClr val="tx2"/>
              </a:solidFill>
              <a:latin typeface="微软雅黑" panose="020B0503020204020204" pitchFamily="34" charset="-122"/>
            </a:endParaRPr>
          </a:p>
        </p:txBody>
      </p:sp>
      <p:sp>
        <p:nvSpPr>
          <p:cNvPr id="1027080" name="Rectangle 8"/>
          <p:cNvSpPr>
            <a:spLocks noChangeArrowheads="1"/>
          </p:cNvSpPr>
          <p:nvPr/>
        </p:nvSpPr>
        <p:spPr bwMode="auto">
          <a:xfrm>
            <a:off x="1555750" y="2116138"/>
            <a:ext cx="2089150" cy="1327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600" tIns="46800" rIns="93600" bIns="46800">
            <a:spAutoFit/>
          </a:bodyPr>
          <a:lstStyle>
            <a:lvl1pPr marL="174625" indent="-17462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理解并确认业务战略</a:t>
            </a:r>
            <a:endParaRPr lang="zh-CN" altLang="en-US" sz="1400">
              <a:latin typeface="微软雅黑" panose="020B0503020204020204" pitchFamily="34" charset="-122"/>
              <a:ea typeface="微软雅黑" panose="020B0503020204020204" pitchFamily="34" charset="-122"/>
            </a:endParaRPr>
          </a:p>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调研系统现状</a:t>
            </a:r>
            <a:endParaRPr lang="zh-CN" altLang="en-US" sz="1400">
              <a:latin typeface="微软雅黑" panose="020B0503020204020204" pitchFamily="34" charset="-122"/>
              <a:ea typeface="微软雅黑" panose="020B0503020204020204" pitchFamily="34" charset="-122"/>
            </a:endParaRPr>
          </a:p>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研究业界最佳实践</a:t>
            </a:r>
            <a:endParaRPr lang="zh-CN" altLang="en-US" sz="1400">
              <a:latin typeface="微软雅黑" panose="020B0503020204020204" pitchFamily="34" charset="-122"/>
              <a:ea typeface="微软雅黑" panose="020B0503020204020204" pitchFamily="34" charset="-122"/>
            </a:endParaRPr>
          </a:p>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分析需求和成功要素</a:t>
            </a:r>
            <a:endParaRPr lang="zh-CN" altLang="en-US" sz="1400">
              <a:latin typeface="微软雅黑" panose="020B0503020204020204" pitchFamily="34" charset="-122"/>
              <a:ea typeface="微软雅黑" panose="020B0503020204020204" pitchFamily="34" charset="-122"/>
            </a:endParaRPr>
          </a:p>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评估当前</a:t>
            </a:r>
            <a:r>
              <a:rPr lang="en-US" altLang="zh-CN" sz="1400">
                <a:latin typeface="微软雅黑" panose="020B0503020204020204" pitchFamily="34" charset="-122"/>
                <a:ea typeface="微软雅黑" panose="020B0503020204020204" pitchFamily="34" charset="-122"/>
              </a:rPr>
              <a:t>IT</a:t>
            </a:r>
            <a:r>
              <a:rPr lang="zh-CN" altLang="en-US" sz="1400">
                <a:latin typeface="微软雅黑" panose="020B0503020204020204" pitchFamily="34" charset="-122"/>
                <a:ea typeface="微软雅黑" panose="020B0503020204020204" pitchFamily="34" charset="-122"/>
              </a:rPr>
              <a:t>能力</a:t>
            </a:r>
            <a:endParaRPr lang="zh-CN" altLang="en-US" sz="1400">
              <a:latin typeface="微软雅黑" panose="020B0503020204020204" pitchFamily="34" charset="-122"/>
              <a:ea typeface="微软雅黑" panose="020B0503020204020204" pitchFamily="34" charset="-122"/>
            </a:endParaRPr>
          </a:p>
        </p:txBody>
      </p:sp>
      <p:sp>
        <p:nvSpPr>
          <p:cNvPr id="1027081" name="Text Box 9"/>
          <p:cNvSpPr txBox="1">
            <a:spLocks noChangeArrowheads="1"/>
          </p:cNvSpPr>
          <p:nvPr/>
        </p:nvSpPr>
        <p:spPr bwMode="auto">
          <a:xfrm>
            <a:off x="450850" y="5095875"/>
            <a:ext cx="8985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spAutoFit/>
          </a:bodyPr>
          <a:lstStyle/>
          <a:p>
            <a:pPr>
              <a:spcBef>
                <a:spcPct val="50000"/>
              </a:spcBef>
            </a:pPr>
            <a:r>
              <a:rPr lang="zh-CN" altLang="en-US" sz="1400" b="1">
                <a:solidFill>
                  <a:schemeClr val="tx2"/>
                </a:solidFill>
                <a:latin typeface="微软雅黑" panose="020B0503020204020204" pitchFamily="34" charset="-122"/>
              </a:rPr>
              <a:t>主要内容</a:t>
            </a:r>
            <a:endParaRPr lang="zh-CN" altLang="en-US" sz="1400" b="1">
              <a:solidFill>
                <a:schemeClr val="tx2"/>
              </a:solidFill>
              <a:latin typeface="微软雅黑" panose="020B0503020204020204" pitchFamily="34" charset="-122"/>
            </a:endParaRPr>
          </a:p>
        </p:txBody>
      </p:sp>
      <p:sp>
        <p:nvSpPr>
          <p:cNvPr id="1027082" name="Text Box 10"/>
          <p:cNvSpPr txBox="1">
            <a:spLocks noChangeArrowheads="1"/>
          </p:cNvSpPr>
          <p:nvPr/>
        </p:nvSpPr>
        <p:spPr bwMode="auto">
          <a:xfrm>
            <a:off x="450850" y="4052888"/>
            <a:ext cx="8985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spAutoFit/>
          </a:bodyPr>
          <a:lstStyle/>
          <a:p>
            <a:pPr>
              <a:spcBef>
                <a:spcPct val="50000"/>
              </a:spcBef>
            </a:pPr>
            <a:r>
              <a:rPr lang="zh-CN" altLang="en-US" sz="1400" b="1">
                <a:solidFill>
                  <a:schemeClr val="tx2"/>
                </a:solidFill>
                <a:latin typeface="微软雅黑" panose="020B0503020204020204" pitchFamily="34" charset="-122"/>
              </a:rPr>
              <a:t>交付成果</a:t>
            </a:r>
            <a:endParaRPr lang="zh-CN" altLang="en-US" sz="1400" b="1">
              <a:solidFill>
                <a:schemeClr val="tx2"/>
              </a:solidFill>
              <a:latin typeface="微软雅黑" panose="020B0503020204020204" pitchFamily="34" charset="-122"/>
            </a:endParaRPr>
          </a:p>
        </p:txBody>
      </p:sp>
      <p:sp>
        <p:nvSpPr>
          <p:cNvPr id="1027083" name="AutoShape 11"/>
          <p:cNvSpPr>
            <a:spLocks noChangeArrowheads="1"/>
          </p:cNvSpPr>
          <p:nvPr/>
        </p:nvSpPr>
        <p:spPr bwMode="auto">
          <a:xfrm>
            <a:off x="1690688" y="3914775"/>
            <a:ext cx="1617662" cy="576263"/>
          </a:xfrm>
          <a:prstGeom prst="flowChartDocument">
            <a:avLst/>
          </a:prstGeom>
          <a:solidFill>
            <a:srgbClr val="D6EBF6"/>
          </a:solidFill>
          <a:ln w="9525" algn="ctr">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3600" tIns="46800" rIns="93600" bIns="46800" anchor="ctr">
            <a:spAutoFit/>
          </a:bodyPr>
          <a:lstStyle/>
          <a:p>
            <a:endParaRPr lang="zh-CN" altLang="en-US"/>
          </a:p>
        </p:txBody>
      </p:sp>
      <p:sp>
        <p:nvSpPr>
          <p:cNvPr id="1027084" name="Rectangle 12"/>
          <p:cNvSpPr>
            <a:spLocks noChangeArrowheads="1"/>
          </p:cNvSpPr>
          <p:nvPr/>
        </p:nvSpPr>
        <p:spPr bwMode="auto">
          <a:xfrm>
            <a:off x="1555750" y="4738688"/>
            <a:ext cx="2020888" cy="128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600" tIns="46800" rIns="93600" bIns="46800">
            <a:spAutoFit/>
          </a:bodyPr>
          <a:lstStyle>
            <a:lvl1pPr marL="174625" indent="-17462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0000"/>
              </a:lnSpc>
              <a:spcBef>
                <a:spcPct val="4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对企业战略的理解</a:t>
            </a:r>
            <a:endParaRPr lang="zh-CN" altLang="en-US" sz="1400">
              <a:latin typeface="微软雅黑" panose="020B0503020204020204" pitchFamily="34" charset="-122"/>
              <a:ea typeface="微软雅黑" panose="020B0503020204020204" pitchFamily="34" charset="-122"/>
            </a:endParaRPr>
          </a:p>
          <a:p>
            <a:pPr>
              <a:lnSpc>
                <a:spcPct val="110000"/>
              </a:lnSpc>
              <a:spcBef>
                <a:spcPct val="4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现状调研结果总结</a:t>
            </a:r>
            <a:endParaRPr lang="zh-CN" altLang="en-US" sz="1400">
              <a:latin typeface="微软雅黑" panose="020B0503020204020204" pitchFamily="34" charset="-122"/>
              <a:ea typeface="微软雅黑" panose="020B0503020204020204" pitchFamily="34" charset="-122"/>
            </a:endParaRPr>
          </a:p>
          <a:p>
            <a:pPr>
              <a:lnSpc>
                <a:spcPct val="110000"/>
              </a:lnSpc>
              <a:spcBef>
                <a:spcPct val="4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主要存在问题分析</a:t>
            </a:r>
            <a:endParaRPr lang="zh-CN" altLang="en-US" sz="1400">
              <a:latin typeface="微软雅黑" panose="020B0503020204020204" pitchFamily="34" charset="-122"/>
              <a:ea typeface="微软雅黑" panose="020B0503020204020204" pitchFamily="34" charset="-122"/>
            </a:endParaRPr>
          </a:p>
          <a:p>
            <a:pPr>
              <a:lnSpc>
                <a:spcPct val="110000"/>
              </a:lnSpc>
              <a:spcBef>
                <a:spcPct val="4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差距分析与需求总结</a:t>
            </a:r>
            <a:endParaRPr lang="zh-CN" altLang="en-US" sz="1400">
              <a:latin typeface="微软雅黑" panose="020B0503020204020204" pitchFamily="34" charset="-122"/>
              <a:ea typeface="微软雅黑" panose="020B0503020204020204" pitchFamily="34" charset="-122"/>
            </a:endParaRPr>
          </a:p>
        </p:txBody>
      </p:sp>
      <p:sp>
        <p:nvSpPr>
          <p:cNvPr id="1027085" name="Rectangle 13"/>
          <p:cNvSpPr>
            <a:spLocks noChangeArrowheads="1"/>
          </p:cNvSpPr>
          <p:nvPr/>
        </p:nvSpPr>
        <p:spPr bwMode="auto">
          <a:xfrm>
            <a:off x="3979863" y="2116138"/>
            <a:ext cx="2320925" cy="153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600" tIns="46800" rIns="93600" bIns="46800">
            <a:spAutoFit/>
          </a:bodyPr>
          <a:lstStyle>
            <a:lvl1pPr marL="174625" indent="-17462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制定信息化发展战略</a:t>
            </a:r>
            <a:endParaRPr lang="zh-CN" altLang="en-US" sz="1400">
              <a:latin typeface="微软雅黑" panose="020B0503020204020204" pitchFamily="34" charset="-122"/>
              <a:ea typeface="微软雅黑" panose="020B0503020204020204" pitchFamily="34" charset="-122"/>
            </a:endParaRPr>
          </a:p>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规划</a:t>
            </a:r>
            <a:r>
              <a:rPr lang="en-US" altLang="zh-CN" sz="1400">
                <a:latin typeface="微软雅黑" panose="020B0503020204020204" pitchFamily="34" charset="-122"/>
                <a:ea typeface="微软雅黑" panose="020B0503020204020204" pitchFamily="34" charset="-122"/>
              </a:rPr>
              <a:t>IT</a:t>
            </a:r>
            <a:r>
              <a:rPr lang="zh-CN" altLang="en-US" sz="1400">
                <a:latin typeface="微软雅黑" panose="020B0503020204020204" pitchFamily="34" charset="-122"/>
                <a:ea typeface="微软雅黑" panose="020B0503020204020204" pitchFamily="34" charset="-122"/>
              </a:rPr>
              <a:t>管控组织与流程</a:t>
            </a:r>
            <a:endParaRPr lang="zh-CN" altLang="en-US" sz="1400">
              <a:latin typeface="微软雅黑" panose="020B0503020204020204" pitchFamily="34" charset="-122"/>
              <a:ea typeface="微软雅黑" panose="020B0503020204020204" pitchFamily="34" charset="-122"/>
            </a:endParaRPr>
          </a:p>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规划功能、技术架构</a:t>
            </a:r>
            <a:endParaRPr lang="en-US" altLang="zh-CN" sz="1400">
              <a:latin typeface="微软雅黑" panose="020B0503020204020204" pitchFamily="34" charset="-122"/>
              <a:ea typeface="微软雅黑" panose="020B0503020204020204" pitchFamily="34" charset="-122"/>
            </a:endParaRPr>
          </a:p>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规划基础设施、数据架构</a:t>
            </a:r>
            <a:endParaRPr lang="zh-CN" altLang="en-US" sz="1400">
              <a:latin typeface="微软雅黑" panose="020B0503020204020204" pitchFamily="34" charset="-122"/>
              <a:ea typeface="微软雅黑" panose="020B0503020204020204" pitchFamily="34" charset="-122"/>
            </a:endParaRPr>
          </a:p>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研究</a:t>
            </a:r>
            <a:r>
              <a:rPr lang="en-US" altLang="zh-CN" sz="1400">
                <a:latin typeface="微软雅黑" panose="020B0503020204020204" pitchFamily="34" charset="-122"/>
                <a:ea typeface="微软雅黑" panose="020B0503020204020204" pitchFamily="34" charset="-122"/>
              </a:rPr>
              <a:t>IT</a:t>
            </a:r>
            <a:r>
              <a:rPr lang="zh-CN" altLang="en-US" sz="1400">
                <a:latin typeface="微软雅黑" panose="020B0503020204020204" pitchFamily="34" charset="-122"/>
                <a:ea typeface="微软雅黑" panose="020B0503020204020204" pitchFamily="34" charset="-122"/>
              </a:rPr>
              <a:t>外包管理及内部系统商业化的方法</a:t>
            </a:r>
            <a:endParaRPr lang="zh-CN" altLang="en-US" sz="1400">
              <a:latin typeface="微软雅黑" panose="020B0503020204020204" pitchFamily="34" charset="-122"/>
              <a:ea typeface="微软雅黑" panose="020B0503020204020204" pitchFamily="34" charset="-122"/>
            </a:endParaRPr>
          </a:p>
        </p:txBody>
      </p:sp>
      <p:sp>
        <p:nvSpPr>
          <p:cNvPr id="1027086" name="Rectangle 14"/>
          <p:cNvSpPr>
            <a:spLocks noChangeArrowheads="1"/>
          </p:cNvSpPr>
          <p:nvPr/>
        </p:nvSpPr>
        <p:spPr bwMode="auto">
          <a:xfrm>
            <a:off x="6546850" y="2116138"/>
            <a:ext cx="1879600" cy="1454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600" tIns="46800" rIns="93600" bIns="46800">
            <a:spAutoFit/>
          </a:bodyPr>
          <a:lstStyle>
            <a:lvl1pPr marL="174625" indent="-17462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定义战略、管控和系统的实施计划</a:t>
            </a:r>
            <a:endParaRPr lang="zh-CN" altLang="en-US" sz="1400">
              <a:latin typeface="微软雅黑" panose="020B0503020204020204" pitchFamily="34" charset="-122"/>
              <a:ea typeface="微软雅黑" panose="020B0503020204020204" pitchFamily="34" charset="-122"/>
            </a:endParaRPr>
          </a:p>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确定实施策略和组织模式</a:t>
            </a:r>
            <a:endParaRPr lang="zh-CN" altLang="en-US" sz="1400">
              <a:latin typeface="微软雅黑" panose="020B0503020204020204" pitchFamily="34" charset="-122"/>
              <a:ea typeface="微软雅黑" panose="020B0503020204020204" pitchFamily="34" charset="-122"/>
            </a:endParaRPr>
          </a:p>
          <a:p>
            <a:pPr>
              <a:spcBef>
                <a:spcPct val="2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定义所规划实施的项目内容</a:t>
            </a:r>
            <a:endParaRPr lang="zh-CN" altLang="en-US" sz="1400">
              <a:latin typeface="微软雅黑" panose="020B0503020204020204" pitchFamily="34" charset="-122"/>
              <a:ea typeface="微软雅黑" panose="020B0503020204020204" pitchFamily="34" charset="-122"/>
            </a:endParaRPr>
          </a:p>
        </p:txBody>
      </p:sp>
      <p:sp>
        <p:nvSpPr>
          <p:cNvPr id="1027087" name="Rectangle 15"/>
          <p:cNvSpPr>
            <a:spLocks noChangeArrowheads="1"/>
          </p:cNvSpPr>
          <p:nvPr/>
        </p:nvSpPr>
        <p:spPr bwMode="auto">
          <a:xfrm>
            <a:off x="1695450" y="3916363"/>
            <a:ext cx="1554163"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nchor="ctr">
            <a:spAutoFit/>
          </a:bodyPr>
          <a:lstStyle/>
          <a:p>
            <a:pPr latinLnBrk="1"/>
            <a:r>
              <a:rPr kumimoji="1" lang="en-US" altLang="zh-CN" sz="1400" b="1">
                <a:solidFill>
                  <a:schemeClr val="tx2"/>
                </a:solidFill>
                <a:latin typeface="微软雅黑" panose="020B0503020204020204" pitchFamily="34" charset="-122"/>
              </a:rPr>
              <a:t>B</a:t>
            </a:r>
            <a:r>
              <a:rPr kumimoji="1" lang="zh-CN" altLang="en-US" sz="1400" b="1">
                <a:solidFill>
                  <a:schemeClr val="tx2"/>
                </a:solidFill>
                <a:latin typeface="微软雅黑" panose="020B0503020204020204" pitchFamily="34" charset="-122"/>
              </a:rPr>
              <a:t>客户企业信息化</a:t>
            </a:r>
            <a:endParaRPr kumimoji="1" lang="zh-CN" altLang="en-US" sz="1400" b="1">
              <a:solidFill>
                <a:schemeClr val="tx2"/>
              </a:solidFill>
              <a:latin typeface="微软雅黑" panose="020B0503020204020204" pitchFamily="34" charset="-122"/>
            </a:endParaRPr>
          </a:p>
          <a:p>
            <a:pPr latinLnBrk="1"/>
            <a:r>
              <a:rPr kumimoji="1" lang="zh-CN" altLang="en-US" sz="1400" b="1">
                <a:solidFill>
                  <a:schemeClr val="tx2"/>
                </a:solidFill>
                <a:latin typeface="微软雅黑" panose="020B0503020204020204" pitchFamily="34" charset="-122"/>
              </a:rPr>
              <a:t>现状评估报告 </a:t>
            </a:r>
            <a:endParaRPr kumimoji="1" lang="zh-CN" altLang="en-US" sz="1400" b="1">
              <a:solidFill>
                <a:schemeClr val="tx2"/>
              </a:solidFill>
              <a:latin typeface="微软雅黑" panose="020B0503020204020204" pitchFamily="34" charset="-122"/>
            </a:endParaRPr>
          </a:p>
        </p:txBody>
      </p:sp>
      <p:sp>
        <p:nvSpPr>
          <p:cNvPr id="1027088" name="Rectangle 16"/>
          <p:cNvSpPr>
            <a:spLocks noChangeArrowheads="1"/>
          </p:cNvSpPr>
          <p:nvPr/>
        </p:nvSpPr>
        <p:spPr bwMode="auto">
          <a:xfrm>
            <a:off x="3979863" y="4738688"/>
            <a:ext cx="2105025" cy="151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600" tIns="46800" rIns="93600" bIns="46800">
            <a:spAutoFit/>
          </a:bodyPr>
          <a:lstStyle>
            <a:lvl1pPr marL="174625" indent="-17462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0000"/>
              </a:lnSpc>
              <a:spcBef>
                <a:spcPct val="4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信息化发展战略蓝图</a:t>
            </a:r>
            <a:endParaRPr lang="zh-CN" altLang="en-US" sz="1400">
              <a:latin typeface="微软雅黑" panose="020B0503020204020204" pitchFamily="34" charset="-122"/>
              <a:ea typeface="微软雅黑" panose="020B0503020204020204" pitchFamily="34" charset="-122"/>
            </a:endParaRPr>
          </a:p>
          <a:p>
            <a:pPr>
              <a:lnSpc>
                <a:spcPct val="110000"/>
              </a:lnSpc>
              <a:spcBef>
                <a:spcPct val="40000"/>
              </a:spcBef>
              <a:buClr>
                <a:srgbClr val="7889FB"/>
              </a:buClr>
              <a:buSzPct val="60000"/>
              <a:buFont typeface="Wingdings" panose="05000000000000000000" pitchFamily="2" charset="2"/>
              <a:buChar char="n"/>
            </a:pPr>
            <a:r>
              <a:rPr lang="en-US" altLang="zh-CN" sz="1400">
                <a:latin typeface="微软雅黑" panose="020B0503020204020204" pitchFamily="34" charset="-122"/>
                <a:ea typeface="微软雅黑" panose="020B0503020204020204" pitchFamily="34" charset="-122"/>
              </a:rPr>
              <a:t>IT</a:t>
            </a:r>
            <a:r>
              <a:rPr lang="zh-CN" altLang="en-US" sz="1400">
                <a:latin typeface="微软雅黑" panose="020B0503020204020204" pitchFamily="34" charset="-122"/>
                <a:ea typeface="微软雅黑" panose="020B0503020204020204" pitchFamily="34" charset="-122"/>
              </a:rPr>
              <a:t>管控蓝图</a:t>
            </a:r>
            <a:endParaRPr lang="zh-CN" altLang="en-US" sz="1400">
              <a:latin typeface="微软雅黑" panose="020B0503020204020204" pitchFamily="34" charset="-122"/>
              <a:ea typeface="微软雅黑" panose="020B0503020204020204" pitchFamily="34" charset="-122"/>
            </a:endParaRPr>
          </a:p>
          <a:p>
            <a:pPr>
              <a:lnSpc>
                <a:spcPct val="110000"/>
              </a:lnSpc>
              <a:spcBef>
                <a:spcPct val="4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信息化系统架构蓝图</a:t>
            </a:r>
            <a:endParaRPr lang="zh-CN" altLang="en-US" sz="1400">
              <a:latin typeface="微软雅黑" panose="020B0503020204020204" pitchFamily="34" charset="-122"/>
              <a:ea typeface="微软雅黑" panose="020B0503020204020204" pitchFamily="34" charset="-122"/>
            </a:endParaRPr>
          </a:p>
          <a:p>
            <a:pPr>
              <a:lnSpc>
                <a:spcPct val="110000"/>
              </a:lnSpc>
              <a:spcBef>
                <a:spcPct val="40000"/>
              </a:spcBef>
              <a:buClr>
                <a:srgbClr val="7889FB"/>
              </a:buClr>
              <a:buSzPct val="60000"/>
              <a:buFont typeface="Wingdings" panose="05000000000000000000" pitchFamily="2" charset="2"/>
              <a:buChar char="n"/>
            </a:pPr>
            <a:r>
              <a:rPr lang="en-US" altLang="zh-CN" sz="1400">
                <a:latin typeface="微软雅黑" panose="020B0503020204020204" pitchFamily="34" charset="-122"/>
                <a:ea typeface="微软雅黑" panose="020B0503020204020204" pitchFamily="34" charset="-122"/>
              </a:rPr>
              <a:t>IT</a:t>
            </a:r>
            <a:r>
              <a:rPr lang="zh-CN" altLang="en-US" sz="1400">
                <a:latin typeface="微软雅黑" panose="020B0503020204020204" pitchFamily="34" charset="-122"/>
                <a:ea typeface="微软雅黑" panose="020B0503020204020204" pitchFamily="34" charset="-122"/>
              </a:rPr>
              <a:t>外包管理及内部系统商业化建议</a:t>
            </a:r>
            <a:endParaRPr lang="zh-CN" altLang="en-US" sz="1400">
              <a:latin typeface="微软雅黑" panose="020B0503020204020204" pitchFamily="34" charset="-122"/>
              <a:ea typeface="微软雅黑" panose="020B0503020204020204" pitchFamily="34" charset="-122"/>
            </a:endParaRPr>
          </a:p>
        </p:txBody>
      </p:sp>
      <p:sp>
        <p:nvSpPr>
          <p:cNvPr id="1027089" name="Rectangle 17"/>
          <p:cNvSpPr>
            <a:spLocks noChangeArrowheads="1"/>
          </p:cNvSpPr>
          <p:nvPr/>
        </p:nvSpPr>
        <p:spPr bwMode="auto">
          <a:xfrm>
            <a:off x="6607175" y="4738688"/>
            <a:ext cx="2068513" cy="1430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600" tIns="46800" rIns="93600" bIns="46800">
            <a:spAutoFit/>
          </a:bodyPr>
          <a:lstStyle>
            <a:lvl1pPr marL="174625" indent="-174625"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0000"/>
              </a:lnSpc>
              <a:spcBef>
                <a:spcPct val="4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总体实施路径</a:t>
            </a:r>
            <a:endParaRPr lang="zh-CN" altLang="en-US" sz="1400">
              <a:latin typeface="微软雅黑" panose="020B0503020204020204" pitchFamily="34" charset="-122"/>
              <a:ea typeface="微软雅黑" panose="020B0503020204020204" pitchFamily="34" charset="-122"/>
            </a:endParaRPr>
          </a:p>
          <a:p>
            <a:pPr>
              <a:lnSpc>
                <a:spcPct val="110000"/>
              </a:lnSpc>
              <a:spcBef>
                <a:spcPct val="4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战略、管控与系统的分阶段演进方法</a:t>
            </a:r>
            <a:endParaRPr lang="zh-CN" altLang="en-US" sz="1400">
              <a:latin typeface="微软雅黑" panose="020B0503020204020204" pitchFamily="34" charset="-122"/>
              <a:ea typeface="微软雅黑" panose="020B0503020204020204" pitchFamily="34" charset="-122"/>
            </a:endParaRPr>
          </a:p>
          <a:p>
            <a:pPr>
              <a:lnSpc>
                <a:spcPct val="110000"/>
              </a:lnSpc>
              <a:spcBef>
                <a:spcPct val="40000"/>
              </a:spcBef>
              <a:buClr>
                <a:srgbClr val="7889FB"/>
              </a:buClr>
              <a:buSzPct val="60000"/>
              <a:buFont typeface="Wingdings" panose="05000000000000000000" pitchFamily="2" charset="2"/>
              <a:buChar char="n"/>
            </a:pPr>
            <a:r>
              <a:rPr lang="zh-CN" altLang="en-US" sz="1400">
                <a:latin typeface="微软雅黑" panose="020B0503020204020204" pitchFamily="34" charset="-122"/>
                <a:ea typeface="微软雅黑" panose="020B0503020204020204" pitchFamily="34" charset="-122"/>
              </a:rPr>
              <a:t>详细的项目内容定义、描述、时间计划</a:t>
            </a:r>
            <a:endParaRPr lang="zh-CN" altLang="en-US" sz="1400">
              <a:latin typeface="微软雅黑" panose="020B0503020204020204" pitchFamily="34" charset="-122"/>
              <a:ea typeface="微软雅黑" panose="020B0503020204020204" pitchFamily="34" charset="-122"/>
            </a:endParaRPr>
          </a:p>
        </p:txBody>
      </p:sp>
      <p:sp>
        <p:nvSpPr>
          <p:cNvPr id="1027090" name="Line 18"/>
          <p:cNvSpPr>
            <a:spLocks noChangeShapeType="1"/>
          </p:cNvSpPr>
          <p:nvPr/>
        </p:nvSpPr>
        <p:spPr bwMode="auto">
          <a:xfrm>
            <a:off x="344488" y="2043113"/>
            <a:ext cx="8620125" cy="0"/>
          </a:xfrm>
          <a:prstGeom prst="line">
            <a:avLst/>
          </a:prstGeom>
          <a:noFill/>
          <a:ln w="12700">
            <a:solidFill>
              <a:srgbClr val="006699"/>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nchor="ctr">
            <a:spAutoFit/>
          </a:bodyPr>
          <a:lstStyle/>
          <a:p>
            <a:endParaRPr lang="zh-CN" altLang="en-US"/>
          </a:p>
        </p:txBody>
      </p:sp>
      <p:sp>
        <p:nvSpPr>
          <p:cNvPr id="1027091" name="Line 19"/>
          <p:cNvSpPr>
            <a:spLocks noChangeShapeType="1"/>
          </p:cNvSpPr>
          <p:nvPr/>
        </p:nvSpPr>
        <p:spPr bwMode="auto">
          <a:xfrm>
            <a:off x="344488" y="3700463"/>
            <a:ext cx="8620125" cy="0"/>
          </a:xfrm>
          <a:prstGeom prst="line">
            <a:avLst/>
          </a:prstGeom>
          <a:noFill/>
          <a:ln w="12700">
            <a:solidFill>
              <a:srgbClr val="006699"/>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nchor="ctr">
            <a:spAutoFit/>
          </a:bodyPr>
          <a:lstStyle/>
          <a:p>
            <a:endParaRPr lang="zh-CN" altLang="en-US"/>
          </a:p>
        </p:txBody>
      </p:sp>
      <p:sp>
        <p:nvSpPr>
          <p:cNvPr id="1027092" name="Line 20"/>
          <p:cNvSpPr>
            <a:spLocks noChangeShapeType="1"/>
          </p:cNvSpPr>
          <p:nvPr/>
        </p:nvSpPr>
        <p:spPr bwMode="auto">
          <a:xfrm>
            <a:off x="344488" y="4652963"/>
            <a:ext cx="8620125" cy="0"/>
          </a:xfrm>
          <a:prstGeom prst="line">
            <a:avLst/>
          </a:prstGeom>
          <a:noFill/>
          <a:ln w="12700">
            <a:solidFill>
              <a:srgbClr val="006699"/>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nchor="ctr">
            <a:spAutoFit/>
          </a:bodyPr>
          <a:lstStyle/>
          <a:p>
            <a:endParaRPr lang="zh-CN" altLang="en-US"/>
          </a:p>
        </p:txBody>
      </p:sp>
      <p:sp>
        <p:nvSpPr>
          <p:cNvPr id="1027094" name="AutoShape 22"/>
          <p:cNvSpPr>
            <a:spLocks noChangeArrowheads="1"/>
          </p:cNvSpPr>
          <p:nvPr/>
        </p:nvSpPr>
        <p:spPr bwMode="auto">
          <a:xfrm>
            <a:off x="4183063" y="3914775"/>
            <a:ext cx="1616075" cy="576263"/>
          </a:xfrm>
          <a:prstGeom prst="flowChartDocument">
            <a:avLst/>
          </a:prstGeom>
          <a:solidFill>
            <a:srgbClr val="D6EBF6"/>
          </a:solidFill>
          <a:ln w="9525" algn="ctr">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3600" tIns="46800" rIns="93600" bIns="46800" anchor="ctr">
            <a:spAutoFit/>
          </a:bodyPr>
          <a:lstStyle/>
          <a:p>
            <a:endParaRPr lang="zh-CN" altLang="en-US"/>
          </a:p>
        </p:txBody>
      </p:sp>
      <p:sp>
        <p:nvSpPr>
          <p:cNvPr id="1027095" name="AutoShape 23"/>
          <p:cNvSpPr>
            <a:spLocks noChangeArrowheads="1"/>
          </p:cNvSpPr>
          <p:nvPr/>
        </p:nvSpPr>
        <p:spPr bwMode="auto">
          <a:xfrm>
            <a:off x="6675438" y="3914775"/>
            <a:ext cx="1616075" cy="576263"/>
          </a:xfrm>
          <a:prstGeom prst="flowChartDocument">
            <a:avLst/>
          </a:prstGeom>
          <a:solidFill>
            <a:srgbClr val="D6EBF6"/>
          </a:solidFill>
          <a:ln w="9525" algn="ctr">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3600" tIns="46800" rIns="93600" bIns="46800" anchor="ctr">
            <a:spAutoFit/>
          </a:bodyPr>
          <a:lstStyle/>
          <a:p>
            <a:endParaRPr lang="zh-CN" altLang="en-US"/>
          </a:p>
        </p:txBody>
      </p:sp>
      <p:sp>
        <p:nvSpPr>
          <p:cNvPr id="1027096" name="Rectangle 24"/>
          <p:cNvSpPr>
            <a:spLocks noChangeArrowheads="1"/>
          </p:cNvSpPr>
          <p:nvPr/>
        </p:nvSpPr>
        <p:spPr bwMode="auto">
          <a:xfrm>
            <a:off x="4187825" y="3916363"/>
            <a:ext cx="1554163"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nchor="ctr">
            <a:spAutoFit/>
          </a:bodyPr>
          <a:lstStyle/>
          <a:p>
            <a:pPr latinLnBrk="1"/>
            <a:r>
              <a:rPr kumimoji="1" lang="en-US" altLang="zh-CN" sz="1400" b="1">
                <a:solidFill>
                  <a:schemeClr val="tx2"/>
                </a:solidFill>
                <a:latin typeface="微软雅黑" panose="020B0503020204020204" pitchFamily="34" charset="-122"/>
              </a:rPr>
              <a:t>B</a:t>
            </a:r>
            <a:r>
              <a:rPr kumimoji="1" lang="zh-CN" altLang="en-US" sz="1400" b="1">
                <a:solidFill>
                  <a:schemeClr val="tx2"/>
                </a:solidFill>
                <a:latin typeface="微软雅黑" panose="020B0503020204020204" pitchFamily="34" charset="-122"/>
              </a:rPr>
              <a:t>客户企业信息化</a:t>
            </a:r>
            <a:endParaRPr kumimoji="1" lang="zh-CN" altLang="en-US" sz="1400" b="1">
              <a:solidFill>
                <a:schemeClr val="tx2"/>
              </a:solidFill>
              <a:latin typeface="微软雅黑" panose="020B0503020204020204" pitchFamily="34" charset="-122"/>
            </a:endParaRPr>
          </a:p>
          <a:p>
            <a:pPr latinLnBrk="1"/>
            <a:r>
              <a:rPr kumimoji="1" lang="zh-CN" altLang="en-US" sz="1400" b="1">
                <a:solidFill>
                  <a:schemeClr val="tx2"/>
                </a:solidFill>
                <a:latin typeface="微软雅黑" panose="020B0503020204020204" pitchFamily="34" charset="-122"/>
              </a:rPr>
              <a:t>规划蓝图报告</a:t>
            </a:r>
            <a:endParaRPr kumimoji="1" lang="zh-CN" altLang="en-US" sz="1400" b="1">
              <a:solidFill>
                <a:schemeClr val="tx2"/>
              </a:solidFill>
              <a:latin typeface="微软雅黑" panose="020B0503020204020204" pitchFamily="34" charset="-122"/>
            </a:endParaRPr>
          </a:p>
        </p:txBody>
      </p:sp>
      <p:sp>
        <p:nvSpPr>
          <p:cNvPr id="1027097" name="Rectangle 25"/>
          <p:cNvSpPr>
            <a:spLocks noChangeArrowheads="1"/>
          </p:cNvSpPr>
          <p:nvPr/>
        </p:nvSpPr>
        <p:spPr bwMode="auto">
          <a:xfrm>
            <a:off x="6734175" y="3914775"/>
            <a:ext cx="1554163"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nchor="ctr">
            <a:spAutoFit/>
          </a:bodyPr>
          <a:lstStyle/>
          <a:p>
            <a:pPr latinLnBrk="1"/>
            <a:r>
              <a:rPr kumimoji="1" lang="en-US" altLang="zh-CN" sz="1400" b="1">
                <a:solidFill>
                  <a:schemeClr val="tx2"/>
                </a:solidFill>
                <a:latin typeface="微软雅黑" panose="020B0503020204020204" pitchFamily="34" charset="-122"/>
              </a:rPr>
              <a:t>B</a:t>
            </a:r>
            <a:r>
              <a:rPr kumimoji="1" lang="zh-CN" altLang="en-US" sz="1400" b="1">
                <a:solidFill>
                  <a:schemeClr val="tx2"/>
                </a:solidFill>
                <a:latin typeface="微软雅黑" panose="020B0503020204020204" pitchFamily="34" charset="-122"/>
              </a:rPr>
              <a:t>客户企业信息化</a:t>
            </a:r>
            <a:endParaRPr kumimoji="1" lang="zh-CN" altLang="en-US" sz="1400" b="1">
              <a:solidFill>
                <a:schemeClr val="tx2"/>
              </a:solidFill>
              <a:latin typeface="微软雅黑" panose="020B0503020204020204" pitchFamily="34" charset="-122"/>
            </a:endParaRPr>
          </a:p>
          <a:p>
            <a:pPr latinLnBrk="1"/>
            <a:r>
              <a:rPr kumimoji="1" lang="zh-CN" altLang="en-US" sz="1400" b="1">
                <a:solidFill>
                  <a:schemeClr val="tx2"/>
                </a:solidFill>
                <a:latin typeface="微软雅黑" panose="020B0503020204020204" pitchFamily="34" charset="-122"/>
              </a:rPr>
              <a:t>实施计划报告</a:t>
            </a:r>
            <a:endParaRPr kumimoji="1" lang="zh-CN" altLang="en-US" sz="1400" b="1">
              <a:solidFill>
                <a:schemeClr val="tx2"/>
              </a:solidFill>
              <a:latin typeface="微软雅黑" panose="020B0503020204020204" pitchFamily="3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02"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某</a:t>
            </a:r>
            <a:r>
              <a:rPr lang="en-US" altLang="zh-CN"/>
              <a:t>IT</a:t>
            </a:r>
            <a:r>
              <a:rPr lang="zh-CN" altLang="en-US"/>
              <a:t>战略规划项目的人员组织</a:t>
            </a:r>
            <a:r>
              <a:rPr lang="en-US" altLang="zh-CN"/>
              <a:t>_</a:t>
            </a:r>
            <a:r>
              <a:rPr lang="zh-CN" altLang="en-US"/>
              <a:t>职责分工</a:t>
            </a:r>
            <a:endParaRPr lang="zh-CN" altLang="en-US"/>
          </a:p>
        </p:txBody>
      </p:sp>
      <p:grpSp>
        <p:nvGrpSpPr>
          <p:cNvPr id="1024016" name="Group 16"/>
          <p:cNvGrpSpPr/>
          <p:nvPr/>
        </p:nvGrpSpPr>
        <p:grpSpPr bwMode="auto">
          <a:xfrm>
            <a:off x="330200" y="1341438"/>
            <a:ext cx="8562975" cy="4943475"/>
            <a:chOff x="619" y="1389"/>
            <a:chExt cx="4480" cy="2586"/>
          </a:xfrm>
        </p:grpSpPr>
        <p:sp>
          <p:nvSpPr>
            <p:cNvPr id="1024004" name="Oval 4"/>
            <p:cNvSpPr>
              <a:spLocks noChangeArrowheads="1"/>
            </p:cNvSpPr>
            <p:nvPr/>
          </p:nvSpPr>
          <p:spPr bwMode="auto">
            <a:xfrm>
              <a:off x="1541" y="2297"/>
              <a:ext cx="2637" cy="1678"/>
            </a:xfrm>
            <a:prstGeom prst="ellipse">
              <a:avLst/>
            </a:prstGeom>
            <a:solidFill>
              <a:srgbClr val="3399FF">
                <a:alpha val="39999"/>
              </a:srgbClr>
            </a:solidFill>
            <a:ln w="9525" algn="ctr">
              <a:solidFill>
                <a:schemeClr val="hlink"/>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3600" tIns="46800" rIns="93600" bIns="46800" anchor="ctr">
              <a:spAutoFit/>
            </a:bodyPr>
            <a:lstStyle/>
            <a:p>
              <a:endParaRPr lang="zh-CN" altLang="en-US"/>
            </a:p>
          </p:txBody>
        </p:sp>
        <p:sp>
          <p:nvSpPr>
            <p:cNvPr id="1024005" name="Oval 5"/>
            <p:cNvSpPr>
              <a:spLocks noChangeArrowheads="1"/>
            </p:cNvSpPr>
            <p:nvPr/>
          </p:nvSpPr>
          <p:spPr bwMode="auto">
            <a:xfrm>
              <a:off x="2419" y="1389"/>
              <a:ext cx="2680" cy="1769"/>
            </a:xfrm>
            <a:prstGeom prst="ellipse">
              <a:avLst/>
            </a:prstGeom>
            <a:solidFill>
              <a:srgbClr val="99CC00">
                <a:alpha val="39999"/>
              </a:srgbClr>
            </a:solidFill>
            <a:ln w="9525" algn="ctr">
              <a:solidFill>
                <a:schemeClr val="hlink"/>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nchor="ctr">
              <a:spAutoFit/>
            </a:bodyPr>
            <a:lstStyle/>
            <a:p>
              <a:endParaRPr lang="zh-CN" altLang="en-US"/>
            </a:p>
          </p:txBody>
        </p:sp>
        <p:sp>
          <p:nvSpPr>
            <p:cNvPr id="1024006" name="Oval 6"/>
            <p:cNvSpPr>
              <a:spLocks noChangeArrowheads="1"/>
            </p:cNvSpPr>
            <p:nvPr/>
          </p:nvSpPr>
          <p:spPr bwMode="auto">
            <a:xfrm>
              <a:off x="619" y="1389"/>
              <a:ext cx="2680" cy="1769"/>
            </a:xfrm>
            <a:prstGeom prst="ellipse">
              <a:avLst/>
            </a:prstGeom>
            <a:solidFill>
              <a:srgbClr val="FF9900">
                <a:alpha val="39999"/>
              </a:srgbClr>
            </a:solidFill>
            <a:ln w="9525" algn="ctr">
              <a:solidFill>
                <a:schemeClr val="hlink"/>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nchor="ctr">
              <a:spAutoFit/>
            </a:bodyPr>
            <a:lstStyle/>
            <a:p>
              <a:endParaRPr lang="zh-CN" altLang="en-US"/>
            </a:p>
          </p:txBody>
        </p:sp>
        <p:sp>
          <p:nvSpPr>
            <p:cNvPr id="1024007" name="Text Box 7"/>
            <p:cNvSpPr txBox="1">
              <a:spLocks noChangeArrowheads="1"/>
            </p:cNvSpPr>
            <p:nvPr/>
          </p:nvSpPr>
          <p:spPr bwMode="auto">
            <a:xfrm>
              <a:off x="2246" y="3640"/>
              <a:ext cx="1264"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spAutoFit/>
            </a:bodyPr>
            <a:lstStyle/>
            <a:p>
              <a:pPr>
                <a:spcBef>
                  <a:spcPct val="50000"/>
                </a:spcBef>
              </a:pPr>
              <a:r>
                <a:rPr lang="en-US" altLang="zh-CN" b="1">
                  <a:solidFill>
                    <a:schemeClr val="tx2"/>
                  </a:solidFill>
                  <a:latin typeface="微软雅黑" panose="020B0503020204020204" pitchFamily="34" charset="-122"/>
                </a:rPr>
                <a:t>A</a:t>
              </a:r>
              <a:r>
                <a:rPr lang="zh-CN" altLang="en-US" b="1">
                  <a:solidFill>
                    <a:schemeClr val="tx2"/>
                  </a:solidFill>
                  <a:latin typeface="微软雅黑" panose="020B0503020204020204" pitchFamily="34" charset="-122"/>
                </a:rPr>
                <a:t>咨询行业及主题专家</a:t>
              </a:r>
              <a:endParaRPr lang="zh-CN" altLang="en-US" b="1">
                <a:solidFill>
                  <a:schemeClr val="tx2"/>
                </a:solidFill>
                <a:latin typeface="微软雅黑" panose="020B0503020204020204" pitchFamily="34" charset="-122"/>
              </a:endParaRPr>
            </a:p>
          </p:txBody>
        </p:sp>
        <p:sp>
          <p:nvSpPr>
            <p:cNvPr id="1024008" name="Text Box 8"/>
            <p:cNvSpPr txBox="1">
              <a:spLocks noChangeArrowheads="1"/>
            </p:cNvSpPr>
            <p:nvPr/>
          </p:nvSpPr>
          <p:spPr bwMode="auto">
            <a:xfrm>
              <a:off x="1357" y="1553"/>
              <a:ext cx="1136" cy="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spAutoFit/>
            </a:bodyPr>
            <a:lstStyle/>
            <a:p>
              <a:pPr>
                <a:spcBef>
                  <a:spcPct val="50000"/>
                </a:spcBef>
              </a:pPr>
              <a:r>
                <a:rPr lang="en-US" altLang="zh-CN" b="1">
                  <a:solidFill>
                    <a:schemeClr val="tx2"/>
                  </a:solidFill>
                  <a:latin typeface="微软雅黑" panose="020B0503020204020204" pitchFamily="34" charset="-122"/>
                </a:rPr>
                <a:t>B</a:t>
              </a:r>
              <a:r>
                <a:rPr lang="zh-CN" altLang="en-US" b="1">
                  <a:solidFill>
                    <a:schemeClr val="tx2"/>
                  </a:solidFill>
                  <a:latin typeface="微软雅黑" panose="020B0503020204020204" pitchFamily="34" charset="-122"/>
                </a:rPr>
                <a:t>客户项目参与人员</a:t>
              </a:r>
              <a:endParaRPr lang="zh-CN" altLang="en-US" b="1">
                <a:solidFill>
                  <a:schemeClr val="tx2"/>
                </a:solidFill>
                <a:latin typeface="微软雅黑" panose="020B0503020204020204" pitchFamily="34" charset="-122"/>
              </a:endParaRPr>
            </a:p>
          </p:txBody>
        </p:sp>
        <p:sp>
          <p:nvSpPr>
            <p:cNvPr id="1024009" name="Text Box 9"/>
            <p:cNvSpPr txBox="1">
              <a:spLocks noChangeArrowheads="1"/>
            </p:cNvSpPr>
            <p:nvPr/>
          </p:nvSpPr>
          <p:spPr bwMode="auto">
            <a:xfrm>
              <a:off x="3269" y="1553"/>
              <a:ext cx="1145" cy="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spAutoFit/>
            </a:bodyPr>
            <a:lstStyle/>
            <a:p>
              <a:pPr>
                <a:spcBef>
                  <a:spcPct val="50000"/>
                </a:spcBef>
              </a:pPr>
              <a:r>
                <a:rPr lang="en-US" altLang="zh-CN" b="1">
                  <a:solidFill>
                    <a:schemeClr val="tx2"/>
                  </a:solidFill>
                  <a:latin typeface="微软雅黑" panose="020B0503020204020204" pitchFamily="34" charset="-122"/>
                </a:rPr>
                <a:t>A</a:t>
              </a:r>
              <a:r>
                <a:rPr lang="zh-CN" altLang="en-US" b="1">
                  <a:solidFill>
                    <a:schemeClr val="tx2"/>
                  </a:solidFill>
                  <a:latin typeface="微软雅黑" panose="020B0503020204020204" pitchFamily="34" charset="-122"/>
                </a:rPr>
                <a:t>咨询项目参与人员</a:t>
              </a:r>
              <a:endParaRPr lang="zh-CN" altLang="en-US" b="1">
                <a:solidFill>
                  <a:schemeClr val="tx2"/>
                </a:solidFill>
                <a:latin typeface="微软雅黑" panose="020B0503020204020204" pitchFamily="34" charset="-122"/>
              </a:endParaRPr>
            </a:p>
          </p:txBody>
        </p:sp>
        <p:sp>
          <p:nvSpPr>
            <p:cNvPr id="1024010" name="Rectangle 10"/>
            <p:cNvSpPr>
              <a:spLocks noChangeArrowheads="1"/>
            </p:cNvSpPr>
            <p:nvPr/>
          </p:nvSpPr>
          <p:spPr bwMode="auto">
            <a:xfrm>
              <a:off x="3816" y="1808"/>
              <a:ext cx="1055" cy="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spAutoFit/>
            </a:bodyPr>
            <a:lstStyle>
              <a:lvl1pPr marL="228600" indent="-228600"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参与项目执行</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行业</a:t>
              </a:r>
              <a:r>
                <a:rPr lang="en-US" altLang="zh-CN">
                  <a:solidFill>
                    <a:schemeClr val="tx2"/>
                  </a:solidFill>
                  <a:latin typeface="微软雅黑" panose="020B0503020204020204" pitchFamily="34" charset="-122"/>
                  <a:ea typeface="微软雅黑" panose="020B0503020204020204" pitchFamily="34" charset="-122"/>
                </a:rPr>
                <a:t>/</a:t>
              </a:r>
              <a:r>
                <a:rPr lang="zh-CN" altLang="en-US">
                  <a:solidFill>
                    <a:schemeClr val="tx2"/>
                  </a:solidFill>
                  <a:latin typeface="微软雅黑" panose="020B0503020204020204" pitchFamily="34" charset="-122"/>
                  <a:ea typeface="微软雅黑" panose="020B0503020204020204" pitchFamily="34" charset="-122"/>
                </a:rPr>
                <a:t>客户访谈</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系统评估与结论</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系统架构设计</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项目培训</a:t>
              </a:r>
              <a:r>
                <a:rPr lang="en-US" altLang="zh-CN">
                  <a:solidFill>
                    <a:schemeClr val="tx2"/>
                  </a:solidFill>
                  <a:latin typeface="微软雅黑" panose="020B0503020204020204" pitchFamily="34" charset="-122"/>
                  <a:ea typeface="微软雅黑" panose="020B0503020204020204" pitchFamily="34" charset="-122"/>
                </a:rPr>
                <a:t>/</a:t>
              </a:r>
              <a:r>
                <a:rPr lang="zh-CN" altLang="en-US">
                  <a:solidFill>
                    <a:schemeClr val="tx2"/>
                  </a:solidFill>
                  <a:latin typeface="微软雅黑" panose="020B0503020204020204" pitchFamily="34" charset="-122"/>
                  <a:ea typeface="微软雅黑" panose="020B0503020204020204" pitchFamily="34" charset="-122"/>
                </a:rPr>
                <a:t>支持</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发展方向建议</a:t>
              </a: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024011" name="Rectangle 11"/>
            <p:cNvSpPr>
              <a:spLocks noChangeArrowheads="1"/>
            </p:cNvSpPr>
            <p:nvPr/>
          </p:nvSpPr>
          <p:spPr bwMode="auto">
            <a:xfrm>
              <a:off x="1146" y="1919"/>
              <a:ext cx="936" cy="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spAutoFit/>
            </a:bodyPr>
            <a:lstStyle>
              <a:lvl1pPr marL="228600" indent="-228600"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公司内部知识</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安排内部访谈</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初始结论建议</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参与项目执行</a:t>
              </a: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024012" name="Rectangle 12"/>
            <p:cNvSpPr>
              <a:spLocks noChangeArrowheads="1"/>
            </p:cNvSpPr>
            <p:nvPr/>
          </p:nvSpPr>
          <p:spPr bwMode="auto">
            <a:xfrm>
              <a:off x="2545" y="2306"/>
              <a:ext cx="636" cy="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spAutoFit/>
            </a:bodyPr>
            <a:lstStyle>
              <a:lvl1pPr marL="114300" indent="-114300"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最佳实践</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行业趋势</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行业知识</a:t>
              </a: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024013" name="Rectangle 13"/>
            <p:cNvSpPr>
              <a:spLocks noChangeArrowheads="1"/>
            </p:cNvSpPr>
            <p:nvPr/>
          </p:nvSpPr>
          <p:spPr bwMode="auto">
            <a:xfrm>
              <a:off x="2545" y="1760"/>
              <a:ext cx="636" cy="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spAutoFit/>
            </a:bodyPr>
            <a:lstStyle>
              <a:lvl1pPr marL="114300" indent="-114300"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项目执行</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专项讨论</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会议安排</a:t>
              </a: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024014" name="Rectangle 14"/>
            <p:cNvSpPr>
              <a:spLocks noChangeArrowheads="1"/>
            </p:cNvSpPr>
            <p:nvPr/>
          </p:nvSpPr>
          <p:spPr bwMode="auto">
            <a:xfrm>
              <a:off x="2489" y="3224"/>
              <a:ext cx="1055" cy="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3600" tIns="46800" rIns="93600" bIns="46800">
              <a:spAutoFit/>
            </a:bodyPr>
            <a:lstStyle>
              <a:lvl1pPr marL="228600" indent="-228600" algn="l">
                <a:defRPr>
                  <a:solidFill>
                    <a:schemeClr val="tx1"/>
                  </a:solidFill>
                  <a:latin typeface="Arial" panose="020B0604020202020204" pitchFamily="34" charset="0"/>
                  <a:ea typeface="宋体" panose="02010600030101010101" pitchFamily="2" charset="-122"/>
                </a:defRPr>
              </a:lvl1pPr>
              <a:lvl2pPr algn="l">
                <a:defRPr>
                  <a:solidFill>
                    <a:schemeClr val="tx1"/>
                  </a:solidFill>
                  <a:latin typeface="Arial" panose="020B0604020202020204" pitchFamily="34" charset="0"/>
                  <a:ea typeface="宋体" panose="02010600030101010101" pitchFamily="2" charset="-122"/>
                </a:defRPr>
              </a:lvl2pPr>
              <a:lvl3pPr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项目成果审阅</a:t>
              </a:r>
              <a:endParaRPr lang="zh-CN" altLang="en-US">
                <a:solidFill>
                  <a:schemeClr val="tx2"/>
                </a:solidFill>
                <a:latin typeface="微软雅黑" panose="020B0503020204020204" pitchFamily="34" charset="-122"/>
                <a:ea typeface="微软雅黑" panose="020B0503020204020204" pitchFamily="34" charset="-122"/>
              </a:endParaRPr>
            </a:p>
            <a:p>
              <a:pPr>
                <a:lnSpc>
                  <a:spcPct val="90000"/>
                </a:lnSpc>
                <a:spcBef>
                  <a:spcPct val="20000"/>
                </a:spcBef>
                <a:buClr>
                  <a:srgbClr val="3399FF"/>
                </a:buClr>
                <a:buSzPct val="50000"/>
                <a:buFont typeface="Wingdings" panose="05000000000000000000" pitchFamily="2" charset="2"/>
                <a:buChar char="n"/>
              </a:pPr>
              <a:r>
                <a:rPr lang="zh-CN" altLang="en-US">
                  <a:solidFill>
                    <a:schemeClr val="tx2"/>
                  </a:solidFill>
                  <a:latin typeface="微软雅黑" panose="020B0503020204020204" pitchFamily="34" charset="-122"/>
                  <a:ea typeface="微软雅黑" panose="020B0503020204020204" pitchFamily="34" charset="-122"/>
                </a:rPr>
                <a:t>企业信息化建议</a:t>
              </a:r>
              <a:endParaRPr lang="zh-CN" altLang="en-US">
                <a:solidFill>
                  <a:schemeClr val="tx2"/>
                </a:solidFill>
                <a:latin typeface="微软雅黑" panose="020B0503020204020204" pitchFamily="34" charset="-122"/>
                <a:ea typeface="微软雅黑" panose="020B0503020204020204" pitchFamily="34" charset="-122"/>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026"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某</a:t>
            </a:r>
            <a:r>
              <a:rPr lang="en-US" altLang="zh-CN"/>
              <a:t>IT</a:t>
            </a:r>
            <a:r>
              <a:rPr lang="zh-CN" altLang="en-US"/>
              <a:t>战略规划项目的项目组织架构</a:t>
            </a:r>
            <a:endParaRPr lang="en-US" altLang="zh-CN"/>
          </a:p>
        </p:txBody>
      </p:sp>
      <p:sp>
        <p:nvSpPr>
          <p:cNvPr id="1025028" name="AutoShape 4"/>
          <p:cNvSpPr>
            <a:spLocks noChangeArrowheads="1"/>
          </p:cNvSpPr>
          <p:nvPr/>
        </p:nvSpPr>
        <p:spPr bwMode="auto">
          <a:xfrm>
            <a:off x="3378200" y="1427163"/>
            <a:ext cx="2687638" cy="922337"/>
          </a:xfrm>
          <a:prstGeom prst="roundRect">
            <a:avLst>
              <a:gd name="adj" fmla="val 0"/>
            </a:avLst>
          </a:prstGeom>
          <a:noFill/>
          <a:ln w="19050" algn="ctr">
            <a:solidFill>
              <a:srgbClr val="6565FF"/>
            </a:solidFill>
            <a:rou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107763" dir="2700000" algn="ctr" rotWithShape="0">
                    <a:schemeClr val="accent2"/>
                  </a:outerShdw>
                </a:effectLst>
              </a14:hiddenEffects>
            </a:ext>
          </a:extLst>
        </p:spPr>
        <p:txBody>
          <a:bodyPr wrap="none" anchor="ctr"/>
          <a:lstStyle/>
          <a:p>
            <a:pPr eaLnBrk="0" hangingPunct="0">
              <a:spcBef>
                <a:spcPct val="30000"/>
              </a:spcBef>
            </a:pPr>
            <a:r>
              <a:rPr lang="zh-CN" altLang="en-US" sz="1600" b="1">
                <a:solidFill>
                  <a:srgbClr val="000099"/>
                </a:solidFill>
                <a:latin typeface="微软雅黑" panose="020B0503020204020204" pitchFamily="34" charset="-122"/>
              </a:rPr>
              <a:t>项目指导委员会</a:t>
            </a:r>
            <a:endParaRPr lang="zh-CN" altLang="en-US" sz="1600" b="1">
              <a:solidFill>
                <a:srgbClr val="000099"/>
              </a:solidFill>
              <a:latin typeface="微软雅黑" panose="020B0503020204020204" pitchFamily="34" charset="-122"/>
            </a:endParaRPr>
          </a:p>
          <a:p>
            <a:pPr eaLnBrk="0" hangingPunct="0">
              <a:spcBef>
                <a:spcPct val="30000"/>
              </a:spcBef>
            </a:pPr>
            <a:r>
              <a:rPr lang="en-US" altLang="zh-CN" sz="1600">
                <a:latin typeface="微软雅黑" panose="020B0503020204020204" pitchFamily="34" charset="-122"/>
              </a:rPr>
              <a:t>B</a:t>
            </a:r>
            <a:r>
              <a:rPr lang="zh-CN" altLang="en-US" sz="1600">
                <a:latin typeface="微软雅黑" panose="020B0503020204020204" pitchFamily="34" charset="-122"/>
              </a:rPr>
              <a:t>客户公司 </a:t>
            </a:r>
            <a:r>
              <a:rPr lang="en-US" altLang="zh-CN" sz="1600">
                <a:latin typeface="微软雅黑" panose="020B0503020204020204" pitchFamily="34" charset="-122"/>
              </a:rPr>
              <a:t>1</a:t>
            </a:r>
            <a:r>
              <a:rPr lang="zh-CN" altLang="en-US" sz="1600">
                <a:latin typeface="微软雅黑" panose="020B0503020204020204" pitchFamily="34" charset="-122"/>
              </a:rPr>
              <a:t>人</a:t>
            </a:r>
            <a:endParaRPr lang="zh-CN" altLang="en-US" sz="1600">
              <a:latin typeface="微软雅黑" panose="020B0503020204020204" pitchFamily="34" charset="-122"/>
            </a:endParaRPr>
          </a:p>
          <a:p>
            <a:pPr eaLnBrk="0" hangingPunct="0">
              <a:spcBef>
                <a:spcPct val="30000"/>
              </a:spcBef>
            </a:pPr>
            <a:r>
              <a:rPr lang="en-US" altLang="zh-CN" sz="1600">
                <a:latin typeface="微软雅黑" panose="020B0503020204020204" pitchFamily="34" charset="-122"/>
              </a:rPr>
              <a:t>A</a:t>
            </a:r>
            <a:r>
              <a:rPr lang="zh-CN" altLang="en-US" sz="1600">
                <a:latin typeface="微软雅黑" panose="020B0503020204020204" pitchFamily="34" charset="-122"/>
              </a:rPr>
              <a:t>咨询：李为冲、张育成</a:t>
            </a:r>
            <a:endParaRPr lang="zh-CN" altLang="en-US" sz="1600">
              <a:latin typeface="微软雅黑" panose="020B0503020204020204" pitchFamily="34" charset="-122"/>
            </a:endParaRPr>
          </a:p>
        </p:txBody>
      </p:sp>
      <p:sp>
        <p:nvSpPr>
          <p:cNvPr id="1025029" name="AutoShape 5"/>
          <p:cNvSpPr>
            <a:spLocks noChangeArrowheads="1"/>
          </p:cNvSpPr>
          <p:nvPr/>
        </p:nvSpPr>
        <p:spPr bwMode="auto">
          <a:xfrm>
            <a:off x="1136650" y="2355850"/>
            <a:ext cx="1590675" cy="754063"/>
          </a:xfrm>
          <a:prstGeom prst="roundRect">
            <a:avLst>
              <a:gd name="adj" fmla="val 0"/>
            </a:avLst>
          </a:prstGeom>
          <a:noFill/>
          <a:ln w="19050" algn="ctr">
            <a:solidFill>
              <a:srgbClr val="6565FF"/>
            </a:solidFill>
            <a:rou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107763" dir="2700000" algn="ctr" rotWithShape="0">
                    <a:schemeClr val="accent2"/>
                  </a:outerShdw>
                </a:effectLst>
              </a14:hiddenEffects>
            </a:ext>
          </a:extLst>
        </p:spPr>
        <p:txBody>
          <a:bodyPr wrap="none" anchor="ctr"/>
          <a:lstStyle/>
          <a:p>
            <a:pPr eaLnBrk="0" hangingPunct="0">
              <a:spcBef>
                <a:spcPct val="30000"/>
              </a:spcBef>
            </a:pPr>
            <a:r>
              <a:rPr lang="en-US" altLang="zh-CN" sz="1600" b="1">
                <a:solidFill>
                  <a:srgbClr val="000099"/>
                </a:solidFill>
                <a:latin typeface="微软雅黑" panose="020B0503020204020204" pitchFamily="34" charset="-122"/>
              </a:rPr>
              <a:t>A</a:t>
            </a:r>
            <a:r>
              <a:rPr lang="zh-CN" altLang="en-US" sz="1600" b="1">
                <a:solidFill>
                  <a:srgbClr val="000099"/>
                </a:solidFill>
                <a:latin typeface="微软雅黑" panose="020B0503020204020204" pitchFamily="34" charset="-122"/>
              </a:rPr>
              <a:t>咨询专家组</a:t>
            </a:r>
            <a:endParaRPr lang="zh-CN" altLang="en-US" sz="1600" b="1">
              <a:solidFill>
                <a:srgbClr val="000099"/>
              </a:solidFill>
              <a:latin typeface="微软雅黑" panose="020B0503020204020204" pitchFamily="34" charset="-122"/>
            </a:endParaRPr>
          </a:p>
          <a:p>
            <a:pPr eaLnBrk="0" hangingPunct="0">
              <a:spcBef>
                <a:spcPct val="30000"/>
              </a:spcBef>
            </a:pPr>
            <a:r>
              <a:rPr lang="zh-CN" altLang="en-US" sz="1600">
                <a:solidFill>
                  <a:srgbClr val="000000"/>
                </a:solidFill>
                <a:latin typeface="微软雅黑" panose="020B0503020204020204" pitchFamily="34" charset="-122"/>
              </a:rPr>
              <a:t>陈小树</a:t>
            </a:r>
            <a:endParaRPr lang="zh-CN" altLang="en-US" sz="1600">
              <a:solidFill>
                <a:srgbClr val="000000"/>
              </a:solidFill>
              <a:latin typeface="微软雅黑" panose="020B0503020204020204" pitchFamily="34" charset="-122"/>
            </a:endParaRPr>
          </a:p>
        </p:txBody>
      </p:sp>
      <p:sp>
        <p:nvSpPr>
          <p:cNvPr id="1025030" name="AutoShape 6"/>
          <p:cNvSpPr>
            <a:spLocks noChangeArrowheads="1"/>
          </p:cNvSpPr>
          <p:nvPr/>
        </p:nvSpPr>
        <p:spPr bwMode="auto">
          <a:xfrm>
            <a:off x="6584950" y="2401888"/>
            <a:ext cx="1643063" cy="654050"/>
          </a:xfrm>
          <a:prstGeom prst="roundRect">
            <a:avLst>
              <a:gd name="adj" fmla="val 0"/>
            </a:avLst>
          </a:prstGeom>
          <a:noFill/>
          <a:ln w="19050" algn="ctr">
            <a:solidFill>
              <a:srgbClr val="6565FF"/>
            </a:solidFill>
            <a:rou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107763" dir="2700000" algn="ctr" rotWithShape="0">
                    <a:schemeClr val="accent2"/>
                  </a:outerShdw>
                </a:effectLst>
              </a14:hiddenEffects>
            </a:ext>
          </a:extLst>
        </p:spPr>
        <p:txBody>
          <a:bodyPr wrap="none" anchor="ctr"/>
          <a:lstStyle/>
          <a:p>
            <a:pPr eaLnBrk="0" hangingPunct="0">
              <a:spcBef>
                <a:spcPct val="30000"/>
              </a:spcBef>
            </a:pPr>
            <a:r>
              <a:rPr lang="en-US" altLang="zh-CN" sz="1600" b="1">
                <a:latin typeface="微软雅黑" panose="020B0503020204020204" pitchFamily="34" charset="-122"/>
              </a:rPr>
              <a:t>A</a:t>
            </a:r>
            <a:r>
              <a:rPr lang="zh-CN" altLang="en-US" sz="1600" b="1">
                <a:latin typeface="微软雅黑" panose="020B0503020204020204" pitchFamily="34" charset="-122"/>
              </a:rPr>
              <a:t>咨询质量管理</a:t>
            </a:r>
            <a:endParaRPr lang="zh-CN" altLang="en-US" sz="1600" b="1">
              <a:latin typeface="微软雅黑" panose="020B0503020204020204" pitchFamily="34" charset="-122"/>
            </a:endParaRPr>
          </a:p>
          <a:p>
            <a:pPr eaLnBrk="0" hangingPunct="0">
              <a:spcBef>
                <a:spcPct val="30000"/>
              </a:spcBef>
            </a:pPr>
            <a:r>
              <a:rPr lang="en-US" altLang="zh-CN" sz="1600">
                <a:latin typeface="微软雅黑" panose="020B0503020204020204" pitchFamily="34" charset="-122"/>
              </a:rPr>
              <a:t>Trent Mayberry</a:t>
            </a:r>
            <a:endParaRPr lang="en-US" altLang="zh-CN" sz="1600">
              <a:latin typeface="微软雅黑" panose="020B0503020204020204" pitchFamily="34" charset="-122"/>
            </a:endParaRPr>
          </a:p>
        </p:txBody>
      </p:sp>
      <p:cxnSp>
        <p:nvCxnSpPr>
          <p:cNvPr id="1025031" name="AutoShape 7"/>
          <p:cNvCxnSpPr>
            <a:cxnSpLocks noChangeShapeType="1"/>
            <a:stCxn id="1025028" idx="2"/>
            <a:endCxn id="1025030" idx="1"/>
          </p:cNvCxnSpPr>
          <p:nvPr/>
        </p:nvCxnSpPr>
        <p:spPr bwMode="auto">
          <a:xfrm rot="16200000" flipH="1">
            <a:off x="5464175" y="1617663"/>
            <a:ext cx="369888" cy="1852612"/>
          </a:xfrm>
          <a:prstGeom prst="bentConnector2">
            <a:avLst/>
          </a:prstGeom>
          <a:noFill/>
          <a:ln w="19050">
            <a:solidFill>
              <a:srgbClr val="6565FF"/>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accent2"/>
                  </a:outerShdw>
                </a:effectLst>
              </a14:hiddenEffects>
            </a:ext>
          </a:extLst>
        </p:spPr>
      </p:cxnSp>
      <p:cxnSp>
        <p:nvCxnSpPr>
          <p:cNvPr id="1025032" name="AutoShape 8"/>
          <p:cNvCxnSpPr>
            <a:cxnSpLocks noChangeShapeType="1"/>
            <a:stCxn id="1025028" idx="2"/>
            <a:endCxn id="1025029" idx="3"/>
          </p:cNvCxnSpPr>
          <p:nvPr/>
        </p:nvCxnSpPr>
        <p:spPr bwMode="auto">
          <a:xfrm rot="5400000">
            <a:off x="3542507" y="1553368"/>
            <a:ext cx="374650" cy="1985963"/>
          </a:xfrm>
          <a:prstGeom prst="bentConnector2">
            <a:avLst/>
          </a:prstGeom>
          <a:noFill/>
          <a:ln w="19050">
            <a:solidFill>
              <a:srgbClr val="6565FF"/>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accent2"/>
                  </a:outerShdw>
                </a:effectLst>
              </a14:hiddenEffects>
            </a:ext>
          </a:extLst>
        </p:spPr>
      </p:cxnSp>
      <p:cxnSp>
        <p:nvCxnSpPr>
          <p:cNvPr id="1025033" name="AutoShape 9"/>
          <p:cNvCxnSpPr>
            <a:cxnSpLocks noChangeShapeType="1"/>
            <a:stCxn id="1025028" idx="2"/>
            <a:endCxn id="0" idx="0"/>
          </p:cNvCxnSpPr>
          <p:nvPr/>
        </p:nvCxnSpPr>
        <p:spPr bwMode="auto">
          <a:xfrm rot="5400000">
            <a:off x="4377531" y="2697957"/>
            <a:ext cx="684213" cy="6350"/>
          </a:xfrm>
          <a:prstGeom prst="bentConnector3">
            <a:avLst>
              <a:gd name="adj1" fmla="val 49884"/>
            </a:avLst>
          </a:prstGeom>
          <a:noFill/>
          <a:ln w="19050">
            <a:solidFill>
              <a:srgbClr val="6565FF"/>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accent2"/>
                  </a:outerShdw>
                </a:effectLst>
              </a14:hiddenEffects>
            </a:ext>
          </a:extLst>
        </p:spPr>
      </p:cxnSp>
      <p:sp>
        <p:nvSpPr>
          <p:cNvPr id="1025034" name="AutoShape 10"/>
          <p:cNvSpPr>
            <a:spLocks noChangeArrowheads="1"/>
          </p:cNvSpPr>
          <p:nvPr/>
        </p:nvSpPr>
        <p:spPr bwMode="auto">
          <a:xfrm>
            <a:off x="5448300" y="5002213"/>
            <a:ext cx="2911475" cy="1077912"/>
          </a:xfrm>
          <a:prstGeom prst="roundRect">
            <a:avLst>
              <a:gd name="adj" fmla="val 0"/>
            </a:avLst>
          </a:prstGeom>
          <a:noFill/>
          <a:ln w="19050" algn="ctr">
            <a:solidFill>
              <a:srgbClr val="6565FF"/>
            </a:solidFill>
            <a:rou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107763" dir="2700000" algn="ctr" rotWithShape="0">
                    <a:schemeClr val="accent2"/>
                  </a:outerShdw>
                </a:effectLst>
              </a14:hiddenEffects>
            </a:ext>
          </a:extLst>
        </p:spPr>
        <p:txBody>
          <a:bodyPr wrap="none" anchor="ctr"/>
          <a:lstStyle/>
          <a:p>
            <a:pPr eaLnBrk="0" hangingPunct="0">
              <a:spcBef>
                <a:spcPct val="30000"/>
              </a:spcBef>
            </a:pPr>
            <a:r>
              <a:rPr lang="en-US" altLang="zh-CN" sz="1600" b="1">
                <a:solidFill>
                  <a:srgbClr val="000099"/>
                </a:solidFill>
                <a:latin typeface="微软雅黑" panose="020B0503020204020204" pitchFamily="34" charset="-122"/>
              </a:rPr>
              <a:t>A</a:t>
            </a:r>
            <a:r>
              <a:rPr lang="zh-CN" altLang="en-US" sz="1600" b="1">
                <a:solidFill>
                  <a:srgbClr val="000099"/>
                </a:solidFill>
                <a:latin typeface="微软雅黑" panose="020B0503020204020204" pitchFamily="34" charset="-122"/>
              </a:rPr>
              <a:t>咨询公司项目实施小组</a:t>
            </a:r>
            <a:endParaRPr lang="en-US" altLang="zh-CN" sz="1600" b="1">
              <a:solidFill>
                <a:srgbClr val="000099"/>
              </a:solidFill>
              <a:latin typeface="微软雅黑" panose="020B0503020204020204" pitchFamily="34" charset="-122"/>
            </a:endParaRPr>
          </a:p>
          <a:p>
            <a:pPr eaLnBrk="0" hangingPunct="0">
              <a:spcBef>
                <a:spcPct val="30000"/>
              </a:spcBef>
            </a:pPr>
            <a:r>
              <a:rPr lang="zh-CN" altLang="en-US" sz="1600">
                <a:latin typeface="微软雅黑" panose="020B0503020204020204" pitchFamily="34" charset="-122"/>
              </a:rPr>
              <a:t>李　军、温泉飞</a:t>
            </a:r>
            <a:endParaRPr lang="zh-CN" altLang="en-US" sz="1600">
              <a:latin typeface="微软雅黑" panose="020B0503020204020204" pitchFamily="34" charset="-122"/>
            </a:endParaRPr>
          </a:p>
          <a:p>
            <a:pPr eaLnBrk="0" hangingPunct="0">
              <a:spcBef>
                <a:spcPct val="30000"/>
              </a:spcBef>
            </a:pPr>
            <a:r>
              <a:rPr lang="zh-CN" altLang="en-US" sz="1600">
                <a:latin typeface="微软雅黑" panose="020B0503020204020204" pitchFamily="34" charset="-122"/>
              </a:rPr>
              <a:t>方　昕、廖　骏</a:t>
            </a:r>
            <a:endParaRPr lang="en-US" altLang="zh-CN" sz="1600">
              <a:latin typeface="微软雅黑" panose="020B0503020204020204" pitchFamily="34" charset="-122"/>
            </a:endParaRPr>
          </a:p>
        </p:txBody>
      </p:sp>
      <p:sp>
        <p:nvSpPr>
          <p:cNvPr id="1025035" name="AutoShape 11"/>
          <p:cNvSpPr>
            <a:spLocks noChangeArrowheads="1"/>
          </p:cNvSpPr>
          <p:nvPr/>
        </p:nvSpPr>
        <p:spPr bwMode="auto">
          <a:xfrm>
            <a:off x="849313" y="5002213"/>
            <a:ext cx="2913062" cy="1077912"/>
          </a:xfrm>
          <a:prstGeom prst="roundRect">
            <a:avLst>
              <a:gd name="adj" fmla="val 0"/>
            </a:avLst>
          </a:prstGeom>
          <a:noFill/>
          <a:ln w="19050" algn="ctr">
            <a:solidFill>
              <a:srgbClr val="6565FF"/>
            </a:solidFill>
            <a:rou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107763" dir="2700000" algn="ctr" rotWithShape="0">
                    <a:schemeClr val="accent2"/>
                  </a:outerShdw>
                </a:effectLst>
              </a14:hiddenEffects>
            </a:ext>
          </a:extLst>
        </p:spPr>
        <p:txBody>
          <a:bodyPr wrap="none" anchor="ctr"/>
          <a:lstStyle/>
          <a:p>
            <a:pPr eaLnBrk="0" hangingPunct="0">
              <a:spcBef>
                <a:spcPct val="30000"/>
              </a:spcBef>
            </a:pPr>
            <a:r>
              <a:rPr lang="en-US" altLang="zh-CN" sz="1600" b="1">
                <a:solidFill>
                  <a:srgbClr val="000099"/>
                </a:solidFill>
                <a:latin typeface="微软雅黑" panose="020B0503020204020204" pitchFamily="34" charset="-122"/>
              </a:rPr>
              <a:t>B</a:t>
            </a:r>
            <a:r>
              <a:rPr lang="zh-CN" altLang="en-US" sz="1600" b="1">
                <a:solidFill>
                  <a:srgbClr val="000099"/>
                </a:solidFill>
                <a:latin typeface="微软雅黑" panose="020B0503020204020204" pitchFamily="34" charset="-122"/>
              </a:rPr>
              <a:t>客户项目实施小组</a:t>
            </a:r>
            <a:endParaRPr lang="zh-CN" altLang="en-US" sz="1600" b="1">
              <a:solidFill>
                <a:srgbClr val="000099"/>
              </a:solidFill>
              <a:latin typeface="微软雅黑" panose="020B0503020204020204" pitchFamily="34" charset="-122"/>
            </a:endParaRPr>
          </a:p>
          <a:p>
            <a:pPr eaLnBrk="0" hangingPunct="0">
              <a:spcBef>
                <a:spcPct val="30000"/>
              </a:spcBef>
            </a:pPr>
            <a:r>
              <a:rPr lang="zh-CN" altLang="en-US" sz="1600">
                <a:latin typeface="微软雅黑" panose="020B0503020204020204" pitchFamily="34" charset="-122"/>
              </a:rPr>
              <a:t>技术人员 </a:t>
            </a:r>
            <a:r>
              <a:rPr lang="en-US" altLang="zh-CN" sz="1600">
                <a:latin typeface="微软雅黑" panose="020B0503020204020204" pitchFamily="34" charset="-122"/>
              </a:rPr>
              <a:t>2</a:t>
            </a:r>
            <a:r>
              <a:rPr lang="zh-CN" altLang="en-US" sz="1600">
                <a:latin typeface="微软雅黑" panose="020B0503020204020204" pitchFamily="34" charset="-122"/>
              </a:rPr>
              <a:t>人（全时）</a:t>
            </a:r>
            <a:endParaRPr lang="zh-CN" altLang="en-US" sz="1600">
              <a:latin typeface="微软雅黑" panose="020B0503020204020204" pitchFamily="34" charset="-122"/>
            </a:endParaRPr>
          </a:p>
          <a:p>
            <a:pPr eaLnBrk="0" hangingPunct="0">
              <a:spcBef>
                <a:spcPct val="30000"/>
              </a:spcBef>
            </a:pPr>
            <a:r>
              <a:rPr lang="zh-CN" altLang="en-US" sz="1600">
                <a:latin typeface="微软雅黑" panose="020B0503020204020204" pitchFamily="34" charset="-122"/>
              </a:rPr>
              <a:t>业务人员 </a:t>
            </a:r>
            <a:r>
              <a:rPr lang="en-US" altLang="zh-CN" sz="1600">
                <a:latin typeface="微软雅黑" panose="020B0503020204020204" pitchFamily="34" charset="-122"/>
              </a:rPr>
              <a:t>1</a:t>
            </a:r>
            <a:r>
              <a:rPr lang="zh-CN" altLang="en-US" sz="1600">
                <a:latin typeface="微软雅黑" panose="020B0503020204020204" pitchFamily="34" charset="-122"/>
              </a:rPr>
              <a:t>人（兼职）</a:t>
            </a:r>
            <a:endParaRPr lang="zh-CN" altLang="en-US" sz="1600">
              <a:latin typeface="微软雅黑" panose="020B0503020204020204" pitchFamily="34" charset="-122"/>
            </a:endParaRPr>
          </a:p>
        </p:txBody>
      </p:sp>
      <p:cxnSp>
        <p:nvCxnSpPr>
          <p:cNvPr id="1025036" name="AutoShape 12"/>
          <p:cNvCxnSpPr>
            <a:cxnSpLocks noChangeShapeType="1"/>
            <a:stCxn id="1025035" idx="0"/>
            <a:endCxn id="0" idx="1"/>
          </p:cNvCxnSpPr>
          <p:nvPr/>
        </p:nvCxnSpPr>
        <p:spPr bwMode="auto">
          <a:xfrm rot="16200000">
            <a:off x="3346451" y="3622675"/>
            <a:ext cx="330200" cy="2409825"/>
          </a:xfrm>
          <a:prstGeom prst="bentConnector3">
            <a:avLst>
              <a:gd name="adj1" fmla="val 50000"/>
            </a:avLst>
          </a:prstGeom>
          <a:noFill/>
          <a:ln w="19050">
            <a:solidFill>
              <a:srgbClr val="6565FF"/>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accent2"/>
                  </a:outerShdw>
                </a:effectLst>
              </a14:hiddenEffects>
            </a:ext>
          </a:extLst>
        </p:spPr>
      </p:cxnSp>
      <p:cxnSp>
        <p:nvCxnSpPr>
          <p:cNvPr id="1025037" name="AutoShape 13"/>
          <p:cNvCxnSpPr>
            <a:cxnSpLocks noChangeShapeType="1"/>
            <a:stCxn id="1025034" idx="0"/>
            <a:endCxn id="0" idx="1"/>
          </p:cNvCxnSpPr>
          <p:nvPr/>
        </p:nvCxnSpPr>
        <p:spPr bwMode="auto">
          <a:xfrm rot="5400000" flipH="1">
            <a:off x="5645151" y="3733800"/>
            <a:ext cx="330200" cy="2187575"/>
          </a:xfrm>
          <a:prstGeom prst="bentConnector3">
            <a:avLst>
              <a:gd name="adj1" fmla="val 50000"/>
            </a:avLst>
          </a:prstGeom>
          <a:noFill/>
          <a:ln w="19050">
            <a:solidFill>
              <a:srgbClr val="6565FF"/>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accent2"/>
                  </a:outerShdw>
                </a:effectLst>
              </a14:hiddenEffects>
            </a:ext>
          </a:extLst>
        </p:spPr>
      </p:cxnSp>
      <p:graphicFrame>
        <p:nvGraphicFramePr>
          <p:cNvPr id="1025053" name="Group 29"/>
          <p:cNvGraphicFramePr>
            <a:graphicFrameLocks noGrp="1"/>
          </p:cNvGraphicFramePr>
          <p:nvPr>
            <p:ph sz="half" idx="4294967295"/>
          </p:nvPr>
        </p:nvGraphicFramePr>
        <p:xfrm>
          <a:off x="3087688" y="3052763"/>
          <a:ext cx="3255962" cy="2132838"/>
        </p:xfrm>
        <a:graphic>
          <a:graphicData uri="http://schemas.openxmlformats.org/drawingml/2006/table">
            <a:tbl>
              <a:tblPr/>
              <a:tblGrid>
                <a:gridCol w="1628775"/>
                <a:gridCol w="1627187"/>
              </a:tblGrid>
              <a:tr h="152400">
                <a:tc gridSpan="2">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0" fontAlgn="base" latinLnBrk="0" hangingPunct="0">
                        <a:lnSpc>
                          <a:spcPct val="120000"/>
                        </a:lnSpc>
                        <a:spcBef>
                          <a:spcPct val="30000"/>
                        </a:spcBef>
                        <a:spcAft>
                          <a:spcPct val="50000"/>
                        </a:spcAft>
                        <a:buClr>
                          <a:srgbClr val="006666"/>
                        </a:buClr>
                        <a:buSzPct val="80000"/>
                        <a:buFont typeface="Wingdings" panose="05000000000000000000" pitchFamily="2" charset="2"/>
                        <a:buNone/>
                      </a:pPr>
                      <a:r>
                        <a:rPr kumimoji="0" lang="zh-CN" altLang="en-US" sz="1600" b="1" i="0" u="none" strike="noStrike" cap="none" normalizeH="0" baseline="0">
                          <a:ln>
                            <a:noFill/>
                          </a:ln>
                          <a:solidFill>
                            <a:srgbClr val="000099"/>
                          </a:solidFill>
                          <a:effectLst/>
                          <a:latin typeface="微软雅黑" panose="020B0503020204020204" pitchFamily="34" charset="-122"/>
                          <a:ea typeface="微软雅黑" panose="020B0503020204020204" pitchFamily="34" charset="-122"/>
                        </a:rPr>
                        <a:t>项 目 管 理</a:t>
                      </a:r>
                      <a:endParaRPr kumimoji="0" lang="zh-CN" altLang="en-US" sz="1600" b="1" i="0" u="none" strike="noStrike" cap="none" normalizeH="0" baseline="0">
                        <a:ln>
                          <a:noFill/>
                        </a:ln>
                        <a:solidFill>
                          <a:srgbClr val="000099"/>
                        </a:solidFill>
                        <a:effectLst/>
                        <a:latin typeface="微软雅黑" panose="020B0503020204020204" pitchFamily="34" charset="-122"/>
                        <a:ea typeface="微软雅黑" panose="020B0503020204020204" pitchFamily="34" charset="-122"/>
                      </a:endParaRPr>
                    </a:p>
                  </a:txBody>
                  <a:tcPr anchor="ctr" horzOverflow="overflow">
                    <a:lnL w="19050" cap="flat" cmpd="sng" algn="ctr">
                      <a:solidFill>
                        <a:srgbClr val="6565FF"/>
                      </a:solidFill>
                      <a:prstDash val="solid"/>
                      <a:round/>
                      <a:headEnd type="none" w="med" len="med"/>
                      <a:tailEnd type="none" w="med" len="med"/>
                    </a:lnL>
                    <a:lnR w="19050" cap="flat" cmpd="sng" algn="ctr">
                      <a:solidFill>
                        <a:srgbClr val="6565FF"/>
                      </a:solidFill>
                      <a:prstDash val="solid"/>
                      <a:round/>
                      <a:headEnd type="none" w="med" len="med"/>
                      <a:tailEnd type="none" w="med" len="med"/>
                    </a:lnR>
                    <a:lnT w="19050" cap="flat" cmpd="sng" algn="ctr">
                      <a:solidFill>
                        <a:srgbClr val="6565FF"/>
                      </a:solidFill>
                      <a:prstDash val="solid"/>
                      <a:round/>
                      <a:headEnd type="none" w="med" len="med"/>
                      <a:tailEnd type="none" w="med" len="med"/>
                    </a:lnT>
                    <a:lnB w="19050" cap="flat" cmpd="sng" algn="ctr">
                      <a:solidFill>
                        <a:srgbClr val="6565FF"/>
                      </a:solidFill>
                      <a:prstDash val="solid"/>
                      <a:round/>
                      <a:headEnd type="none" w="med" len="med"/>
                      <a:tailEnd type="none" w="med" len="med"/>
                    </a:lnB>
                    <a:lnTlToBr>
                      <a:noFill/>
                    </a:lnTlToBr>
                    <a:lnBlToTr>
                      <a:noFill/>
                    </a:lnBlToTr>
                    <a:noFill/>
                  </a:tcPr>
                </a:tc>
                <a:tc hMerge="1">
                  <a:tcPr/>
                </a:tc>
              </a:tr>
              <a:tr h="319088">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0" fontAlgn="base" latinLnBrk="0" hangingPunct="0">
                        <a:lnSpc>
                          <a:spcPct val="120000"/>
                        </a:lnSpc>
                        <a:spcBef>
                          <a:spcPct val="30000"/>
                        </a:spcBef>
                        <a:spcAft>
                          <a:spcPct val="50000"/>
                        </a:spcAft>
                        <a:buClr>
                          <a:srgbClr val="006666"/>
                        </a:buClr>
                        <a:buSzPct val="80000"/>
                        <a:buFont typeface="Wingdings" panose="05000000000000000000" pitchFamily="2" charset="2"/>
                        <a:buNone/>
                      </a:pPr>
                      <a:r>
                        <a:rPr kumimoji="0" lang="en-US" altLang="zh-CN"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rPr>
                        <a:t>B</a:t>
                      </a:r>
                      <a:r>
                        <a:rPr kumimoji="0" lang="zh-CN" altLang="en-US"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rPr>
                        <a:t>客户</a:t>
                      </a:r>
                      <a:endParaRPr kumimoji="0" lang="zh-CN" altLang="en-US"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p>
                      <a:pPr marL="0" marR="0" lvl="0" indent="0" algn="ctr" defTabSz="914400" rtl="0" eaLnBrk="0" fontAlgn="base" latinLnBrk="0" hangingPunct="0">
                        <a:lnSpc>
                          <a:spcPct val="120000"/>
                        </a:lnSpc>
                        <a:spcBef>
                          <a:spcPct val="30000"/>
                        </a:spcBef>
                        <a:spcAft>
                          <a:spcPct val="50000"/>
                        </a:spcAft>
                        <a:buClr>
                          <a:srgbClr val="006666"/>
                        </a:buClr>
                        <a:buSzPct val="80000"/>
                        <a:buFont typeface="Wingdings" panose="05000000000000000000" pitchFamily="2" charset="2"/>
                        <a:buNone/>
                      </a:pPr>
                      <a:r>
                        <a:rPr kumimoji="0" lang="en-US" altLang="zh-CN"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rPr>
                        <a:t>1</a:t>
                      </a:r>
                      <a:r>
                        <a:rPr kumimoji="0" lang="zh-CN" altLang="en-US"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rPr>
                        <a:t>人（全时）</a:t>
                      </a:r>
                      <a:endParaRPr kumimoji="0" lang="zh-CN" altLang="en-US"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anchor="ctr" horzOverflow="overflow">
                    <a:lnL w="19050" cap="flat" cmpd="sng" algn="ctr">
                      <a:solidFill>
                        <a:srgbClr val="6565FF"/>
                      </a:solidFill>
                      <a:prstDash val="solid"/>
                      <a:round/>
                      <a:headEnd type="none" w="med" len="med"/>
                      <a:tailEnd type="none" w="med" len="med"/>
                    </a:lnL>
                    <a:lnR w="19050" cap="flat" cmpd="sng" algn="ctr">
                      <a:solidFill>
                        <a:srgbClr val="6565FF"/>
                      </a:solidFill>
                      <a:prstDash val="solid"/>
                      <a:round/>
                      <a:headEnd type="none" w="med" len="med"/>
                      <a:tailEnd type="none" w="med" len="med"/>
                    </a:lnR>
                    <a:lnT w="19050" cap="flat" cmpd="sng" algn="ctr">
                      <a:solidFill>
                        <a:srgbClr val="6565FF"/>
                      </a:solidFill>
                      <a:prstDash val="solid"/>
                      <a:round/>
                      <a:headEnd type="none" w="med" len="med"/>
                      <a:tailEnd type="none" w="med" len="med"/>
                    </a:lnT>
                    <a:lnB w="19050" cap="flat" cmpd="sng" algn="ctr">
                      <a:solidFill>
                        <a:srgbClr val="6565FF"/>
                      </a:solidFill>
                      <a:prstDash val="solid"/>
                      <a:round/>
                      <a:headEnd type="none" w="med" len="med"/>
                      <a:tailEnd type="none" w="med" len="med"/>
                    </a:lnB>
                    <a:lnTlToBr>
                      <a:noFill/>
                    </a:lnTlToBr>
                    <a:lnBlToTr>
                      <a:noFill/>
                    </a:lnBlToTr>
                    <a:no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0" fontAlgn="base" latinLnBrk="0" hangingPunct="0">
                        <a:lnSpc>
                          <a:spcPct val="120000"/>
                        </a:lnSpc>
                        <a:spcBef>
                          <a:spcPct val="0"/>
                        </a:spcBef>
                        <a:spcAft>
                          <a:spcPct val="50000"/>
                        </a:spcAft>
                        <a:buClr>
                          <a:srgbClr val="006666"/>
                        </a:buClr>
                        <a:buSzPct val="80000"/>
                        <a:buFont typeface="Wingdings" panose="05000000000000000000" pitchFamily="2" charset="2"/>
                        <a:buNone/>
                      </a:pPr>
                      <a:r>
                        <a:rPr kumimoji="0" lang="en-US" altLang="zh-CN"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rPr>
                        <a:t>A</a:t>
                      </a:r>
                      <a:r>
                        <a:rPr kumimoji="0" lang="zh-CN" altLang="en-US"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rPr>
                        <a:t>咨询</a:t>
                      </a:r>
                      <a:endParaRPr kumimoji="0" lang="zh-CN" altLang="en-US"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p>
                      <a:pPr marL="0" marR="0" lvl="0" indent="0" algn="ctr" defTabSz="914400" rtl="0" eaLnBrk="0" fontAlgn="base" latinLnBrk="0" hangingPunct="0">
                        <a:lnSpc>
                          <a:spcPct val="120000"/>
                        </a:lnSpc>
                        <a:spcBef>
                          <a:spcPct val="0"/>
                        </a:spcBef>
                        <a:spcAft>
                          <a:spcPct val="50000"/>
                        </a:spcAft>
                        <a:buClr>
                          <a:srgbClr val="006666"/>
                        </a:buClr>
                        <a:buSzPct val="80000"/>
                        <a:buFont typeface="Wingdings" panose="05000000000000000000" pitchFamily="2" charset="2"/>
                        <a:buNone/>
                      </a:pPr>
                      <a:r>
                        <a:rPr kumimoji="0" lang="zh-CN" altLang="en-US"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rPr>
                        <a:t>项目总监：张育成</a:t>
                      </a:r>
                      <a:endParaRPr kumimoji="0" lang="zh-CN" altLang="en-US"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p>
                      <a:pPr marL="0" marR="0" lvl="0" indent="0" algn="ctr" defTabSz="914400" rtl="0" eaLnBrk="0" fontAlgn="base" latinLnBrk="0" hangingPunct="0">
                        <a:lnSpc>
                          <a:spcPct val="120000"/>
                        </a:lnSpc>
                        <a:spcBef>
                          <a:spcPct val="0"/>
                        </a:spcBef>
                        <a:spcAft>
                          <a:spcPct val="50000"/>
                        </a:spcAft>
                        <a:buClr>
                          <a:srgbClr val="006666"/>
                        </a:buClr>
                        <a:buSzPct val="80000"/>
                        <a:buFont typeface="Wingdings" panose="05000000000000000000" pitchFamily="2" charset="2"/>
                        <a:buNone/>
                      </a:pPr>
                      <a:r>
                        <a:rPr kumimoji="0" lang="zh-CN" altLang="en-US"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rPr>
                        <a:t>项目经理：张　毅</a:t>
                      </a:r>
                      <a:endParaRPr kumimoji="0" lang="zh-CN" altLang="en-US" sz="16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anchor="ctr" horzOverflow="overflow">
                    <a:lnL w="19050" cap="flat" cmpd="sng" algn="ctr">
                      <a:solidFill>
                        <a:srgbClr val="6565FF"/>
                      </a:solidFill>
                      <a:prstDash val="solid"/>
                      <a:round/>
                      <a:headEnd type="none" w="med" len="med"/>
                      <a:tailEnd type="none" w="med" len="med"/>
                    </a:lnL>
                    <a:lnR w="19050" cap="flat" cmpd="sng" algn="ctr">
                      <a:solidFill>
                        <a:srgbClr val="6565FF"/>
                      </a:solidFill>
                      <a:prstDash val="solid"/>
                      <a:round/>
                      <a:headEnd type="none" w="med" len="med"/>
                      <a:tailEnd type="none" w="med" len="med"/>
                    </a:lnR>
                    <a:lnT w="19050" cap="flat" cmpd="sng" algn="ctr">
                      <a:solidFill>
                        <a:srgbClr val="6565FF"/>
                      </a:solidFill>
                      <a:prstDash val="solid"/>
                      <a:round/>
                      <a:headEnd type="none" w="med" len="med"/>
                      <a:tailEnd type="none" w="med" len="med"/>
                    </a:lnT>
                    <a:lnB w="19050" cap="flat" cmpd="sng" algn="ctr">
                      <a:solidFill>
                        <a:srgbClr val="6565FF"/>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050"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某</a:t>
            </a:r>
            <a:r>
              <a:rPr lang="en-US" altLang="zh-CN"/>
              <a:t>IT</a:t>
            </a:r>
            <a:r>
              <a:rPr lang="zh-CN" altLang="en-US"/>
              <a:t>战略规划项目的人员分工职责示例</a:t>
            </a:r>
            <a:endParaRPr lang="en-US" altLang="zh-CN"/>
          </a:p>
        </p:txBody>
      </p:sp>
      <p:graphicFrame>
        <p:nvGraphicFramePr>
          <p:cNvPr id="1026291" name="Group 243"/>
          <p:cNvGraphicFramePr>
            <a:graphicFrameLocks noGrp="1"/>
          </p:cNvGraphicFramePr>
          <p:nvPr/>
        </p:nvGraphicFramePr>
        <p:xfrm>
          <a:off x="260350" y="1341438"/>
          <a:ext cx="8632825" cy="4350400"/>
        </p:xfrm>
        <a:graphic>
          <a:graphicData uri="http://schemas.openxmlformats.org/drawingml/2006/table">
            <a:tbl>
              <a:tblPr/>
              <a:tblGrid>
                <a:gridCol w="1143000"/>
                <a:gridCol w="1184275"/>
                <a:gridCol w="731838"/>
                <a:gridCol w="730250"/>
                <a:gridCol w="515937"/>
                <a:gridCol w="515938"/>
                <a:gridCol w="515937"/>
                <a:gridCol w="515938"/>
                <a:gridCol w="515937"/>
                <a:gridCol w="515938"/>
                <a:gridCol w="515937"/>
                <a:gridCol w="515938"/>
                <a:gridCol w="715962"/>
              </a:tblGrid>
              <a:tr h="508000">
                <a:tc rowSpan="2">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项目团队</a:t>
                      </a:r>
                      <a:endPar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rowSpan="2">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主要成员</a:t>
                      </a:r>
                      <a:endPar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rowSpan="2">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职位</a:t>
                      </a:r>
                      <a:endPar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rowSpan="2">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来自</a:t>
                      </a:r>
                      <a:endPar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gridSpan="8">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专业知识</a:t>
                      </a:r>
                      <a:endPar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hMerge="1">
                  <a:tcPr/>
                </a:tc>
                <a:tc hMerge="1">
                  <a:tcPr/>
                </a:tc>
                <a:tc hMerge="1">
                  <a:tcPr/>
                </a:tc>
                <a:tc hMerge="1">
                  <a:tcPr/>
                </a:tc>
                <a:tc hMerge="1">
                  <a:tcPr/>
                </a:tc>
                <a:tc hMerge="1">
                  <a:tcPr/>
                </a:tc>
                <a:tc hMerge="1">
                  <a:tcPr/>
                </a:tc>
                <a:tc rowSpan="2">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承诺</a:t>
                      </a:r>
                      <a:endPar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时间</a:t>
                      </a:r>
                      <a:endParaRPr kumimoji="1" lang="zh-CN" altLang="en-US" sz="12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r>
              <a:tr h="0">
                <a:tc vMerge="1">
                  <a:tcPr/>
                </a:tc>
                <a:tc vMerge="1">
                  <a:tcPr/>
                </a:tc>
                <a:tc vMerge="1">
                  <a:tcPr/>
                </a:tc>
                <a:tc vMerge="1">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企业战略</a:t>
                      </a:r>
                      <a:endPar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IT</a:t>
                      </a:r>
                      <a:endParaRPr kumimoji="1" lang="en-US" altLang="ko-KR"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Pct val="80000"/>
                        <a:buFontTx/>
                        <a:buNone/>
                      </a:pPr>
                      <a:r>
                        <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战略</a:t>
                      </a:r>
                      <a:endPar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系统架构</a:t>
                      </a:r>
                      <a:endPar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组织管控</a:t>
                      </a:r>
                      <a:endPar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项目管理</a:t>
                      </a:r>
                      <a:endPar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流程管理</a:t>
                      </a:r>
                      <a:endPar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MSS MIS</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工作年限</a:t>
                      </a:r>
                      <a:endPar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ECFF"/>
                    </a:solidFill>
                  </a:tcPr>
                </a:tc>
                <a:tc vMerge="1">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项目指导委员会</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李为冲</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副总裁</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中国</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25</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10%</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质量控制</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Arial" panose="020B0604020202020204" pitchFamily="34" charset="0"/>
                        </a:rPr>
                        <a:t>Trent Mayberry</a:t>
                      </a:r>
                      <a:endParaRPr kumimoji="1"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Arial" panose="020B0604020202020204" pitchFamily="34"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总裁</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澳洲</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27</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10%</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项目总监</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张育成</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总监</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香港</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11</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50%</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专家</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陈小树</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总监</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中国</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17</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10%</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项目经理</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张　毅</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经理</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中国</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10</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100%</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项目组成员</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李　军</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顾问</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中国</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12</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100%</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项目组成员</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温泉飞</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顾问</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中国</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9</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100%</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项目组成员</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廖　骏</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顾问</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中国</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7</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100%</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项目组成员</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方　昕</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分析师</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中国</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5</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100%</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其他候选成员</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唐振凯</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经理</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中国</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12</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待定</a:t>
                      </a:r>
                      <a:endPar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其他候选成员</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田　菲</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顾问</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中国</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9</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待定</a:t>
                      </a:r>
                      <a:endPar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其他候选成员</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李和璞</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顾问</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台湾</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5</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待定</a:t>
                      </a:r>
                      <a:endPar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其他候选成员</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李小敏</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顾问</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中国</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9</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待定</a:t>
                      </a:r>
                      <a:endPar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0">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其他候选成员</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沈　静</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分析师</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中国</a:t>
                      </a:r>
                      <a:endParaRPr kumimoji="1" lang="zh-CN" altLang="en-US"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
                          <a:srgbClr val="006666"/>
                        </a:buClr>
                        <a:buSzPct val="80000"/>
                        <a:buFont typeface="Wingdings" panose="05000000000000000000" pitchFamily="2" charset="2"/>
                        <a:buNone/>
                      </a:pPr>
                      <a:endParaRPr kumimoji="0" lang="en-US" altLang="zh-CN" sz="10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a:txBody>
                  <a:tcPr marL="93600" marR="936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rPr>
                        <a:t></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sym typeface="Wingdings 2" panose="05020102010507070707" pitchFamily="18" charset="2"/>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kumimoji="1" lang="en-US" altLang="zh-CN"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a:lnSpc>
                          <a:spcPct val="120000"/>
                        </a:lnSpc>
                        <a:spcAft>
                          <a:spcPct val="50000"/>
                        </a:spcAft>
                        <a:buClr>
                          <a:srgbClr val="006666"/>
                        </a:buClr>
                        <a:buSzPct val="80000"/>
                        <a:buFont typeface="Wingdings" panose="05000000000000000000" pitchFamily="2" charset="2"/>
                        <a:defRPr>
                          <a:solidFill>
                            <a:schemeClr val="tx1"/>
                          </a:solidFill>
                          <a:latin typeface="微软雅黑" panose="020B0503020204020204" pitchFamily="34" charset="-122"/>
                          <a:ea typeface="微软雅黑" panose="020B0503020204020204" pitchFamily="34" charset="-122"/>
                        </a:defRPr>
                      </a:lvl1pPr>
                      <a:lvl2pPr algn="l">
                        <a:lnSpc>
                          <a:spcPct val="120000"/>
                        </a:lnSpc>
                        <a:spcAft>
                          <a:spcPct val="50000"/>
                        </a:spcAft>
                        <a:buClr>
                          <a:srgbClr val="006666"/>
                        </a:buClr>
                        <a:buSzPct val="80000"/>
                        <a:buFont typeface="Wingdings" panose="05000000000000000000" pitchFamily="2" charset="2"/>
                        <a:defRPr sz="1600">
                          <a:solidFill>
                            <a:schemeClr val="tx1"/>
                          </a:solidFill>
                          <a:latin typeface="微软雅黑" panose="020B0503020204020204" pitchFamily="34" charset="-122"/>
                          <a:ea typeface="微软雅黑" panose="020B0503020204020204" pitchFamily="34" charset="-122"/>
                        </a:defRPr>
                      </a:lvl2pPr>
                      <a:lvl3pPr algn="l">
                        <a:lnSpc>
                          <a:spcPct val="120000"/>
                        </a:lnSpc>
                        <a:spcAft>
                          <a:spcPct val="50000"/>
                        </a:spcAft>
                        <a:buClr>
                          <a:srgbClr val="006666"/>
                        </a:buClr>
                        <a:buSzPct val="125000"/>
                        <a:buFont typeface="Arial" panose="020B0604020202020204" pitchFamily="34" charset="0"/>
                        <a:defRPr sz="1400">
                          <a:solidFill>
                            <a:schemeClr val="tx1"/>
                          </a:solidFill>
                          <a:latin typeface="微软雅黑" panose="020B0503020204020204" pitchFamily="34" charset="-122"/>
                          <a:ea typeface="微软雅黑" panose="020B0503020204020204" pitchFamily="34" charset="-122"/>
                        </a:defRPr>
                      </a:lvl3pPr>
                      <a:lvl4pPr algn="l">
                        <a:spcAft>
                          <a:spcPts val="1000"/>
                        </a:spcAft>
                        <a:buFont typeface="Arial" panose="020B0604020202020204" pitchFamily="34" charset="0"/>
                        <a:defRPr sz="1000">
                          <a:solidFill>
                            <a:schemeClr val="tx1"/>
                          </a:solidFill>
                          <a:latin typeface="Verdana" panose="020B0604030504040204" pitchFamily="34" charset="0"/>
                          <a:ea typeface="微软雅黑" panose="020B0503020204020204" pitchFamily="34" charset="-122"/>
                        </a:defRPr>
                      </a:lvl4pPr>
                      <a:lvl5pPr algn="l">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5pPr>
                      <a:lvl6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6pPr>
                      <a:lvl7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7pPr>
                      <a:lvl8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8pPr>
                      <a:lvl9pPr fontAlgn="base">
                        <a:spcBef>
                          <a:spcPct val="0"/>
                        </a:spcBef>
                        <a:spcAft>
                          <a:spcPts val="1000"/>
                        </a:spcAft>
                        <a:buFont typeface="Arial" panose="020B0604020202020204" pitchFamily="34" charset="0"/>
                        <a:defRPr sz="900">
                          <a:solidFill>
                            <a:schemeClr val="tx1"/>
                          </a:solidFill>
                          <a:latin typeface="Verdana" panose="020B0604030504040204" pitchFamily="34" charset="0"/>
                          <a:ea typeface="微软雅黑" panose="020B0503020204020204" pitchFamily="34" charset="-122"/>
                        </a:defRPr>
                      </a:lvl9pPr>
                    </a:lstStyle>
                    <a:p>
                      <a:pPr marL="0" marR="0" lvl="0" indent="0" algn="ctr" defTabSz="914400" rtl="0" eaLnBrk="1" fontAlgn="base" latinLnBrk="1" hangingPunct="1">
                        <a:lnSpc>
                          <a:spcPct val="100000"/>
                        </a:lnSpc>
                        <a:spcBef>
                          <a:spcPct val="0"/>
                        </a:spcBef>
                        <a:spcAft>
                          <a:spcPct val="0"/>
                        </a:spcAft>
                        <a:buClrTx/>
                        <a:buSzPct val="80000"/>
                        <a:buFontTx/>
                        <a:buNone/>
                      </a:pPr>
                      <a:r>
                        <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待定</a:t>
                      </a:r>
                      <a:endParaRPr kumimoji="1" lang="zh-CN" altLang="en-US" sz="1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93600" marR="936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0146"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咨询项目管理机制与一般项目没有本质差异</a:t>
            </a:r>
            <a:endParaRPr lang="zh-CN" altLang="en-US"/>
          </a:p>
        </p:txBody>
      </p:sp>
      <p:grpSp>
        <p:nvGrpSpPr>
          <p:cNvPr id="1030158" name="Group 14"/>
          <p:cNvGrpSpPr/>
          <p:nvPr/>
        </p:nvGrpSpPr>
        <p:grpSpPr bwMode="auto">
          <a:xfrm>
            <a:off x="900113" y="1290638"/>
            <a:ext cx="7256462" cy="4514850"/>
            <a:chOff x="713" y="1026"/>
            <a:chExt cx="3936" cy="2449"/>
          </a:xfrm>
        </p:grpSpPr>
        <p:sp>
          <p:nvSpPr>
            <p:cNvPr id="1030149" name="Oval 5"/>
            <p:cNvSpPr>
              <a:spLocks noChangeArrowheads="1"/>
            </p:cNvSpPr>
            <p:nvPr/>
          </p:nvSpPr>
          <p:spPr bwMode="auto">
            <a:xfrm>
              <a:off x="1189" y="1227"/>
              <a:ext cx="2999" cy="1524"/>
            </a:xfrm>
            <a:prstGeom prst="ellipse">
              <a:avLst/>
            </a:prstGeom>
            <a:solidFill>
              <a:srgbClr val="288FC8"/>
            </a:solidFill>
            <a:ln w="6350" cap="rnd" algn="ctr">
              <a:solidFill>
                <a:srgbClr val="006699"/>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lvl1pPr marL="95250" indent="-95250" algn="l">
                <a:defRPr>
                  <a:solidFill>
                    <a:schemeClr val="tx1"/>
                  </a:solidFill>
                  <a:latin typeface="Arial" panose="020B0604020202020204" pitchFamily="34" charset="0"/>
                  <a:ea typeface="宋体" panose="02010600030101010101" pitchFamily="2" charset="-122"/>
                </a:defRPr>
              </a:lvl1pPr>
              <a:lvl2pPr marL="852805" algn="l">
                <a:defRPr>
                  <a:solidFill>
                    <a:schemeClr val="tx1"/>
                  </a:solidFill>
                  <a:latin typeface="Arial" panose="020B0604020202020204" pitchFamily="34" charset="0"/>
                  <a:ea typeface="宋体" panose="02010600030101010101" pitchFamily="2" charset="-122"/>
                </a:defRPr>
              </a:lvl2pPr>
              <a:lvl3pPr marL="1043305"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spcAft>
                  <a:spcPct val="20000"/>
                </a:spcAft>
                <a:buClr>
                  <a:schemeClr val="folHlink"/>
                </a:buClr>
              </a:pPr>
              <a:r>
                <a:rPr lang="zh-CN" altLang="en-GB" sz="3600" b="1">
                  <a:solidFill>
                    <a:schemeClr val="bg1"/>
                  </a:solidFill>
                  <a:latin typeface="微软雅黑" panose="020B0503020204020204" pitchFamily="34" charset="-122"/>
                  <a:ea typeface="微软雅黑" panose="020B0503020204020204" pitchFamily="34" charset="-122"/>
                </a:rPr>
                <a:t>项 目 管 理</a:t>
              </a:r>
              <a:endParaRPr lang="zh-CN" altLang="en-GB" sz="3600" b="1">
                <a:solidFill>
                  <a:schemeClr val="bg1"/>
                </a:solidFill>
                <a:latin typeface="微软雅黑" panose="020B0503020204020204" pitchFamily="34" charset="-122"/>
                <a:ea typeface="微软雅黑" panose="020B0503020204020204" pitchFamily="34" charset="-122"/>
              </a:endParaRPr>
            </a:p>
          </p:txBody>
        </p:sp>
        <p:sp>
          <p:nvSpPr>
            <p:cNvPr id="1030150" name="Oval 6"/>
            <p:cNvSpPr>
              <a:spLocks noChangeArrowheads="1"/>
            </p:cNvSpPr>
            <p:nvPr/>
          </p:nvSpPr>
          <p:spPr bwMode="auto">
            <a:xfrm>
              <a:off x="3492" y="1366"/>
              <a:ext cx="1157" cy="491"/>
            </a:xfrm>
            <a:prstGeom prst="ellipse">
              <a:avLst/>
            </a:prstGeom>
            <a:solidFill>
              <a:srgbClr val="D6EBF6"/>
            </a:solidFill>
            <a:ln w="6350" cap="rnd" algn="ctr">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p>
              <a:pPr eaLnBrk="0" hangingPunct="0"/>
              <a:r>
                <a:rPr lang="zh-CN" altLang="en-US" sz="2000" b="1">
                  <a:solidFill>
                    <a:srgbClr val="000000"/>
                  </a:solidFill>
                  <a:latin typeface="微软雅黑" panose="020B0503020204020204" pitchFamily="34" charset="-122"/>
                </a:rPr>
                <a:t>质量管理</a:t>
              </a:r>
              <a:endParaRPr lang="en-GB" altLang="zh-CN" sz="2000" b="1">
                <a:solidFill>
                  <a:srgbClr val="000000"/>
                </a:solidFill>
                <a:latin typeface="微软雅黑" panose="020B0503020204020204" pitchFamily="34" charset="-122"/>
              </a:endParaRPr>
            </a:p>
          </p:txBody>
        </p:sp>
        <p:sp>
          <p:nvSpPr>
            <p:cNvPr id="1030151" name="Oval 7"/>
            <p:cNvSpPr>
              <a:spLocks noChangeArrowheads="1"/>
            </p:cNvSpPr>
            <p:nvPr/>
          </p:nvSpPr>
          <p:spPr bwMode="auto">
            <a:xfrm>
              <a:off x="3492" y="2121"/>
              <a:ext cx="1157" cy="491"/>
            </a:xfrm>
            <a:prstGeom prst="ellipse">
              <a:avLst/>
            </a:prstGeom>
            <a:solidFill>
              <a:srgbClr val="D6EBF6"/>
            </a:solidFill>
            <a:ln w="6350" cap="rnd" algn="ctr">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p>
              <a:pPr eaLnBrk="0" hangingPunct="0"/>
              <a:r>
                <a:rPr lang="zh-CN" altLang="en-US" sz="2000" b="1">
                  <a:solidFill>
                    <a:srgbClr val="000000"/>
                  </a:solidFill>
                  <a:latin typeface="微软雅黑" panose="020B0503020204020204" pitchFamily="34" charset="-122"/>
                </a:rPr>
                <a:t>风险管理</a:t>
              </a:r>
              <a:endParaRPr lang="en-GB" altLang="zh-CN" sz="2000" b="1">
                <a:solidFill>
                  <a:srgbClr val="000000"/>
                </a:solidFill>
                <a:latin typeface="微软雅黑" panose="020B0503020204020204" pitchFamily="34" charset="-122"/>
              </a:endParaRPr>
            </a:p>
          </p:txBody>
        </p:sp>
        <p:grpSp>
          <p:nvGrpSpPr>
            <p:cNvPr id="1030152" name="Group 8"/>
            <p:cNvGrpSpPr/>
            <p:nvPr/>
          </p:nvGrpSpPr>
          <p:grpSpPr bwMode="auto">
            <a:xfrm>
              <a:off x="2107" y="1026"/>
              <a:ext cx="1164" cy="1920"/>
              <a:chOff x="2544" y="1440"/>
              <a:chExt cx="1163" cy="1920"/>
            </a:xfrm>
          </p:grpSpPr>
          <p:sp>
            <p:nvSpPr>
              <p:cNvPr id="1030153" name="Oval 9"/>
              <p:cNvSpPr>
                <a:spLocks noChangeArrowheads="1"/>
              </p:cNvSpPr>
              <p:nvPr/>
            </p:nvSpPr>
            <p:spPr bwMode="auto">
              <a:xfrm>
                <a:off x="2544" y="1440"/>
                <a:ext cx="1163" cy="497"/>
              </a:xfrm>
              <a:prstGeom prst="ellipse">
                <a:avLst/>
              </a:prstGeom>
              <a:solidFill>
                <a:srgbClr val="D6EBF6"/>
              </a:solidFill>
              <a:ln w="6350" cap="rnd" algn="ctr">
                <a:solidFill>
                  <a:srgbClr val="006699"/>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p>
                <a:pPr eaLnBrk="0" hangingPunct="0"/>
                <a:r>
                  <a:rPr lang="zh-CN" altLang="en-US" sz="2000" b="1">
                    <a:solidFill>
                      <a:srgbClr val="000000"/>
                    </a:solidFill>
                    <a:latin typeface="微软雅黑" panose="020B0503020204020204" pitchFamily="34" charset="-122"/>
                  </a:rPr>
                  <a:t>沟通计划</a:t>
                </a:r>
                <a:endParaRPr lang="en-GB" altLang="zh-CN" sz="2000" b="1">
                  <a:solidFill>
                    <a:srgbClr val="000000"/>
                  </a:solidFill>
                  <a:latin typeface="微软雅黑" panose="020B0503020204020204" pitchFamily="34" charset="-122"/>
                </a:endParaRPr>
              </a:p>
            </p:txBody>
          </p:sp>
          <p:sp>
            <p:nvSpPr>
              <p:cNvPr id="1030154" name="Oval 10"/>
              <p:cNvSpPr>
                <a:spLocks noChangeArrowheads="1"/>
              </p:cNvSpPr>
              <p:nvPr/>
            </p:nvSpPr>
            <p:spPr bwMode="auto">
              <a:xfrm>
                <a:off x="2544" y="2869"/>
                <a:ext cx="1157" cy="491"/>
              </a:xfrm>
              <a:prstGeom prst="ellipse">
                <a:avLst/>
              </a:prstGeom>
              <a:solidFill>
                <a:srgbClr val="D6EBF6"/>
              </a:solidFill>
              <a:ln w="6350" cap="rnd" algn="ctr">
                <a:solidFill>
                  <a:srgbClr val="006699"/>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p>
                <a:pPr eaLnBrk="0" hangingPunct="0"/>
                <a:r>
                  <a:rPr lang="zh-CN" altLang="en-US" sz="2000" b="1">
                    <a:solidFill>
                      <a:srgbClr val="000000"/>
                    </a:solidFill>
                    <a:latin typeface="微软雅黑" panose="020B0503020204020204" pitchFamily="34" charset="-122"/>
                  </a:rPr>
                  <a:t>工作范围</a:t>
                </a:r>
                <a:endParaRPr lang="zh-CN" altLang="en-US" sz="2000" b="1">
                  <a:solidFill>
                    <a:srgbClr val="000000"/>
                  </a:solidFill>
                  <a:latin typeface="微软雅黑" panose="020B0503020204020204" pitchFamily="34" charset="-122"/>
                </a:endParaRPr>
              </a:p>
              <a:p>
                <a:pPr eaLnBrk="0" hangingPunct="0"/>
                <a:r>
                  <a:rPr lang="zh-CN" altLang="en-US" sz="2000" b="1">
                    <a:solidFill>
                      <a:srgbClr val="000000"/>
                    </a:solidFill>
                    <a:latin typeface="微软雅黑" panose="020B0503020204020204" pitchFamily="34" charset="-122"/>
                  </a:rPr>
                  <a:t>变更管理</a:t>
                </a:r>
                <a:endParaRPr lang="en-GB" altLang="zh-CN" sz="2000" b="1">
                  <a:solidFill>
                    <a:srgbClr val="000000"/>
                  </a:solidFill>
                  <a:latin typeface="微软雅黑" panose="020B0503020204020204" pitchFamily="34" charset="-122"/>
                </a:endParaRPr>
              </a:p>
            </p:txBody>
          </p:sp>
        </p:grpSp>
        <p:sp>
          <p:nvSpPr>
            <p:cNvPr id="1030155" name="Oval 11"/>
            <p:cNvSpPr>
              <a:spLocks noChangeArrowheads="1"/>
            </p:cNvSpPr>
            <p:nvPr/>
          </p:nvSpPr>
          <p:spPr bwMode="auto">
            <a:xfrm>
              <a:off x="713" y="2121"/>
              <a:ext cx="1163" cy="491"/>
            </a:xfrm>
            <a:prstGeom prst="ellipse">
              <a:avLst/>
            </a:prstGeom>
            <a:solidFill>
              <a:srgbClr val="D6EBF6"/>
            </a:solidFill>
            <a:ln w="6350" cap="rnd" algn="ctr">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p>
              <a:pPr eaLnBrk="0" hangingPunct="0"/>
              <a:r>
                <a:rPr lang="zh-CN" altLang="en-US" sz="2000" b="1">
                  <a:solidFill>
                    <a:srgbClr val="000000"/>
                  </a:solidFill>
                  <a:latin typeface="微软雅黑" panose="020B0503020204020204" pitchFamily="34" charset="-122"/>
                </a:rPr>
                <a:t>工作成果</a:t>
              </a:r>
              <a:endParaRPr lang="zh-CN" altLang="en-US" sz="2000" b="1">
                <a:solidFill>
                  <a:srgbClr val="000000"/>
                </a:solidFill>
                <a:latin typeface="微软雅黑" panose="020B0503020204020204" pitchFamily="34" charset="-122"/>
              </a:endParaRPr>
            </a:p>
            <a:p>
              <a:pPr eaLnBrk="0" hangingPunct="0"/>
              <a:r>
                <a:rPr lang="zh-CN" altLang="en-US" sz="2000" b="1">
                  <a:solidFill>
                    <a:srgbClr val="000000"/>
                  </a:solidFill>
                  <a:latin typeface="微软雅黑" panose="020B0503020204020204" pitchFamily="34" charset="-122"/>
                </a:rPr>
                <a:t>验收流程</a:t>
              </a:r>
              <a:endParaRPr lang="en-GB" altLang="zh-CN" sz="2000" b="1">
                <a:solidFill>
                  <a:srgbClr val="000000"/>
                </a:solidFill>
                <a:latin typeface="微软雅黑" panose="020B0503020204020204" pitchFamily="34" charset="-122"/>
              </a:endParaRPr>
            </a:p>
          </p:txBody>
        </p:sp>
        <p:sp>
          <p:nvSpPr>
            <p:cNvPr id="1030156" name="Oval 12"/>
            <p:cNvSpPr>
              <a:spLocks noChangeArrowheads="1"/>
            </p:cNvSpPr>
            <p:nvPr/>
          </p:nvSpPr>
          <p:spPr bwMode="auto">
            <a:xfrm>
              <a:off x="713" y="1366"/>
              <a:ext cx="1163" cy="497"/>
            </a:xfrm>
            <a:prstGeom prst="ellipse">
              <a:avLst/>
            </a:prstGeom>
            <a:solidFill>
              <a:srgbClr val="D6EBF6"/>
            </a:solidFill>
            <a:ln w="6350" cap="rnd" algn="ctr">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p>
              <a:pPr eaLnBrk="0" hangingPunct="0"/>
              <a:r>
                <a:rPr lang="zh-CN" altLang="en-US" sz="2000" b="1">
                  <a:solidFill>
                    <a:srgbClr val="000000"/>
                  </a:solidFill>
                  <a:latin typeface="微软雅黑" panose="020B0503020204020204" pitchFamily="34" charset="-122"/>
                </a:rPr>
                <a:t>争议协调</a:t>
              </a:r>
              <a:endParaRPr lang="zh-CN" altLang="en-US" sz="2000" b="1">
                <a:solidFill>
                  <a:srgbClr val="000000"/>
                </a:solidFill>
                <a:latin typeface="微软雅黑" panose="020B0503020204020204" pitchFamily="34" charset="-122"/>
              </a:endParaRPr>
            </a:p>
            <a:p>
              <a:pPr eaLnBrk="0" hangingPunct="0"/>
              <a:r>
                <a:rPr lang="zh-CN" altLang="en-US" sz="2000" b="1">
                  <a:solidFill>
                    <a:srgbClr val="000000"/>
                  </a:solidFill>
                  <a:latin typeface="微软雅黑" panose="020B0503020204020204" pitchFamily="34" charset="-122"/>
                </a:rPr>
                <a:t>管理</a:t>
              </a:r>
              <a:endParaRPr lang="en-GB" altLang="zh-CN" sz="2000" b="1">
                <a:solidFill>
                  <a:srgbClr val="000000"/>
                </a:solidFill>
                <a:latin typeface="微软雅黑" panose="020B0503020204020204" pitchFamily="34" charset="-122"/>
              </a:endParaRPr>
            </a:p>
          </p:txBody>
        </p:sp>
        <p:sp>
          <p:nvSpPr>
            <p:cNvPr id="1030157" name="Rectangle 13"/>
            <p:cNvSpPr>
              <a:spLocks noChangeArrowheads="1"/>
            </p:cNvSpPr>
            <p:nvPr/>
          </p:nvSpPr>
          <p:spPr bwMode="auto">
            <a:xfrm>
              <a:off x="886" y="3067"/>
              <a:ext cx="3583" cy="408"/>
            </a:xfrm>
            <a:prstGeom prst="rect">
              <a:avLst/>
            </a:prstGeom>
            <a:solidFill>
              <a:srgbClr val="D6EBF6"/>
            </a:solidFill>
            <a:ln w="6350" cap="rnd" algn="ctr">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p>
              <a:pPr eaLnBrk="0" hangingPunct="0"/>
              <a:r>
                <a:rPr lang="zh-CN" altLang="en-US" sz="2000" b="1">
                  <a:solidFill>
                    <a:srgbClr val="000000"/>
                  </a:solidFill>
                  <a:latin typeface="微软雅黑" panose="020B0503020204020204" pitchFamily="34" charset="-122"/>
                </a:rPr>
                <a:t>工作环境要求</a:t>
              </a:r>
              <a:endParaRPr lang="zh-CN" altLang="en-US" sz="2000" b="1">
                <a:solidFill>
                  <a:srgbClr val="000000"/>
                </a:solidFill>
                <a:latin typeface="微软雅黑" panose="020B0503020204020204" pitchFamily="34" charset="-122"/>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0930"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通过多维度的努力，确保质量控制</a:t>
            </a:r>
            <a:endParaRPr lang="zh-CN" altLang="en-US"/>
          </a:p>
        </p:txBody>
      </p:sp>
      <p:sp>
        <p:nvSpPr>
          <p:cNvPr id="1020948" name="Rectangle 20"/>
          <p:cNvSpPr>
            <a:spLocks noChangeArrowheads="1"/>
          </p:cNvSpPr>
          <p:nvPr/>
        </p:nvSpPr>
        <p:spPr bwMode="auto">
          <a:xfrm>
            <a:off x="2447925" y="1831975"/>
            <a:ext cx="2033588" cy="4189413"/>
          </a:xfrm>
          <a:prstGeom prst="rect">
            <a:avLst/>
          </a:prstGeom>
          <a:noFill/>
          <a:ln w="12700" algn="ctr">
            <a:solidFill>
              <a:srgbClr val="4D4D4D"/>
            </a:solidFill>
            <a:miter lim="800000"/>
          </a:ln>
          <a:effectLst/>
          <a:extLst>
            <a:ext uri="{909E8E84-426E-40DD-AFC4-6F175D3DCCD1}">
              <a14:hiddenFill xmlns:a14="http://schemas.microsoft.com/office/drawing/2010/main">
                <a:solidFill>
                  <a:srgbClr val="7889FB"/>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lIns="45720" rIns="0"/>
          <a:lstStyle>
            <a:lvl1pPr marL="116205" indent="-116205" algn="l">
              <a:defRPr>
                <a:solidFill>
                  <a:schemeClr val="tx1"/>
                </a:solidFill>
                <a:latin typeface="Arial" panose="020B0604020202020204" pitchFamily="34" charset="0"/>
                <a:ea typeface="宋体" panose="02010600030101010101" pitchFamily="2" charset="-122"/>
              </a:defRPr>
            </a:lvl1pPr>
            <a:lvl2pPr marL="344805" indent="-114300" algn="l">
              <a:defRPr>
                <a:solidFill>
                  <a:schemeClr val="tx1"/>
                </a:solidFill>
                <a:latin typeface="Arial" panose="020B0604020202020204" pitchFamily="34" charset="0"/>
                <a:ea typeface="宋体" panose="02010600030101010101" pitchFamily="2" charset="-122"/>
              </a:defRPr>
            </a:lvl2pPr>
            <a:lvl3pPr marL="573405" indent="-114300"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lnSpc>
                <a:spcPct val="105000"/>
              </a:lnSpc>
              <a:spcAft>
                <a:spcPct val="25000"/>
              </a:spcAft>
              <a:buClr>
                <a:srgbClr val="CC0000"/>
              </a:buClr>
              <a:buFontTx/>
              <a:buChar char="•"/>
            </a:pP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项目经理由具备多年电信行业经验和咨询经验的经理级以上人员担任</a:t>
            </a: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eaLnBrk="0" hangingPunct="0">
              <a:lnSpc>
                <a:spcPct val="105000"/>
              </a:lnSpc>
              <a:spcAft>
                <a:spcPct val="25000"/>
              </a:spcAft>
              <a:buClr>
                <a:srgbClr val="CC0000"/>
              </a:buClr>
              <a:buFontTx/>
              <a:buChar char="•"/>
            </a:pP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A</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咨询将从国内或国外邀请具丰富专业经验的行业专家加盟，提升项目质量</a:t>
            </a: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eaLnBrk="0" hangingPunct="0">
              <a:lnSpc>
                <a:spcPct val="105000"/>
              </a:lnSpc>
              <a:spcAft>
                <a:spcPct val="25000"/>
              </a:spcAft>
              <a:buClr>
                <a:srgbClr val="CC0000"/>
              </a:buClr>
              <a:buFontTx/>
              <a:buChar char="•"/>
            </a:pP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A</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咨询方的项目组成员将由优秀的咨询顾问组成</a:t>
            </a: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eaLnBrk="0" hangingPunct="0">
              <a:lnSpc>
                <a:spcPct val="105000"/>
              </a:lnSpc>
              <a:spcAft>
                <a:spcPct val="25000"/>
              </a:spcAft>
              <a:buClr>
                <a:srgbClr val="CC0000"/>
              </a:buClr>
              <a:buFontTx/>
              <a:buChar char="•"/>
            </a:pP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B</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客户方的项目组成员也建议由对</a:t>
            </a: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B</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客户的业务或</a:t>
            </a: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IT</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有深入了解的员工担任</a:t>
            </a: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020949" name="AutoShape 21"/>
          <p:cNvSpPr>
            <a:spLocks noChangeArrowheads="1"/>
          </p:cNvSpPr>
          <p:nvPr/>
        </p:nvSpPr>
        <p:spPr bwMode="invGray">
          <a:xfrm>
            <a:off x="276225" y="1268413"/>
            <a:ext cx="2032000" cy="477837"/>
          </a:xfrm>
          <a:prstGeom prst="bevel">
            <a:avLst>
              <a:gd name="adj" fmla="val 12500"/>
            </a:avLst>
          </a:prstGeom>
          <a:solidFill>
            <a:srgbClr val="99CC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nchorCtr="1"/>
          <a:lstStyle/>
          <a:p>
            <a:pPr algn="l">
              <a:lnSpc>
                <a:spcPct val="105000"/>
              </a:lnSpc>
              <a:spcAft>
                <a:spcPct val="25000"/>
              </a:spcAft>
              <a:buFont typeface="Wingdings" panose="05000000000000000000" pitchFamily="2" charset="2"/>
              <a:buNone/>
            </a:pPr>
            <a:r>
              <a:rPr lang="zh-CN" altLang="en-US" b="1">
                <a:solidFill>
                  <a:srgbClr val="000000"/>
                </a:solidFill>
                <a:latin typeface="微软雅黑" panose="020B0503020204020204" pitchFamily="34" charset="-122"/>
              </a:rPr>
              <a:t>严密的项目组织</a:t>
            </a:r>
            <a:endParaRPr lang="zh-CN" altLang="en-US" b="1">
              <a:solidFill>
                <a:srgbClr val="000000"/>
              </a:solidFill>
              <a:latin typeface="微软雅黑" panose="020B0503020204020204" pitchFamily="34" charset="-122"/>
            </a:endParaRPr>
          </a:p>
        </p:txBody>
      </p:sp>
      <p:sp>
        <p:nvSpPr>
          <p:cNvPr id="1020950" name="Rectangle 22"/>
          <p:cNvSpPr>
            <a:spLocks noChangeArrowheads="1"/>
          </p:cNvSpPr>
          <p:nvPr/>
        </p:nvSpPr>
        <p:spPr bwMode="auto">
          <a:xfrm>
            <a:off x="279400" y="1814513"/>
            <a:ext cx="2032000" cy="4189412"/>
          </a:xfrm>
          <a:prstGeom prst="rect">
            <a:avLst/>
          </a:prstGeom>
          <a:noFill/>
          <a:ln w="12700" algn="ctr">
            <a:solidFill>
              <a:srgbClr val="4D4D4D"/>
            </a:solidFill>
            <a:miter lim="800000"/>
          </a:ln>
          <a:effectLst/>
          <a:extLst>
            <a:ext uri="{909E8E84-426E-40DD-AFC4-6F175D3DCCD1}">
              <a14:hiddenFill xmlns:a14="http://schemas.microsoft.com/office/drawing/2010/main">
                <a:solidFill>
                  <a:srgbClr val="7889FB"/>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lIns="45720" rIns="0"/>
          <a:lstStyle>
            <a:lvl1pPr marL="116205" indent="-116205" algn="l">
              <a:defRPr>
                <a:solidFill>
                  <a:schemeClr val="tx1"/>
                </a:solidFill>
                <a:latin typeface="Arial" panose="020B0604020202020204" pitchFamily="34" charset="0"/>
                <a:ea typeface="宋体" panose="02010600030101010101" pitchFamily="2" charset="-122"/>
              </a:defRPr>
            </a:lvl1pPr>
            <a:lvl2pPr marL="344805" indent="-114300" algn="l">
              <a:defRPr>
                <a:solidFill>
                  <a:schemeClr val="tx1"/>
                </a:solidFill>
                <a:latin typeface="Arial" panose="020B0604020202020204" pitchFamily="34" charset="0"/>
                <a:ea typeface="宋体" panose="02010600030101010101" pitchFamily="2" charset="-122"/>
              </a:defRPr>
            </a:lvl2pPr>
            <a:lvl3pPr marL="573405" indent="-114300"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lnSpc>
                <a:spcPct val="105000"/>
              </a:lnSpc>
              <a:spcAft>
                <a:spcPct val="25000"/>
              </a:spcAft>
              <a:buClr>
                <a:srgbClr val="CC0000"/>
              </a:buClr>
              <a:buFontTx/>
              <a:buChar char="•"/>
            </a:pP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将会采取扁平且高度集成的项目组织结构，同时客户将会自始至终参与项目的进程</a:t>
            </a: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eaLnBrk="0" hangingPunct="0">
              <a:lnSpc>
                <a:spcPct val="105000"/>
              </a:lnSpc>
              <a:spcAft>
                <a:spcPct val="25000"/>
              </a:spcAft>
              <a:buClr>
                <a:srgbClr val="CC0000"/>
              </a:buClr>
              <a:buFontTx/>
              <a:buChar char="•"/>
            </a:pP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项目指导委员会将会自始至终监控项目的进程</a:t>
            </a: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eaLnBrk="0" hangingPunct="0">
              <a:lnSpc>
                <a:spcPct val="105000"/>
              </a:lnSpc>
              <a:spcAft>
                <a:spcPct val="25000"/>
              </a:spcAft>
              <a:buClr>
                <a:srgbClr val="CC0000"/>
              </a:buClr>
              <a:buFontTx/>
              <a:buChar char="•"/>
            </a:pP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A</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咨询将设立一个项目管理办公室，负责与</a:t>
            </a: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B</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客户的协调，及对</a:t>
            </a: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A</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咨询内部资源进行调配，并全程进行质量管理，以确保项目的质量。</a:t>
            </a: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020951" name="AutoShape 23"/>
          <p:cNvSpPr>
            <a:spLocks noChangeArrowheads="1"/>
          </p:cNvSpPr>
          <p:nvPr/>
        </p:nvSpPr>
        <p:spPr bwMode="invGray">
          <a:xfrm>
            <a:off x="2447925" y="1268413"/>
            <a:ext cx="2032000" cy="477837"/>
          </a:xfrm>
          <a:prstGeom prst="bevel">
            <a:avLst>
              <a:gd name="adj" fmla="val 12500"/>
            </a:avLst>
          </a:prstGeom>
          <a:solidFill>
            <a:srgbClr val="99CC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nchorCtr="1"/>
          <a:lstStyle/>
          <a:p>
            <a:pPr algn="l">
              <a:lnSpc>
                <a:spcPct val="105000"/>
              </a:lnSpc>
              <a:spcAft>
                <a:spcPct val="25000"/>
              </a:spcAft>
              <a:buFont typeface="Wingdings" panose="05000000000000000000" pitchFamily="2" charset="2"/>
              <a:buNone/>
            </a:pPr>
            <a:r>
              <a:rPr lang="zh-CN" altLang="en-US" b="1">
                <a:solidFill>
                  <a:srgbClr val="000000"/>
                </a:solidFill>
                <a:latin typeface="微软雅黑" panose="020B0503020204020204" pitchFamily="34" charset="-122"/>
              </a:rPr>
              <a:t>优秀的项目团队</a:t>
            </a:r>
            <a:endParaRPr lang="zh-CN" altLang="en-US" b="1">
              <a:solidFill>
                <a:srgbClr val="000000"/>
              </a:solidFill>
              <a:latin typeface="微软雅黑" panose="020B0503020204020204" pitchFamily="34" charset="-122"/>
            </a:endParaRPr>
          </a:p>
        </p:txBody>
      </p:sp>
      <p:sp>
        <p:nvSpPr>
          <p:cNvPr id="1020952" name="Rectangle 24"/>
          <p:cNvSpPr>
            <a:spLocks noChangeArrowheads="1"/>
          </p:cNvSpPr>
          <p:nvPr/>
        </p:nvSpPr>
        <p:spPr bwMode="auto">
          <a:xfrm>
            <a:off x="4618038" y="1831975"/>
            <a:ext cx="2033587" cy="4189413"/>
          </a:xfrm>
          <a:prstGeom prst="rect">
            <a:avLst/>
          </a:prstGeom>
          <a:noFill/>
          <a:ln w="12700" algn="ctr">
            <a:solidFill>
              <a:srgbClr val="4D4D4D"/>
            </a:solidFill>
            <a:miter lim="800000"/>
          </a:ln>
          <a:effectLst/>
          <a:extLst>
            <a:ext uri="{909E8E84-426E-40DD-AFC4-6F175D3DCCD1}">
              <a14:hiddenFill xmlns:a14="http://schemas.microsoft.com/office/drawing/2010/main">
                <a:solidFill>
                  <a:srgbClr val="7889FB"/>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lIns="45720" rIns="0"/>
          <a:lstStyle>
            <a:lvl1pPr marL="116205" indent="-116205" algn="l">
              <a:defRPr>
                <a:solidFill>
                  <a:schemeClr val="tx1"/>
                </a:solidFill>
                <a:latin typeface="Arial" panose="020B0604020202020204" pitchFamily="34" charset="0"/>
                <a:ea typeface="宋体" panose="02010600030101010101" pitchFamily="2" charset="-122"/>
              </a:defRPr>
            </a:lvl1pPr>
            <a:lvl2pPr marL="344805" indent="-114300" algn="l">
              <a:defRPr>
                <a:solidFill>
                  <a:schemeClr val="tx1"/>
                </a:solidFill>
                <a:latin typeface="Arial" panose="020B0604020202020204" pitchFamily="34" charset="0"/>
                <a:ea typeface="宋体" panose="02010600030101010101" pitchFamily="2" charset="-122"/>
              </a:defRPr>
            </a:lvl2pPr>
            <a:lvl3pPr marL="573405" indent="-114300"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lnSpc>
                <a:spcPct val="105000"/>
              </a:lnSpc>
              <a:spcAft>
                <a:spcPct val="25000"/>
              </a:spcAft>
              <a:buClr>
                <a:srgbClr val="CC0000"/>
              </a:buClr>
              <a:buFontTx/>
              <a:buChar char="•"/>
            </a:pP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A</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咨询会采用基于国际国内经验的营销效能提升方法，结合</a:t>
            </a: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B</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客户的实际，由</a:t>
            </a: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A</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咨询咨询专家带领实施</a:t>
            </a:r>
            <a:endPar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eaLnBrk="0" hangingPunct="0">
              <a:lnSpc>
                <a:spcPct val="105000"/>
              </a:lnSpc>
              <a:spcAft>
                <a:spcPct val="25000"/>
              </a:spcAft>
              <a:buClr>
                <a:srgbClr val="CC0000"/>
              </a:buClr>
              <a:buFontTx/>
              <a:buChar char="•"/>
            </a:pP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A</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咨询的行业专家的参与会带来国外的先进经验</a:t>
            </a: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eaLnBrk="0" hangingPunct="0">
              <a:lnSpc>
                <a:spcPct val="105000"/>
              </a:lnSpc>
              <a:spcAft>
                <a:spcPct val="25000"/>
              </a:spcAft>
              <a:buClr>
                <a:srgbClr val="CC0000"/>
              </a:buClr>
              <a:buFontTx/>
              <a:buChar char="•"/>
            </a:pP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项目过程中，</a:t>
            </a: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A</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咨询的项目团队将从不同角度，以不同方式，向</a:t>
            </a:r>
            <a:r>
              <a:rPr lang="en-AU" altLang="zh-CN"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B</a:t>
            </a: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客户的人员进行知识转移</a:t>
            </a: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020953" name="AutoShape 25"/>
          <p:cNvSpPr>
            <a:spLocks noChangeArrowheads="1"/>
          </p:cNvSpPr>
          <p:nvPr/>
        </p:nvSpPr>
        <p:spPr bwMode="invGray">
          <a:xfrm>
            <a:off x="4618038" y="1268413"/>
            <a:ext cx="2033587" cy="477837"/>
          </a:xfrm>
          <a:prstGeom prst="bevel">
            <a:avLst>
              <a:gd name="adj" fmla="val 12500"/>
            </a:avLst>
          </a:prstGeom>
          <a:solidFill>
            <a:srgbClr val="99CC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nchorCtr="1"/>
          <a:lstStyle/>
          <a:p>
            <a:pPr algn="l">
              <a:lnSpc>
                <a:spcPct val="105000"/>
              </a:lnSpc>
              <a:spcAft>
                <a:spcPct val="25000"/>
              </a:spcAft>
              <a:buFont typeface="Wingdings" panose="05000000000000000000" pitchFamily="2" charset="2"/>
              <a:buNone/>
            </a:pPr>
            <a:r>
              <a:rPr lang="zh-CN" altLang="en-US" b="1">
                <a:solidFill>
                  <a:srgbClr val="000000"/>
                </a:solidFill>
                <a:latin typeface="微软雅黑" panose="020B0503020204020204" pitchFamily="34" charset="-122"/>
              </a:rPr>
              <a:t>专业知识导入</a:t>
            </a:r>
            <a:endParaRPr lang="zh-CN" altLang="en-US" b="1">
              <a:solidFill>
                <a:srgbClr val="000000"/>
              </a:solidFill>
              <a:latin typeface="微软雅黑" panose="020B0503020204020204" pitchFamily="34" charset="-122"/>
            </a:endParaRPr>
          </a:p>
        </p:txBody>
      </p:sp>
      <p:sp>
        <p:nvSpPr>
          <p:cNvPr id="1020954" name="Rectangle 26"/>
          <p:cNvSpPr>
            <a:spLocks noChangeArrowheads="1"/>
          </p:cNvSpPr>
          <p:nvPr/>
        </p:nvSpPr>
        <p:spPr bwMode="auto">
          <a:xfrm>
            <a:off x="6789738" y="1831975"/>
            <a:ext cx="2033587" cy="4189413"/>
          </a:xfrm>
          <a:prstGeom prst="rect">
            <a:avLst/>
          </a:prstGeom>
          <a:noFill/>
          <a:ln w="12700" algn="ctr">
            <a:solidFill>
              <a:srgbClr val="4D4D4D"/>
            </a:solidFill>
            <a:miter lim="800000"/>
          </a:ln>
          <a:effectLst/>
          <a:extLst>
            <a:ext uri="{909E8E84-426E-40DD-AFC4-6F175D3DCCD1}">
              <a14:hiddenFill xmlns:a14="http://schemas.microsoft.com/office/drawing/2010/main">
                <a:solidFill>
                  <a:srgbClr val="7889FB"/>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lIns="45720" rIns="0"/>
          <a:lstStyle>
            <a:lvl1pPr marL="116205" indent="-116205" algn="l">
              <a:defRPr>
                <a:solidFill>
                  <a:schemeClr val="tx1"/>
                </a:solidFill>
                <a:latin typeface="Arial" panose="020B0604020202020204" pitchFamily="34" charset="0"/>
                <a:ea typeface="宋体" panose="02010600030101010101" pitchFamily="2" charset="-122"/>
              </a:defRPr>
            </a:lvl1pPr>
            <a:lvl2pPr marL="344805" indent="-114300" algn="l">
              <a:defRPr>
                <a:solidFill>
                  <a:schemeClr val="tx1"/>
                </a:solidFill>
                <a:latin typeface="Arial" panose="020B0604020202020204" pitchFamily="34" charset="0"/>
                <a:ea typeface="宋体" panose="02010600030101010101" pitchFamily="2" charset="-122"/>
              </a:defRPr>
            </a:lvl2pPr>
            <a:lvl3pPr marL="573405" indent="-114300" algn="l">
              <a:defRPr>
                <a:solidFill>
                  <a:schemeClr val="tx1"/>
                </a:solidFill>
                <a:latin typeface="Arial" panose="020B0604020202020204" pitchFamily="34" charset="0"/>
                <a:ea typeface="宋体" panose="02010600030101010101" pitchFamily="2" charset="-122"/>
              </a:defRPr>
            </a:lvl3pPr>
            <a:lvl4pPr algn="l">
              <a:defRPr>
                <a:solidFill>
                  <a:schemeClr val="tx1"/>
                </a:solidFill>
                <a:latin typeface="Arial" panose="020B0604020202020204" pitchFamily="34" charset="0"/>
                <a:ea typeface="宋体" panose="02010600030101010101" pitchFamily="2" charset="-122"/>
              </a:defRPr>
            </a:lvl4pPr>
            <a:lvl5pPr algn="l">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lnSpc>
                <a:spcPct val="105000"/>
              </a:lnSpc>
              <a:spcAft>
                <a:spcPct val="25000"/>
              </a:spcAft>
              <a:buClr>
                <a:srgbClr val="CC0000"/>
              </a:buClr>
              <a:buFontTx/>
              <a:buChar char="•"/>
            </a:pP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制定清晰、合理的项目计划，并通过监控机制保证项目计划按时进行</a:t>
            </a: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eaLnBrk="0" hangingPunct="0">
              <a:lnSpc>
                <a:spcPct val="105000"/>
              </a:lnSpc>
              <a:spcAft>
                <a:spcPct val="25000"/>
              </a:spcAft>
              <a:buClr>
                <a:srgbClr val="CC0000"/>
              </a:buClr>
              <a:buFontTx/>
              <a:buChar char="•"/>
            </a:pP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采用严密的过程管理，包括周控，月控等方式保证项目质量</a:t>
            </a: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eaLnBrk="0" hangingPunct="0">
              <a:lnSpc>
                <a:spcPct val="105000"/>
              </a:lnSpc>
              <a:spcAft>
                <a:spcPct val="25000"/>
              </a:spcAft>
              <a:buClr>
                <a:srgbClr val="CC0000"/>
              </a:buClr>
              <a:buFontTx/>
              <a:buChar char="•"/>
            </a:pPr>
            <a:r>
              <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rPr>
              <a:t>通过风险管控机制在项目实施过程中实现风险的有效预测与规避</a:t>
            </a: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a:p>
            <a:pPr eaLnBrk="0" hangingPunct="0">
              <a:lnSpc>
                <a:spcPct val="105000"/>
              </a:lnSpc>
              <a:spcAft>
                <a:spcPct val="25000"/>
              </a:spcAft>
              <a:buClr>
                <a:srgbClr val="CC0000"/>
              </a:buClr>
              <a:buFontTx/>
              <a:buChar char="•"/>
            </a:pPr>
            <a:endParaRPr lang="zh-CN" altLang="en-AU" sz="160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020955" name="AutoShape 27"/>
          <p:cNvSpPr>
            <a:spLocks noChangeArrowheads="1"/>
          </p:cNvSpPr>
          <p:nvPr/>
        </p:nvSpPr>
        <p:spPr bwMode="invGray">
          <a:xfrm>
            <a:off x="6789738" y="1268413"/>
            <a:ext cx="2033587" cy="477837"/>
          </a:xfrm>
          <a:prstGeom prst="bevel">
            <a:avLst>
              <a:gd name="adj" fmla="val 12500"/>
            </a:avLst>
          </a:prstGeom>
          <a:solidFill>
            <a:srgbClr val="99CC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nchorCtr="1"/>
          <a:lstStyle/>
          <a:p>
            <a:pPr algn="l">
              <a:lnSpc>
                <a:spcPct val="105000"/>
              </a:lnSpc>
              <a:spcAft>
                <a:spcPct val="25000"/>
              </a:spcAft>
              <a:buFont typeface="Wingdings" panose="05000000000000000000" pitchFamily="2" charset="2"/>
              <a:buNone/>
            </a:pPr>
            <a:r>
              <a:rPr lang="zh-CN" altLang="en-US" b="1">
                <a:solidFill>
                  <a:srgbClr val="000000"/>
                </a:solidFill>
                <a:latin typeface="微软雅黑" panose="020B0503020204020204" pitchFamily="34" charset="-122"/>
              </a:rPr>
              <a:t>优良的过程管控</a:t>
            </a:r>
            <a:endParaRPr lang="zh-CN" altLang="en-US" b="1">
              <a:solidFill>
                <a:srgbClr val="000000"/>
              </a:solidFill>
              <a:latin typeface="微软雅黑" panose="020B0503020204020204" pitchFamily="34"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331913" y="3065463"/>
            <a:ext cx="6499225" cy="46037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zh-CN" altLang="en-US"/>
          </a:p>
        </p:txBody>
      </p:sp>
      <p:sp>
        <p:nvSpPr>
          <p:cNvPr id="1040387" name="Rectangle 3"/>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目 录</a:t>
            </a:r>
            <a:endParaRPr lang="zh-CN" altLang="en-US"/>
          </a:p>
        </p:txBody>
      </p:sp>
      <p:sp>
        <p:nvSpPr>
          <p:cNvPr id="1040388" name="Rectangle 4"/>
          <p:cNvSpPr>
            <a:spLocks noChangeArrowheads="1"/>
          </p:cNvSpPr>
          <p:nvPr>
            <p:ph type="body" idx="4294967295"/>
          </p:nvPr>
        </p:nvSpPr>
        <p:spPr bwMode="auto">
          <a:xfrm>
            <a:off x="1417638" y="1763713"/>
            <a:ext cx="7269162" cy="40306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anose="05000000000000000000" pitchFamily="2" charset="2"/>
              <a:buNone/>
            </a:pPr>
            <a:r>
              <a:rPr lang="zh-CN" altLang="en-US" sz="2400" dirty="0"/>
              <a:t>一、客户为什么需要咨询服务</a:t>
            </a:r>
            <a:endParaRPr lang="zh-CN" altLang="en-US" sz="2400" dirty="0"/>
          </a:p>
          <a:p>
            <a:pPr>
              <a:buFont typeface="Wingdings" panose="05000000000000000000" pitchFamily="2" charset="2"/>
              <a:buNone/>
            </a:pPr>
            <a:r>
              <a:rPr lang="zh-CN" altLang="en-US" sz="2400" dirty="0"/>
              <a:t>二、咨询服务项目交付方法论概述</a:t>
            </a:r>
            <a:endParaRPr lang="zh-CN" altLang="en-US" sz="2400" dirty="0"/>
          </a:p>
          <a:p>
            <a:pPr>
              <a:buFont typeface="Wingdings" panose="05000000000000000000" pitchFamily="2" charset="2"/>
              <a:buNone/>
            </a:pPr>
            <a:r>
              <a:rPr lang="zh-CN" altLang="en-US" sz="2400" dirty="0">
                <a:solidFill>
                  <a:schemeClr val="bg1"/>
                </a:solidFill>
              </a:rPr>
              <a:t>三、项目准咨询服务过程介绍</a:t>
            </a:r>
            <a:endParaRPr lang="zh-CN" altLang="en-US" sz="2400" dirty="0">
              <a:solidFill>
                <a:schemeClr val="bg1"/>
              </a:solidFill>
            </a:endParaRPr>
          </a:p>
          <a:p>
            <a:pPr>
              <a:buFont typeface="Wingdings" panose="05000000000000000000" pitchFamily="2" charset="2"/>
              <a:buNone/>
            </a:pPr>
            <a:r>
              <a:rPr lang="zh-CN" altLang="en-US" sz="2400" dirty="0"/>
              <a:t>四、咨询服务交付件与工具展示</a:t>
            </a:r>
            <a:endParaRPr lang="zh-CN" altLang="en-US"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170"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dirty="0">
                <a:latin typeface="微软雅黑" panose="020B0503020204020204" pitchFamily="34" charset="-122"/>
              </a:rPr>
              <a:t>连锁便利店业务分析</a:t>
            </a:r>
            <a:r>
              <a:rPr lang="en-US" altLang="zh-CN" dirty="0">
                <a:latin typeface="微软雅黑" panose="020B0503020204020204" pitchFamily="34" charset="-122"/>
              </a:rPr>
              <a:t>&amp;</a:t>
            </a:r>
            <a:r>
              <a:rPr lang="zh-CN" altLang="en-US" dirty="0">
                <a:latin typeface="微软雅黑" panose="020B0503020204020204" pitchFamily="34" charset="-122"/>
              </a:rPr>
              <a:t>评估整体框架</a:t>
            </a:r>
            <a:endParaRPr lang="zh-CN" altLang="en-US" dirty="0">
              <a:latin typeface="微软雅黑" panose="020B0503020204020204" pitchFamily="34" charset="-122"/>
            </a:endParaRPr>
          </a:p>
        </p:txBody>
      </p:sp>
      <p:grpSp>
        <p:nvGrpSpPr>
          <p:cNvPr id="1031171" name="Group 3"/>
          <p:cNvGrpSpPr/>
          <p:nvPr/>
        </p:nvGrpSpPr>
        <p:grpSpPr bwMode="auto">
          <a:xfrm>
            <a:off x="2151063" y="1541463"/>
            <a:ext cx="4537075" cy="4572000"/>
            <a:chOff x="1292" y="935"/>
            <a:chExt cx="2858" cy="2880"/>
          </a:xfrm>
        </p:grpSpPr>
        <p:sp>
          <p:nvSpPr>
            <p:cNvPr id="1031172" name="Freeform 4"/>
            <p:cNvSpPr/>
            <p:nvPr/>
          </p:nvSpPr>
          <p:spPr bwMode="auto">
            <a:xfrm>
              <a:off x="1879" y="935"/>
              <a:ext cx="802" cy="726"/>
            </a:xfrm>
            <a:custGeom>
              <a:avLst/>
              <a:gdLst>
                <a:gd name="T0" fmla="*/ 20 w 1212"/>
                <a:gd name="T1" fmla="*/ 379 h 1053"/>
                <a:gd name="T2" fmla="*/ 78 w 1212"/>
                <a:gd name="T3" fmla="*/ 344 h 1053"/>
                <a:gd name="T4" fmla="*/ 127 w 1212"/>
                <a:gd name="T5" fmla="*/ 308 h 1053"/>
                <a:gd name="T6" fmla="*/ 187 w 1212"/>
                <a:gd name="T7" fmla="*/ 274 h 1053"/>
                <a:gd name="T8" fmla="*/ 235 w 1212"/>
                <a:gd name="T9" fmla="*/ 238 h 1053"/>
                <a:gd name="T10" fmla="*/ 292 w 1212"/>
                <a:gd name="T11" fmla="*/ 213 h 1053"/>
                <a:gd name="T12" fmla="*/ 352 w 1212"/>
                <a:gd name="T13" fmla="*/ 186 h 1053"/>
                <a:gd name="T14" fmla="*/ 411 w 1212"/>
                <a:gd name="T15" fmla="*/ 158 h 1053"/>
                <a:gd name="T16" fmla="*/ 471 w 1212"/>
                <a:gd name="T17" fmla="*/ 133 h 1053"/>
                <a:gd name="T18" fmla="*/ 537 w 1212"/>
                <a:gd name="T19" fmla="*/ 114 h 1053"/>
                <a:gd name="T20" fmla="*/ 597 w 1212"/>
                <a:gd name="T21" fmla="*/ 87 h 1053"/>
                <a:gd name="T22" fmla="*/ 655 w 1212"/>
                <a:gd name="T23" fmla="*/ 70 h 1053"/>
                <a:gd name="T24" fmla="*/ 724 w 1212"/>
                <a:gd name="T25" fmla="*/ 53 h 1053"/>
                <a:gd name="T26" fmla="*/ 784 w 1212"/>
                <a:gd name="T27" fmla="*/ 43 h 1053"/>
                <a:gd name="T28" fmla="*/ 850 w 1212"/>
                <a:gd name="T29" fmla="*/ 26 h 1053"/>
                <a:gd name="T30" fmla="*/ 920 w 1212"/>
                <a:gd name="T31" fmla="*/ 17 h 1053"/>
                <a:gd name="T32" fmla="*/ 978 w 1212"/>
                <a:gd name="T33" fmla="*/ 9 h 1053"/>
                <a:gd name="T34" fmla="*/ 1047 w 1212"/>
                <a:gd name="T35" fmla="*/ 0 h 1053"/>
                <a:gd name="T36" fmla="*/ 1115 w 1212"/>
                <a:gd name="T37" fmla="*/ 0 h 1053"/>
                <a:gd name="T38" fmla="*/ 1173 w 1212"/>
                <a:gd name="T39" fmla="*/ 0 h 1053"/>
                <a:gd name="T40" fmla="*/ 1212 w 1212"/>
                <a:gd name="T41" fmla="*/ 857 h 1053"/>
                <a:gd name="T42" fmla="*/ 1173 w 1212"/>
                <a:gd name="T43" fmla="*/ 857 h 1053"/>
                <a:gd name="T44" fmla="*/ 1144 w 1212"/>
                <a:gd name="T45" fmla="*/ 857 h 1053"/>
                <a:gd name="T46" fmla="*/ 1115 w 1212"/>
                <a:gd name="T47" fmla="*/ 857 h 1053"/>
                <a:gd name="T48" fmla="*/ 1076 w 1212"/>
                <a:gd name="T49" fmla="*/ 866 h 1053"/>
                <a:gd name="T50" fmla="*/ 1047 w 1212"/>
                <a:gd name="T51" fmla="*/ 866 h 1053"/>
                <a:gd name="T52" fmla="*/ 1017 w 1212"/>
                <a:gd name="T53" fmla="*/ 874 h 1053"/>
                <a:gd name="T54" fmla="*/ 988 w 1212"/>
                <a:gd name="T55" fmla="*/ 884 h 1053"/>
                <a:gd name="T56" fmla="*/ 949 w 1212"/>
                <a:gd name="T57" fmla="*/ 884 h 1053"/>
                <a:gd name="T58" fmla="*/ 920 w 1212"/>
                <a:gd name="T59" fmla="*/ 893 h 1053"/>
                <a:gd name="T60" fmla="*/ 889 w 1212"/>
                <a:gd name="T61" fmla="*/ 910 h 1053"/>
                <a:gd name="T62" fmla="*/ 860 w 1212"/>
                <a:gd name="T63" fmla="*/ 920 h 1053"/>
                <a:gd name="T64" fmla="*/ 831 w 1212"/>
                <a:gd name="T65" fmla="*/ 928 h 1053"/>
                <a:gd name="T66" fmla="*/ 802 w 1212"/>
                <a:gd name="T67" fmla="*/ 945 h 1053"/>
                <a:gd name="T68" fmla="*/ 774 w 1212"/>
                <a:gd name="T69" fmla="*/ 954 h 1053"/>
                <a:gd name="T70" fmla="*/ 743 w 1212"/>
                <a:gd name="T71" fmla="*/ 973 h 1053"/>
                <a:gd name="T72" fmla="*/ 714 w 1212"/>
                <a:gd name="T73" fmla="*/ 981 h 1053"/>
                <a:gd name="T74" fmla="*/ 685 w 1212"/>
                <a:gd name="T75" fmla="*/ 1000 h 1053"/>
                <a:gd name="T76" fmla="*/ 655 w 1212"/>
                <a:gd name="T77" fmla="*/ 1017 h 1053"/>
                <a:gd name="T78" fmla="*/ 636 w 1212"/>
                <a:gd name="T79" fmla="*/ 1036 h 1053"/>
                <a:gd name="T80" fmla="*/ 605 w 1212"/>
                <a:gd name="T81" fmla="*/ 1053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12" h="1053">
                  <a:moveTo>
                    <a:pt x="0" y="398"/>
                  </a:moveTo>
                  <a:lnTo>
                    <a:pt x="20" y="379"/>
                  </a:lnTo>
                  <a:lnTo>
                    <a:pt x="49" y="362"/>
                  </a:lnTo>
                  <a:lnTo>
                    <a:pt x="78" y="344"/>
                  </a:lnTo>
                  <a:lnTo>
                    <a:pt x="99" y="327"/>
                  </a:lnTo>
                  <a:lnTo>
                    <a:pt x="127" y="308"/>
                  </a:lnTo>
                  <a:lnTo>
                    <a:pt x="156" y="293"/>
                  </a:lnTo>
                  <a:lnTo>
                    <a:pt x="187" y="274"/>
                  </a:lnTo>
                  <a:lnTo>
                    <a:pt x="206" y="257"/>
                  </a:lnTo>
                  <a:lnTo>
                    <a:pt x="235" y="238"/>
                  </a:lnTo>
                  <a:lnTo>
                    <a:pt x="263" y="230"/>
                  </a:lnTo>
                  <a:lnTo>
                    <a:pt x="292" y="213"/>
                  </a:lnTo>
                  <a:lnTo>
                    <a:pt x="323" y="194"/>
                  </a:lnTo>
                  <a:lnTo>
                    <a:pt x="352" y="186"/>
                  </a:lnTo>
                  <a:lnTo>
                    <a:pt x="381" y="169"/>
                  </a:lnTo>
                  <a:lnTo>
                    <a:pt x="411" y="158"/>
                  </a:lnTo>
                  <a:lnTo>
                    <a:pt x="440" y="141"/>
                  </a:lnTo>
                  <a:lnTo>
                    <a:pt x="471" y="133"/>
                  </a:lnTo>
                  <a:lnTo>
                    <a:pt x="500" y="123"/>
                  </a:lnTo>
                  <a:lnTo>
                    <a:pt x="537" y="114"/>
                  </a:lnTo>
                  <a:lnTo>
                    <a:pt x="566" y="97"/>
                  </a:lnTo>
                  <a:lnTo>
                    <a:pt x="597" y="87"/>
                  </a:lnTo>
                  <a:lnTo>
                    <a:pt x="626" y="78"/>
                  </a:lnTo>
                  <a:lnTo>
                    <a:pt x="655" y="70"/>
                  </a:lnTo>
                  <a:lnTo>
                    <a:pt x="695" y="61"/>
                  </a:lnTo>
                  <a:lnTo>
                    <a:pt x="724" y="53"/>
                  </a:lnTo>
                  <a:lnTo>
                    <a:pt x="753" y="43"/>
                  </a:lnTo>
                  <a:lnTo>
                    <a:pt x="784" y="43"/>
                  </a:lnTo>
                  <a:lnTo>
                    <a:pt x="823" y="34"/>
                  </a:lnTo>
                  <a:lnTo>
                    <a:pt x="850" y="26"/>
                  </a:lnTo>
                  <a:lnTo>
                    <a:pt x="879" y="26"/>
                  </a:lnTo>
                  <a:lnTo>
                    <a:pt x="920" y="17"/>
                  </a:lnTo>
                  <a:lnTo>
                    <a:pt x="949" y="17"/>
                  </a:lnTo>
                  <a:lnTo>
                    <a:pt x="978" y="9"/>
                  </a:lnTo>
                  <a:lnTo>
                    <a:pt x="1017" y="9"/>
                  </a:lnTo>
                  <a:lnTo>
                    <a:pt x="1047" y="0"/>
                  </a:lnTo>
                  <a:lnTo>
                    <a:pt x="1076" y="0"/>
                  </a:lnTo>
                  <a:lnTo>
                    <a:pt x="1115" y="0"/>
                  </a:lnTo>
                  <a:lnTo>
                    <a:pt x="1144" y="0"/>
                  </a:lnTo>
                  <a:lnTo>
                    <a:pt x="1173" y="0"/>
                  </a:lnTo>
                  <a:lnTo>
                    <a:pt x="1212" y="0"/>
                  </a:lnTo>
                  <a:lnTo>
                    <a:pt x="1212" y="857"/>
                  </a:lnTo>
                  <a:lnTo>
                    <a:pt x="1192" y="857"/>
                  </a:lnTo>
                  <a:lnTo>
                    <a:pt x="1173" y="857"/>
                  </a:lnTo>
                  <a:lnTo>
                    <a:pt x="1163" y="857"/>
                  </a:lnTo>
                  <a:lnTo>
                    <a:pt x="1144" y="857"/>
                  </a:lnTo>
                  <a:lnTo>
                    <a:pt x="1125" y="857"/>
                  </a:lnTo>
                  <a:lnTo>
                    <a:pt x="1115" y="857"/>
                  </a:lnTo>
                  <a:lnTo>
                    <a:pt x="1097" y="857"/>
                  </a:lnTo>
                  <a:lnTo>
                    <a:pt x="1076" y="866"/>
                  </a:lnTo>
                  <a:lnTo>
                    <a:pt x="1066" y="866"/>
                  </a:lnTo>
                  <a:lnTo>
                    <a:pt x="1047" y="866"/>
                  </a:lnTo>
                  <a:lnTo>
                    <a:pt x="1027" y="874"/>
                  </a:lnTo>
                  <a:lnTo>
                    <a:pt x="1017" y="874"/>
                  </a:lnTo>
                  <a:lnTo>
                    <a:pt x="998" y="874"/>
                  </a:lnTo>
                  <a:lnTo>
                    <a:pt x="988" y="884"/>
                  </a:lnTo>
                  <a:lnTo>
                    <a:pt x="967" y="884"/>
                  </a:lnTo>
                  <a:lnTo>
                    <a:pt x="949" y="884"/>
                  </a:lnTo>
                  <a:lnTo>
                    <a:pt x="938" y="893"/>
                  </a:lnTo>
                  <a:lnTo>
                    <a:pt x="920" y="893"/>
                  </a:lnTo>
                  <a:lnTo>
                    <a:pt x="899" y="901"/>
                  </a:lnTo>
                  <a:lnTo>
                    <a:pt x="889" y="910"/>
                  </a:lnTo>
                  <a:lnTo>
                    <a:pt x="870" y="910"/>
                  </a:lnTo>
                  <a:lnTo>
                    <a:pt x="860" y="920"/>
                  </a:lnTo>
                  <a:lnTo>
                    <a:pt x="840" y="920"/>
                  </a:lnTo>
                  <a:lnTo>
                    <a:pt x="831" y="928"/>
                  </a:lnTo>
                  <a:lnTo>
                    <a:pt x="813" y="937"/>
                  </a:lnTo>
                  <a:lnTo>
                    <a:pt x="802" y="945"/>
                  </a:lnTo>
                  <a:lnTo>
                    <a:pt x="784" y="945"/>
                  </a:lnTo>
                  <a:lnTo>
                    <a:pt x="774" y="954"/>
                  </a:lnTo>
                  <a:lnTo>
                    <a:pt x="753" y="964"/>
                  </a:lnTo>
                  <a:lnTo>
                    <a:pt x="743" y="973"/>
                  </a:lnTo>
                  <a:lnTo>
                    <a:pt x="724" y="981"/>
                  </a:lnTo>
                  <a:lnTo>
                    <a:pt x="714" y="981"/>
                  </a:lnTo>
                  <a:lnTo>
                    <a:pt x="695" y="990"/>
                  </a:lnTo>
                  <a:lnTo>
                    <a:pt x="685" y="1000"/>
                  </a:lnTo>
                  <a:lnTo>
                    <a:pt x="675" y="1008"/>
                  </a:lnTo>
                  <a:lnTo>
                    <a:pt x="655" y="1017"/>
                  </a:lnTo>
                  <a:lnTo>
                    <a:pt x="646" y="1025"/>
                  </a:lnTo>
                  <a:lnTo>
                    <a:pt x="636" y="1036"/>
                  </a:lnTo>
                  <a:lnTo>
                    <a:pt x="615" y="1044"/>
                  </a:lnTo>
                  <a:lnTo>
                    <a:pt x="605" y="1053"/>
                  </a:lnTo>
                  <a:lnTo>
                    <a:pt x="0" y="398"/>
                  </a:lnTo>
                  <a:close/>
                </a:path>
              </a:pathLst>
            </a:custGeom>
            <a:solidFill>
              <a:srgbClr val="D6EBF6"/>
            </a:solidFill>
            <a:ln w="9525" cap="flat" cmpd="sng">
              <a:solidFill>
                <a:srgbClr val="006699"/>
              </a:solidFill>
              <a:prstDash val="solid"/>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1173" name="Freeform 5"/>
            <p:cNvSpPr/>
            <p:nvPr/>
          </p:nvSpPr>
          <p:spPr bwMode="auto">
            <a:xfrm>
              <a:off x="1292" y="2158"/>
              <a:ext cx="668" cy="846"/>
            </a:xfrm>
            <a:custGeom>
              <a:avLst/>
              <a:gdLst>
                <a:gd name="T0" fmla="*/ 221 w 1010"/>
                <a:gd name="T1" fmla="*/ 1195 h 1224"/>
                <a:gd name="T2" fmla="*/ 193 w 1010"/>
                <a:gd name="T3" fmla="*/ 1139 h 1224"/>
                <a:gd name="T4" fmla="*/ 166 w 1010"/>
                <a:gd name="T5" fmla="*/ 1082 h 1224"/>
                <a:gd name="T6" fmla="*/ 137 w 1010"/>
                <a:gd name="T7" fmla="*/ 1025 h 1224"/>
                <a:gd name="T8" fmla="*/ 120 w 1010"/>
                <a:gd name="T9" fmla="*/ 969 h 1224"/>
                <a:gd name="T10" fmla="*/ 91 w 1010"/>
                <a:gd name="T11" fmla="*/ 905 h 1224"/>
                <a:gd name="T12" fmla="*/ 73 w 1010"/>
                <a:gd name="T13" fmla="*/ 847 h 1224"/>
                <a:gd name="T14" fmla="*/ 56 w 1010"/>
                <a:gd name="T15" fmla="*/ 781 h 1224"/>
                <a:gd name="T16" fmla="*/ 46 w 1010"/>
                <a:gd name="T17" fmla="*/ 725 h 1224"/>
                <a:gd name="T18" fmla="*/ 27 w 1010"/>
                <a:gd name="T19" fmla="*/ 660 h 1224"/>
                <a:gd name="T20" fmla="*/ 18 w 1010"/>
                <a:gd name="T21" fmla="*/ 602 h 1224"/>
                <a:gd name="T22" fmla="*/ 8 w 1010"/>
                <a:gd name="T23" fmla="*/ 536 h 1224"/>
                <a:gd name="T24" fmla="*/ 0 w 1010"/>
                <a:gd name="T25" fmla="*/ 470 h 1224"/>
                <a:gd name="T26" fmla="*/ 0 w 1010"/>
                <a:gd name="T27" fmla="*/ 405 h 1224"/>
                <a:gd name="T28" fmla="*/ 0 w 1010"/>
                <a:gd name="T29" fmla="*/ 349 h 1224"/>
                <a:gd name="T30" fmla="*/ 0 w 1010"/>
                <a:gd name="T31" fmla="*/ 283 h 1224"/>
                <a:gd name="T32" fmla="*/ 0 w 1010"/>
                <a:gd name="T33" fmla="*/ 216 h 1224"/>
                <a:gd name="T34" fmla="*/ 0 w 1010"/>
                <a:gd name="T35" fmla="*/ 150 h 1224"/>
                <a:gd name="T36" fmla="*/ 8 w 1010"/>
                <a:gd name="T37" fmla="*/ 96 h 1224"/>
                <a:gd name="T38" fmla="*/ 18 w 1010"/>
                <a:gd name="T39" fmla="*/ 29 h 1224"/>
                <a:gd name="T40" fmla="*/ 899 w 1010"/>
                <a:gd name="T41" fmla="*/ 150 h 1224"/>
                <a:gd name="T42" fmla="*/ 899 w 1010"/>
                <a:gd name="T43" fmla="*/ 187 h 1224"/>
                <a:gd name="T44" fmla="*/ 889 w 1010"/>
                <a:gd name="T45" fmla="*/ 216 h 1224"/>
                <a:gd name="T46" fmla="*/ 889 w 1010"/>
                <a:gd name="T47" fmla="*/ 254 h 1224"/>
                <a:gd name="T48" fmla="*/ 889 w 1010"/>
                <a:gd name="T49" fmla="*/ 283 h 1224"/>
                <a:gd name="T50" fmla="*/ 889 w 1010"/>
                <a:gd name="T51" fmla="*/ 311 h 1224"/>
                <a:gd name="T52" fmla="*/ 889 w 1010"/>
                <a:gd name="T53" fmla="*/ 349 h 1224"/>
                <a:gd name="T54" fmla="*/ 889 w 1010"/>
                <a:gd name="T55" fmla="*/ 378 h 1224"/>
                <a:gd name="T56" fmla="*/ 889 w 1010"/>
                <a:gd name="T57" fmla="*/ 405 h 1224"/>
                <a:gd name="T58" fmla="*/ 899 w 1010"/>
                <a:gd name="T59" fmla="*/ 442 h 1224"/>
                <a:gd name="T60" fmla="*/ 899 w 1010"/>
                <a:gd name="T61" fmla="*/ 470 h 1224"/>
                <a:gd name="T62" fmla="*/ 908 w 1010"/>
                <a:gd name="T63" fmla="*/ 498 h 1224"/>
                <a:gd name="T64" fmla="*/ 918 w 1010"/>
                <a:gd name="T65" fmla="*/ 536 h 1224"/>
                <a:gd name="T66" fmla="*/ 918 w 1010"/>
                <a:gd name="T67" fmla="*/ 565 h 1224"/>
                <a:gd name="T68" fmla="*/ 926 w 1010"/>
                <a:gd name="T69" fmla="*/ 594 h 1224"/>
                <a:gd name="T70" fmla="*/ 945 w 1010"/>
                <a:gd name="T71" fmla="*/ 623 h 1224"/>
                <a:gd name="T72" fmla="*/ 954 w 1010"/>
                <a:gd name="T73" fmla="*/ 650 h 1224"/>
                <a:gd name="T74" fmla="*/ 964 w 1010"/>
                <a:gd name="T75" fmla="*/ 687 h 1224"/>
                <a:gd name="T76" fmla="*/ 972 w 1010"/>
                <a:gd name="T77" fmla="*/ 714 h 1224"/>
                <a:gd name="T78" fmla="*/ 991 w 1010"/>
                <a:gd name="T79" fmla="*/ 743 h 1224"/>
                <a:gd name="T80" fmla="*/ 1010 w 1010"/>
                <a:gd name="T81" fmla="*/ 772 h 1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10" h="1224">
                  <a:moveTo>
                    <a:pt x="239" y="1224"/>
                  </a:moveTo>
                  <a:lnTo>
                    <a:pt x="221" y="1195"/>
                  </a:lnTo>
                  <a:lnTo>
                    <a:pt x="202" y="1168"/>
                  </a:lnTo>
                  <a:lnTo>
                    <a:pt x="193" y="1139"/>
                  </a:lnTo>
                  <a:lnTo>
                    <a:pt x="175" y="1110"/>
                  </a:lnTo>
                  <a:lnTo>
                    <a:pt x="166" y="1082"/>
                  </a:lnTo>
                  <a:lnTo>
                    <a:pt x="148" y="1054"/>
                  </a:lnTo>
                  <a:lnTo>
                    <a:pt x="137" y="1025"/>
                  </a:lnTo>
                  <a:lnTo>
                    <a:pt x="129" y="997"/>
                  </a:lnTo>
                  <a:lnTo>
                    <a:pt x="120" y="969"/>
                  </a:lnTo>
                  <a:lnTo>
                    <a:pt x="102" y="932"/>
                  </a:lnTo>
                  <a:lnTo>
                    <a:pt x="91" y="905"/>
                  </a:lnTo>
                  <a:lnTo>
                    <a:pt x="83" y="876"/>
                  </a:lnTo>
                  <a:lnTo>
                    <a:pt x="73" y="847"/>
                  </a:lnTo>
                  <a:lnTo>
                    <a:pt x="64" y="820"/>
                  </a:lnTo>
                  <a:lnTo>
                    <a:pt x="56" y="781"/>
                  </a:lnTo>
                  <a:lnTo>
                    <a:pt x="46" y="753"/>
                  </a:lnTo>
                  <a:lnTo>
                    <a:pt x="46" y="725"/>
                  </a:lnTo>
                  <a:lnTo>
                    <a:pt x="37" y="687"/>
                  </a:lnTo>
                  <a:lnTo>
                    <a:pt x="27" y="660"/>
                  </a:lnTo>
                  <a:lnTo>
                    <a:pt x="27" y="631"/>
                  </a:lnTo>
                  <a:lnTo>
                    <a:pt x="18" y="602"/>
                  </a:lnTo>
                  <a:lnTo>
                    <a:pt x="18" y="565"/>
                  </a:lnTo>
                  <a:lnTo>
                    <a:pt x="8" y="536"/>
                  </a:lnTo>
                  <a:lnTo>
                    <a:pt x="8" y="498"/>
                  </a:lnTo>
                  <a:lnTo>
                    <a:pt x="0" y="470"/>
                  </a:lnTo>
                  <a:lnTo>
                    <a:pt x="0" y="442"/>
                  </a:lnTo>
                  <a:lnTo>
                    <a:pt x="0" y="405"/>
                  </a:lnTo>
                  <a:lnTo>
                    <a:pt x="0" y="378"/>
                  </a:lnTo>
                  <a:lnTo>
                    <a:pt x="0" y="349"/>
                  </a:lnTo>
                  <a:lnTo>
                    <a:pt x="0" y="311"/>
                  </a:lnTo>
                  <a:lnTo>
                    <a:pt x="0" y="283"/>
                  </a:lnTo>
                  <a:lnTo>
                    <a:pt x="0" y="245"/>
                  </a:lnTo>
                  <a:lnTo>
                    <a:pt x="0" y="216"/>
                  </a:lnTo>
                  <a:lnTo>
                    <a:pt x="0" y="187"/>
                  </a:lnTo>
                  <a:lnTo>
                    <a:pt x="0" y="150"/>
                  </a:lnTo>
                  <a:lnTo>
                    <a:pt x="8" y="121"/>
                  </a:lnTo>
                  <a:lnTo>
                    <a:pt x="8" y="96"/>
                  </a:lnTo>
                  <a:lnTo>
                    <a:pt x="18" y="56"/>
                  </a:lnTo>
                  <a:lnTo>
                    <a:pt x="18" y="29"/>
                  </a:lnTo>
                  <a:lnTo>
                    <a:pt x="27" y="0"/>
                  </a:lnTo>
                  <a:lnTo>
                    <a:pt x="899" y="150"/>
                  </a:lnTo>
                  <a:lnTo>
                    <a:pt x="899" y="169"/>
                  </a:lnTo>
                  <a:lnTo>
                    <a:pt x="899" y="187"/>
                  </a:lnTo>
                  <a:lnTo>
                    <a:pt x="889" y="198"/>
                  </a:lnTo>
                  <a:lnTo>
                    <a:pt x="889" y="216"/>
                  </a:lnTo>
                  <a:lnTo>
                    <a:pt x="889" y="235"/>
                  </a:lnTo>
                  <a:lnTo>
                    <a:pt x="889" y="254"/>
                  </a:lnTo>
                  <a:lnTo>
                    <a:pt x="889" y="264"/>
                  </a:lnTo>
                  <a:lnTo>
                    <a:pt x="889" y="283"/>
                  </a:lnTo>
                  <a:lnTo>
                    <a:pt x="889" y="301"/>
                  </a:lnTo>
                  <a:lnTo>
                    <a:pt x="889" y="311"/>
                  </a:lnTo>
                  <a:lnTo>
                    <a:pt x="889" y="330"/>
                  </a:lnTo>
                  <a:lnTo>
                    <a:pt x="889" y="349"/>
                  </a:lnTo>
                  <a:lnTo>
                    <a:pt x="889" y="359"/>
                  </a:lnTo>
                  <a:lnTo>
                    <a:pt x="889" y="378"/>
                  </a:lnTo>
                  <a:lnTo>
                    <a:pt x="889" y="395"/>
                  </a:lnTo>
                  <a:lnTo>
                    <a:pt x="889" y="405"/>
                  </a:lnTo>
                  <a:lnTo>
                    <a:pt x="889" y="424"/>
                  </a:lnTo>
                  <a:lnTo>
                    <a:pt x="899" y="442"/>
                  </a:lnTo>
                  <a:lnTo>
                    <a:pt x="899" y="451"/>
                  </a:lnTo>
                  <a:lnTo>
                    <a:pt x="899" y="470"/>
                  </a:lnTo>
                  <a:lnTo>
                    <a:pt x="908" y="490"/>
                  </a:lnTo>
                  <a:lnTo>
                    <a:pt x="908" y="498"/>
                  </a:lnTo>
                  <a:lnTo>
                    <a:pt x="908" y="517"/>
                  </a:lnTo>
                  <a:lnTo>
                    <a:pt x="918" y="536"/>
                  </a:lnTo>
                  <a:lnTo>
                    <a:pt x="918" y="546"/>
                  </a:lnTo>
                  <a:lnTo>
                    <a:pt x="918" y="565"/>
                  </a:lnTo>
                  <a:lnTo>
                    <a:pt x="926" y="575"/>
                  </a:lnTo>
                  <a:lnTo>
                    <a:pt x="926" y="594"/>
                  </a:lnTo>
                  <a:lnTo>
                    <a:pt x="937" y="612"/>
                  </a:lnTo>
                  <a:lnTo>
                    <a:pt x="945" y="623"/>
                  </a:lnTo>
                  <a:lnTo>
                    <a:pt x="945" y="641"/>
                  </a:lnTo>
                  <a:lnTo>
                    <a:pt x="954" y="650"/>
                  </a:lnTo>
                  <a:lnTo>
                    <a:pt x="954" y="668"/>
                  </a:lnTo>
                  <a:lnTo>
                    <a:pt x="964" y="687"/>
                  </a:lnTo>
                  <a:lnTo>
                    <a:pt x="972" y="696"/>
                  </a:lnTo>
                  <a:lnTo>
                    <a:pt x="972" y="714"/>
                  </a:lnTo>
                  <a:lnTo>
                    <a:pt x="982" y="725"/>
                  </a:lnTo>
                  <a:lnTo>
                    <a:pt x="991" y="743"/>
                  </a:lnTo>
                  <a:lnTo>
                    <a:pt x="1001" y="753"/>
                  </a:lnTo>
                  <a:lnTo>
                    <a:pt x="1010" y="772"/>
                  </a:lnTo>
                  <a:lnTo>
                    <a:pt x="239" y="1224"/>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1174" name="Freeform 6"/>
            <p:cNvSpPr/>
            <p:nvPr/>
          </p:nvSpPr>
          <p:spPr bwMode="auto">
            <a:xfrm>
              <a:off x="1340" y="1301"/>
              <a:ext cx="818" cy="824"/>
            </a:xfrm>
            <a:custGeom>
              <a:avLst/>
              <a:gdLst>
                <a:gd name="T0" fmla="*/ 0 w 1238"/>
                <a:gd name="T1" fmla="*/ 1011 h 1193"/>
                <a:gd name="T2" fmla="*/ 18 w 1238"/>
                <a:gd name="T3" fmla="*/ 957 h 1193"/>
                <a:gd name="T4" fmla="*/ 29 w 1238"/>
                <a:gd name="T5" fmla="*/ 892 h 1193"/>
                <a:gd name="T6" fmla="*/ 49 w 1238"/>
                <a:gd name="T7" fmla="*/ 838 h 1193"/>
                <a:gd name="T8" fmla="*/ 68 w 1238"/>
                <a:gd name="T9" fmla="*/ 775 h 1193"/>
                <a:gd name="T10" fmla="*/ 97 w 1238"/>
                <a:gd name="T11" fmla="*/ 719 h 1193"/>
                <a:gd name="T12" fmla="*/ 117 w 1238"/>
                <a:gd name="T13" fmla="*/ 664 h 1193"/>
                <a:gd name="T14" fmla="*/ 146 w 1238"/>
                <a:gd name="T15" fmla="*/ 600 h 1193"/>
                <a:gd name="T16" fmla="*/ 175 w 1238"/>
                <a:gd name="T17" fmla="*/ 547 h 1193"/>
                <a:gd name="T18" fmla="*/ 202 w 1238"/>
                <a:gd name="T19" fmla="*/ 491 h 1193"/>
                <a:gd name="T20" fmla="*/ 231 w 1238"/>
                <a:gd name="T21" fmla="*/ 445 h 1193"/>
                <a:gd name="T22" fmla="*/ 270 w 1238"/>
                <a:gd name="T23" fmla="*/ 391 h 1193"/>
                <a:gd name="T24" fmla="*/ 309 w 1238"/>
                <a:gd name="T25" fmla="*/ 336 h 1193"/>
                <a:gd name="T26" fmla="*/ 348 w 1238"/>
                <a:gd name="T27" fmla="*/ 290 h 1193"/>
                <a:gd name="T28" fmla="*/ 387 w 1238"/>
                <a:gd name="T29" fmla="*/ 236 h 1193"/>
                <a:gd name="T30" fmla="*/ 427 w 1238"/>
                <a:gd name="T31" fmla="*/ 190 h 1193"/>
                <a:gd name="T32" fmla="*/ 474 w 1238"/>
                <a:gd name="T33" fmla="*/ 144 h 1193"/>
                <a:gd name="T34" fmla="*/ 512 w 1238"/>
                <a:gd name="T35" fmla="*/ 98 h 1193"/>
                <a:gd name="T36" fmla="*/ 561 w 1238"/>
                <a:gd name="T37" fmla="*/ 63 h 1193"/>
                <a:gd name="T38" fmla="*/ 608 w 1238"/>
                <a:gd name="T39" fmla="*/ 17 h 1193"/>
                <a:gd name="T40" fmla="*/ 1238 w 1238"/>
                <a:gd name="T41" fmla="*/ 673 h 1193"/>
                <a:gd name="T42" fmla="*/ 1219 w 1238"/>
                <a:gd name="T43" fmla="*/ 702 h 1193"/>
                <a:gd name="T44" fmla="*/ 1188 w 1238"/>
                <a:gd name="T45" fmla="*/ 719 h 1193"/>
                <a:gd name="T46" fmla="*/ 1170 w 1238"/>
                <a:gd name="T47" fmla="*/ 737 h 1193"/>
                <a:gd name="T48" fmla="*/ 1141 w 1238"/>
                <a:gd name="T49" fmla="*/ 765 h 1193"/>
                <a:gd name="T50" fmla="*/ 1120 w 1238"/>
                <a:gd name="T51" fmla="*/ 783 h 1193"/>
                <a:gd name="T52" fmla="*/ 1102 w 1238"/>
                <a:gd name="T53" fmla="*/ 811 h 1193"/>
                <a:gd name="T54" fmla="*/ 1083 w 1238"/>
                <a:gd name="T55" fmla="*/ 838 h 1193"/>
                <a:gd name="T56" fmla="*/ 1064 w 1238"/>
                <a:gd name="T57" fmla="*/ 855 h 1193"/>
                <a:gd name="T58" fmla="*/ 1045 w 1238"/>
                <a:gd name="T59" fmla="*/ 884 h 1193"/>
                <a:gd name="T60" fmla="*/ 1035 w 1238"/>
                <a:gd name="T61" fmla="*/ 911 h 1193"/>
                <a:gd name="T62" fmla="*/ 1015 w 1238"/>
                <a:gd name="T63" fmla="*/ 938 h 1193"/>
                <a:gd name="T64" fmla="*/ 996 w 1238"/>
                <a:gd name="T65" fmla="*/ 965 h 1193"/>
                <a:gd name="T66" fmla="*/ 986 w 1238"/>
                <a:gd name="T67" fmla="*/ 992 h 1193"/>
                <a:gd name="T68" fmla="*/ 977 w 1238"/>
                <a:gd name="T69" fmla="*/ 1020 h 1193"/>
                <a:gd name="T70" fmla="*/ 967 w 1238"/>
                <a:gd name="T71" fmla="*/ 1049 h 1193"/>
                <a:gd name="T72" fmla="*/ 947 w 1238"/>
                <a:gd name="T73" fmla="*/ 1076 h 1193"/>
                <a:gd name="T74" fmla="*/ 938 w 1238"/>
                <a:gd name="T75" fmla="*/ 1111 h 1193"/>
                <a:gd name="T76" fmla="*/ 938 w 1238"/>
                <a:gd name="T77" fmla="*/ 1139 h 1193"/>
                <a:gd name="T78" fmla="*/ 928 w 1238"/>
                <a:gd name="T79" fmla="*/ 1166 h 1193"/>
                <a:gd name="T80" fmla="*/ 918 w 1238"/>
                <a:gd name="T81" fmla="*/ 1193 h 1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8" h="1193">
                  <a:moveTo>
                    <a:pt x="0" y="1049"/>
                  </a:moveTo>
                  <a:lnTo>
                    <a:pt x="0" y="1011"/>
                  </a:lnTo>
                  <a:lnTo>
                    <a:pt x="10" y="984"/>
                  </a:lnTo>
                  <a:lnTo>
                    <a:pt x="18" y="957"/>
                  </a:lnTo>
                  <a:lnTo>
                    <a:pt x="18" y="919"/>
                  </a:lnTo>
                  <a:lnTo>
                    <a:pt x="29" y="892"/>
                  </a:lnTo>
                  <a:lnTo>
                    <a:pt x="39" y="865"/>
                  </a:lnTo>
                  <a:lnTo>
                    <a:pt x="49" y="838"/>
                  </a:lnTo>
                  <a:lnTo>
                    <a:pt x="58" y="802"/>
                  </a:lnTo>
                  <a:lnTo>
                    <a:pt x="68" y="775"/>
                  </a:lnTo>
                  <a:lnTo>
                    <a:pt x="78" y="748"/>
                  </a:lnTo>
                  <a:lnTo>
                    <a:pt x="97" y="719"/>
                  </a:lnTo>
                  <a:lnTo>
                    <a:pt x="107" y="692"/>
                  </a:lnTo>
                  <a:lnTo>
                    <a:pt x="117" y="664"/>
                  </a:lnTo>
                  <a:lnTo>
                    <a:pt x="126" y="637"/>
                  </a:lnTo>
                  <a:lnTo>
                    <a:pt x="146" y="600"/>
                  </a:lnTo>
                  <a:lnTo>
                    <a:pt x="154" y="573"/>
                  </a:lnTo>
                  <a:lnTo>
                    <a:pt x="175" y="547"/>
                  </a:lnTo>
                  <a:lnTo>
                    <a:pt x="183" y="520"/>
                  </a:lnTo>
                  <a:lnTo>
                    <a:pt x="202" y="491"/>
                  </a:lnTo>
                  <a:lnTo>
                    <a:pt x="223" y="464"/>
                  </a:lnTo>
                  <a:lnTo>
                    <a:pt x="231" y="445"/>
                  </a:lnTo>
                  <a:lnTo>
                    <a:pt x="251" y="418"/>
                  </a:lnTo>
                  <a:lnTo>
                    <a:pt x="270" y="391"/>
                  </a:lnTo>
                  <a:lnTo>
                    <a:pt x="291" y="363"/>
                  </a:lnTo>
                  <a:lnTo>
                    <a:pt x="309" y="336"/>
                  </a:lnTo>
                  <a:lnTo>
                    <a:pt x="328" y="318"/>
                  </a:lnTo>
                  <a:lnTo>
                    <a:pt x="348" y="290"/>
                  </a:lnTo>
                  <a:lnTo>
                    <a:pt x="367" y="265"/>
                  </a:lnTo>
                  <a:lnTo>
                    <a:pt x="387" y="236"/>
                  </a:lnTo>
                  <a:lnTo>
                    <a:pt x="406" y="219"/>
                  </a:lnTo>
                  <a:lnTo>
                    <a:pt x="427" y="190"/>
                  </a:lnTo>
                  <a:lnTo>
                    <a:pt x="445" y="173"/>
                  </a:lnTo>
                  <a:lnTo>
                    <a:pt x="474" y="144"/>
                  </a:lnTo>
                  <a:lnTo>
                    <a:pt x="493" y="127"/>
                  </a:lnTo>
                  <a:lnTo>
                    <a:pt x="512" y="98"/>
                  </a:lnTo>
                  <a:lnTo>
                    <a:pt x="540" y="81"/>
                  </a:lnTo>
                  <a:lnTo>
                    <a:pt x="561" y="63"/>
                  </a:lnTo>
                  <a:lnTo>
                    <a:pt x="590" y="35"/>
                  </a:lnTo>
                  <a:lnTo>
                    <a:pt x="608" y="17"/>
                  </a:lnTo>
                  <a:lnTo>
                    <a:pt x="637" y="0"/>
                  </a:lnTo>
                  <a:lnTo>
                    <a:pt x="1238" y="673"/>
                  </a:lnTo>
                  <a:lnTo>
                    <a:pt x="1227" y="683"/>
                  </a:lnTo>
                  <a:lnTo>
                    <a:pt x="1219" y="702"/>
                  </a:lnTo>
                  <a:lnTo>
                    <a:pt x="1198" y="710"/>
                  </a:lnTo>
                  <a:lnTo>
                    <a:pt x="1188" y="719"/>
                  </a:lnTo>
                  <a:lnTo>
                    <a:pt x="1180" y="729"/>
                  </a:lnTo>
                  <a:lnTo>
                    <a:pt x="1170" y="737"/>
                  </a:lnTo>
                  <a:lnTo>
                    <a:pt x="1159" y="748"/>
                  </a:lnTo>
                  <a:lnTo>
                    <a:pt x="1141" y="765"/>
                  </a:lnTo>
                  <a:lnTo>
                    <a:pt x="1130" y="775"/>
                  </a:lnTo>
                  <a:lnTo>
                    <a:pt x="1120" y="783"/>
                  </a:lnTo>
                  <a:lnTo>
                    <a:pt x="1112" y="802"/>
                  </a:lnTo>
                  <a:lnTo>
                    <a:pt x="1102" y="811"/>
                  </a:lnTo>
                  <a:lnTo>
                    <a:pt x="1091" y="821"/>
                  </a:lnTo>
                  <a:lnTo>
                    <a:pt x="1083" y="838"/>
                  </a:lnTo>
                  <a:lnTo>
                    <a:pt x="1074" y="848"/>
                  </a:lnTo>
                  <a:lnTo>
                    <a:pt x="1064" y="855"/>
                  </a:lnTo>
                  <a:lnTo>
                    <a:pt x="1054" y="873"/>
                  </a:lnTo>
                  <a:lnTo>
                    <a:pt x="1045" y="884"/>
                  </a:lnTo>
                  <a:lnTo>
                    <a:pt x="1035" y="901"/>
                  </a:lnTo>
                  <a:lnTo>
                    <a:pt x="1035" y="911"/>
                  </a:lnTo>
                  <a:lnTo>
                    <a:pt x="1025" y="919"/>
                  </a:lnTo>
                  <a:lnTo>
                    <a:pt x="1015" y="938"/>
                  </a:lnTo>
                  <a:lnTo>
                    <a:pt x="1006" y="947"/>
                  </a:lnTo>
                  <a:lnTo>
                    <a:pt x="996" y="965"/>
                  </a:lnTo>
                  <a:lnTo>
                    <a:pt x="996" y="974"/>
                  </a:lnTo>
                  <a:lnTo>
                    <a:pt x="986" y="992"/>
                  </a:lnTo>
                  <a:lnTo>
                    <a:pt x="977" y="1011"/>
                  </a:lnTo>
                  <a:lnTo>
                    <a:pt x="977" y="1020"/>
                  </a:lnTo>
                  <a:lnTo>
                    <a:pt x="967" y="1038"/>
                  </a:lnTo>
                  <a:lnTo>
                    <a:pt x="967" y="1049"/>
                  </a:lnTo>
                  <a:lnTo>
                    <a:pt x="957" y="1066"/>
                  </a:lnTo>
                  <a:lnTo>
                    <a:pt x="947" y="1076"/>
                  </a:lnTo>
                  <a:lnTo>
                    <a:pt x="947" y="1094"/>
                  </a:lnTo>
                  <a:lnTo>
                    <a:pt x="938" y="1111"/>
                  </a:lnTo>
                  <a:lnTo>
                    <a:pt x="938" y="1122"/>
                  </a:lnTo>
                  <a:lnTo>
                    <a:pt x="938" y="1139"/>
                  </a:lnTo>
                  <a:lnTo>
                    <a:pt x="928" y="1156"/>
                  </a:lnTo>
                  <a:lnTo>
                    <a:pt x="928" y="1166"/>
                  </a:lnTo>
                  <a:lnTo>
                    <a:pt x="928" y="1185"/>
                  </a:lnTo>
                  <a:lnTo>
                    <a:pt x="918" y="1193"/>
                  </a:lnTo>
                  <a:lnTo>
                    <a:pt x="0" y="1049"/>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1175" name="Freeform 7"/>
            <p:cNvSpPr/>
            <p:nvPr/>
          </p:nvSpPr>
          <p:spPr bwMode="auto">
            <a:xfrm>
              <a:off x="1517" y="2818"/>
              <a:ext cx="836" cy="862"/>
            </a:xfrm>
            <a:custGeom>
              <a:avLst/>
              <a:gdLst>
                <a:gd name="T0" fmla="*/ 926 w 1266"/>
                <a:gd name="T1" fmla="*/ 1237 h 1248"/>
                <a:gd name="T2" fmla="*/ 860 w 1266"/>
                <a:gd name="T3" fmla="*/ 1210 h 1248"/>
                <a:gd name="T4" fmla="*/ 802 w 1266"/>
                <a:gd name="T5" fmla="*/ 1191 h 1248"/>
                <a:gd name="T6" fmla="*/ 748 w 1266"/>
                <a:gd name="T7" fmla="*/ 1163 h 1248"/>
                <a:gd name="T8" fmla="*/ 690 w 1266"/>
                <a:gd name="T9" fmla="*/ 1125 h 1248"/>
                <a:gd name="T10" fmla="*/ 632 w 1266"/>
                <a:gd name="T11" fmla="*/ 1098 h 1248"/>
                <a:gd name="T12" fmla="*/ 586 w 1266"/>
                <a:gd name="T13" fmla="*/ 1071 h 1248"/>
                <a:gd name="T14" fmla="*/ 528 w 1266"/>
                <a:gd name="T15" fmla="*/ 1032 h 1248"/>
                <a:gd name="T16" fmla="*/ 481 w 1266"/>
                <a:gd name="T17" fmla="*/ 994 h 1248"/>
                <a:gd name="T18" fmla="*/ 426 w 1266"/>
                <a:gd name="T19" fmla="*/ 957 h 1248"/>
                <a:gd name="T20" fmla="*/ 379 w 1266"/>
                <a:gd name="T21" fmla="*/ 909 h 1248"/>
                <a:gd name="T22" fmla="*/ 331 w 1266"/>
                <a:gd name="T23" fmla="*/ 872 h 1248"/>
                <a:gd name="T24" fmla="*/ 284 w 1266"/>
                <a:gd name="T25" fmla="*/ 824 h 1248"/>
                <a:gd name="T26" fmla="*/ 245 w 1266"/>
                <a:gd name="T27" fmla="*/ 780 h 1248"/>
                <a:gd name="T28" fmla="*/ 197 w 1266"/>
                <a:gd name="T29" fmla="*/ 732 h 1248"/>
                <a:gd name="T30" fmla="*/ 161 w 1266"/>
                <a:gd name="T31" fmla="*/ 685 h 1248"/>
                <a:gd name="T32" fmla="*/ 124 w 1266"/>
                <a:gd name="T33" fmla="*/ 637 h 1248"/>
                <a:gd name="T34" fmla="*/ 85 w 1266"/>
                <a:gd name="T35" fmla="*/ 581 h 1248"/>
                <a:gd name="T36" fmla="*/ 47 w 1266"/>
                <a:gd name="T37" fmla="*/ 534 h 1248"/>
                <a:gd name="T38" fmla="*/ 10 w 1266"/>
                <a:gd name="T39" fmla="*/ 479 h 1248"/>
                <a:gd name="T40" fmla="*/ 794 w 1266"/>
                <a:gd name="T41" fmla="*/ 0 h 1248"/>
                <a:gd name="T42" fmla="*/ 802 w 1266"/>
                <a:gd name="T43" fmla="*/ 18 h 1248"/>
                <a:gd name="T44" fmla="*/ 821 w 1266"/>
                <a:gd name="T45" fmla="*/ 47 h 1248"/>
                <a:gd name="T46" fmla="*/ 840 w 1266"/>
                <a:gd name="T47" fmla="*/ 75 h 1248"/>
                <a:gd name="T48" fmla="*/ 860 w 1266"/>
                <a:gd name="T49" fmla="*/ 103 h 1248"/>
                <a:gd name="T50" fmla="*/ 879 w 1266"/>
                <a:gd name="T51" fmla="*/ 122 h 1248"/>
                <a:gd name="T52" fmla="*/ 897 w 1266"/>
                <a:gd name="T53" fmla="*/ 151 h 1248"/>
                <a:gd name="T54" fmla="*/ 926 w 1266"/>
                <a:gd name="T55" fmla="*/ 170 h 1248"/>
                <a:gd name="T56" fmla="*/ 945 w 1266"/>
                <a:gd name="T57" fmla="*/ 197 h 1248"/>
                <a:gd name="T58" fmla="*/ 974 w 1266"/>
                <a:gd name="T59" fmla="*/ 217 h 1248"/>
                <a:gd name="T60" fmla="*/ 993 w 1266"/>
                <a:gd name="T61" fmla="*/ 236 h 1248"/>
                <a:gd name="T62" fmla="*/ 1022 w 1266"/>
                <a:gd name="T63" fmla="*/ 253 h 1248"/>
                <a:gd name="T64" fmla="*/ 1040 w 1266"/>
                <a:gd name="T65" fmla="*/ 272 h 1248"/>
                <a:gd name="T66" fmla="*/ 1067 w 1266"/>
                <a:gd name="T67" fmla="*/ 290 h 1248"/>
                <a:gd name="T68" fmla="*/ 1095 w 1266"/>
                <a:gd name="T69" fmla="*/ 309 h 1248"/>
                <a:gd name="T70" fmla="*/ 1124 w 1266"/>
                <a:gd name="T71" fmla="*/ 328 h 1248"/>
                <a:gd name="T72" fmla="*/ 1152 w 1266"/>
                <a:gd name="T73" fmla="*/ 338 h 1248"/>
                <a:gd name="T74" fmla="*/ 1181 w 1266"/>
                <a:gd name="T75" fmla="*/ 357 h 1248"/>
                <a:gd name="T76" fmla="*/ 1209 w 1266"/>
                <a:gd name="T77" fmla="*/ 365 h 1248"/>
                <a:gd name="T78" fmla="*/ 1238 w 1266"/>
                <a:gd name="T79" fmla="*/ 384 h 1248"/>
                <a:gd name="T80" fmla="*/ 1266 w 1266"/>
                <a:gd name="T81" fmla="*/ 394 h 1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66" h="1248">
                  <a:moveTo>
                    <a:pt x="955" y="1248"/>
                  </a:moveTo>
                  <a:lnTo>
                    <a:pt x="926" y="1237"/>
                  </a:lnTo>
                  <a:lnTo>
                    <a:pt x="887" y="1229"/>
                  </a:lnTo>
                  <a:lnTo>
                    <a:pt x="860" y="1210"/>
                  </a:lnTo>
                  <a:lnTo>
                    <a:pt x="831" y="1200"/>
                  </a:lnTo>
                  <a:lnTo>
                    <a:pt x="802" y="1191"/>
                  </a:lnTo>
                  <a:lnTo>
                    <a:pt x="773" y="1173"/>
                  </a:lnTo>
                  <a:lnTo>
                    <a:pt x="748" y="1163"/>
                  </a:lnTo>
                  <a:lnTo>
                    <a:pt x="719" y="1144"/>
                  </a:lnTo>
                  <a:lnTo>
                    <a:pt x="690" y="1125"/>
                  </a:lnTo>
                  <a:lnTo>
                    <a:pt x="661" y="1115"/>
                  </a:lnTo>
                  <a:lnTo>
                    <a:pt x="632" y="1098"/>
                  </a:lnTo>
                  <a:lnTo>
                    <a:pt x="605" y="1079"/>
                  </a:lnTo>
                  <a:lnTo>
                    <a:pt x="586" y="1071"/>
                  </a:lnTo>
                  <a:lnTo>
                    <a:pt x="557" y="1050"/>
                  </a:lnTo>
                  <a:lnTo>
                    <a:pt x="528" y="1032"/>
                  </a:lnTo>
                  <a:lnTo>
                    <a:pt x="500" y="1013"/>
                  </a:lnTo>
                  <a:lnTo>
                    <a:pt x="481" y="994"/>
                  </a:lnTo>
                  <a:lnTo>
                    <a:pt x="454" y="976"/>
                  </a:lnTo>
                  <a:lnTo>
                    <a:pt x="426" y="957"/>
                  </a:lnTo>
                  <a:lnTo>
                    <a:pt x="406" y="928"/>
                  </a:lnTo>
                  <a:lnTo>
                    <a:pt x="379" y="909"/>
                  </a:lnTo>
                  <a:lnTo>
                    <a:pt x="358" y="891"/>
                  </a:lnTo>
                  <a:lnTo>
                    <a:pt x="331" y="872"/>
                  </a:lnTo>
                  <a:lnTo>
                    <a:pt x="311" y="843"/>
                  </a:lnTo>
                  <a:lnTo>
                    <a:pt x="284" y="824"/>
                  </a:lnTo>
                  <a:lnTo>
                    <a:pt x="265" y="807"/>
                  </a:lnTo>
                  <a:lnTo>
                    <a:pt x="245" y="780"/>
                  </a:lnTo>
                  <a:lnTo>
                    <a:pt x="217" y="760"/>
                  </a:lnTo>
                  <a:lnTo>
                    <a:pt x="197" y="732"/>
                  </a:lnTo>
                  <a:lnTo>
                    <a:pt x="178" y="714"/>
                  </a:lnTo>
                  <a:lnTo>
                    <a:pt x="161" y="685"/>
                  </a:lnTo>
                  <a:lnTo>
                    <a:pt x="143" y="656"/>
                  </a:lnTo>
                  <a:lnTo>
                    <a:pt x="124" y="637"/>
                  </a:lnTo>
                  <a:lnTo>
                    <a:pt x="103" y="610"/>
                  </a:lnTo>
                  <a:lnTo>
                    <a:pt x="85" y="581"/>
                  </a:lnTo>
                  <a:lnTo>
                    <a:pt x="66" y="552"/>
                  </a:lnTo>
                  <a:lnTo>
                    <a:pt x="47" y="534"/>
                  </a:lnTo>
                  <a:lnTo>
                    <a:pt x="29" y="508"/>
                  </a:lnTo>
                  <a:lnTo>
                    <a:pt x="10" y="479"/>
                  </a:lnTo>
                  <a:lnTo>
                    <a:pt x="0" y="450"/>
                  </a:lnTo>
                  <a:lnTo>
                    <a:pt x="794" y="0"/>
                  </a:lnTo>
                  <a:lnTo>
                    <a:pt x="794" y="10"/>
                  </a:lnTo>
                  <a:lnTo>
                    <a:pt x="802" y="18"/>
                  </a:lnTo>
                  <a:lnTo>
                    <a:pt x="812" y="37"/>
                  </a:lnTo>
                  <a:lnTo>
                    <a:pt x="821" y="47"/>
                  </a:lnTo>
                  <a:lnTo>
                    <a:pt x="831" y="66"/>
                  </a:lnTo>
                  <a:lnTo>
                    <a:pt x="840" y="75"/>
                  </a:lnTo>
                  <a:lnTo>
                    <a:pt x="850" y="85"/>
                  </a:lnTo>
                  <a:lnTo>
                    <a:pt x="860" y="103"/>
                  </a:lnTo>
                  <a:lnTo>
                    <a:pt x="869" y="114"/>
                  </a:lnTo>
                  <a:lnTo>
                    <a:pt x="879" y="122"/>
                  </a:lnTo>
                  <a:lnTo>
                    <a:pt x="887" y="141"/>
                  </a:lnTo>
                  <a:lnTo>
                    <a:pt x="897" y="151"/>
                  </a:lnTo>
                  <a:lnTo>
                    <a:pt x="916" y="160"/>
                  </a:lnTo>
                  <a:lnTo>
                    <a:pt x="926" y="170"/>
                  </a:lnTo>
                  <a:lnTo>
                    <a:pt x="935" y="178"/>
                  </a:lnTo>
                  <a:lnTo>
                    <a:pt x="945" y="197"/>
                  </a:lnTo>
                  <a:lnTo>
                    <a:pt x="955" y="207"/>
                  </a:lnTo>
                  <a:lnTo>
                    <a:pt x="974" y="217"/>
                  </a:lnTo>
                  <a:lnTo>
                    <a:pt x="982" y="226"/>
                  </a:lnTo>
                  <a:lnTo>
                    <a:pt x="993" y="236"/>
                  </a:lnTo>
                  <a:lnTo>
                    <a:pt x="1001" y="243"/>
                  </a:lnTo>
                  <a:lnTo>
                    <a:pt x="1022" y="253"/>
                  </a:lnTo>
                  <a:lnTo>
                    <a:pt x="1030" y="262"/>
                  </a:lnTo>
                  <a:lnTo>
                    <a:pt x="1040" y="272"/>
                  </a:lnTo>
                  <a:lnTo>
                    <a:pt x="1057" y="280"/>
                  </a:lnTo>
                  <a:lnTo>
                    <a:pt x="1067" y="290"/>
                  </a:lnTo>
                  <a:lnTo>
                    <a:pt x="1076" y="301"/>
                  </a:lnTo>
                  <a:lnTo>
                    <a:pt x="1095" y="309"/>
                  </a:lnTo>
                  <a:lnTo>
                    <a:pt x="1105" y="319"/>
                  </a:lnTo>
                  <a:lnTo>
                    <a:pt x="1124" y="328"/>
                  </a:lnTo>
                  <a:lnTo>
                    <a:pt x="1134" y="338"/>
                  </a:lnTo>
                  <a:lnTo>
                    <a:pt x="1152" y="338"/>
                  </a:lnTo>
                  <a:lnTo>
                    <a:pt x="1163" y="347"/>
                  </a:lnTo>
                  <a:lnTo>
                    <a:pt x="1181" y="357"/>
                  </a:lnTo>
                  <a:lnTo>
                    <a:pt x="1190" y="365"/>
                  </a:lnTo>
                  <a:lnTo>
                    <a:pt x="1209" y="365"/>
                  </a:lnTo>
                  <a:lnTo>
                    <a:pt x="1219" y="375"/>
                  </a:lnTo>
                  <a:lnTo>
                    <a:pt x="1238" y="384"/>
                  </a:lnTo>
                  <a:lnTo>
                    <a:pt x="1248" y="384"/>
                  </a:lnTo>
                  <a:lnTo>
                    <a:pt x="1266" y="394"/>
                  </a:lnTo>
                  <a:lnTo>
                    <a:pt x="955" y="1248"/>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1176" name="Freeform 8"/>
            <p:cNvSpPr/>
            <p:nvPr/>
          </p:nvSpPr>
          <p:spPr bwMode="auto">
            <a:xfrm>
              <a:off x="2239" y="3152"/>
              <a:ext cx="885" cy="663"/>
            </a:xfrm>
            <a:custGeom>
              <a:avLst/>
              <a:gdLst>
                <a:gd name="T0" fmla="*/ 1305 w 1336"/>
                <a:gd name="T1" fmla="*/ 857 h 959"/>
                <a:gd name="T2" fmla="*/ 1234 w 1336"/>
                <a:gd name="T3" fmla="*/ 876 h 959"/>
                <a:gd name="T4" fmla="*/ 1173 w 1336"/>
                <a:gd name="T5" fmla="*/ 894 h 959"/>
                <a:gd name="T6" fmla="*/ 1101 w 1336"/>
                <a:gd name="T7" fmla="*/ 911 h 959"/>
                <a:gd name="T8" fmla="*/ 1042 w 1336"/>
                <a:gd name="T9" fmla="*/ 922 h 959"/>
                <a:gd name="T10" fmla="*/ 972 w 1336"/>
                <a:gd name="T11" fmla="*/ 930 h 959"/>
                <a:gd name="T12" fmla="*/ 901 w 1336"/>
                <a:gd name="T13" fmla="*/ 940 h 959"/>
                <a:gd name="T14" fmla="*/ 840 w 1336"/>
                <a:gd name="T15" fmla="*/ 949 h 959"/>
                <a:gd name="T16" fmla="*/ 768 w 1336"/>
                <a:gd name="T17" fmla="*/ 949 h 959"/>
                <a:gd name="T18" fmla="*/ 698 w 1336"/>
                <a:gd name="T19" fmla="*/ 959 h 959"/>
                <a:gd name="T20" fmla="*/ 627 w 1336"/>
                <a:gd name="T21" fmla="*/ 959 h 959"/>
                <a:gd name="T22" fmla="*/ 566 w 1336"/>
                <a:gd name="T23" fmla="*/ 949 h 959"/>
                <a:gd name="T24" fmla="*/ 494 w 1336"/>
                <a:gd name="T25" fmla="*/ 949 h 959"/>
                <a:gd name="T26" fmla="*/ 425 w 1336"/>
                <a:gd name="T27" fmla="*/ 940 h 959"/>
                <a:gd name="T28" fmla="*/ 364 w 1336"/>
                <a:gd name="T29" fmla="*/ 930 h 959"/>
                <a:gd name="T30" fmla="*/ 294 w 1336"/>
                <a:gd name="T31" fmla="*/ 922 h 959"/>
                <a:gd name="T32" fmla="*/ 222 w 1336"/>
                <a:gd name="T33" fmla="*/ 911 h 959"/>
                <a:gd name="T34" fmla="*/ 161 w 1336"/>
                <a:gd name="T35" fmla="*/ 894 h 959"/>
                <a:gd name="T36" fmla="*/ 91 w 1336"/>
                <a:gd name="T37" fmla="*/ 876 h 959"/>
                <a:gd name="T38" fmla="*/ 30 w 1336"/>
                <a:gd name="T39" fmla="*/ 857 h 959"/>
                <a:gd name="T40" fmla="*/ 333 w 1336"/>
                <a:gd name="T41" fmla="*/ 0 h 959"/>
                <a:gd name="T42" fmla="*/ 364 w 1336"/>
                <a:gd name="T43" fmla="*/ 10 h 959"/>
                <a:gd name="T44" fmla="*/ 394 w 1336"/>
                <a:gd name="T45" fmla="*/ 19 h 959"/>
                <a:gd name="T46" fmla="*/ 435 w 1336"/>
                <a:gd name="T47" fmla="*/ 29 h 959"/>
                <a:gd name="T48" fmla="*/ 464 w 1336"/>
                <a:gd name="T49" fmla="*/ 38 h 959"/>
                <a:gd name="T50" fmla="*/ 494 w 1336"/>
                <a:gd name="T51" fmla="*/ 38 h 959"/>
                <a:gd name="T52" fmla="*/ 525 w 1336"/>
                <a:gd name="T53" fmla="*/ 46 h 959"/>
                <a:gd name="T54" fmla="*/ 566 w 1336"/>
                <a:gd name="T55" fmla="*/ 46 h 959"/>
                <a:gd name="T56" fmla="*/ 596 w 1336"/>
                <a:gd name="T57" fmla="*/ 55 h 959"/>
                <a:gd name="T58" fmla="*/ 627 w 1336"/>
                <a:gd name="T59" fmla="*/ 55 h 959"/>
                <a:gd name="T60" fmla="*/ 668 w 1336"/>
                <a:gd name="T61" fmla="*/ 55 h 959"/>
                <a:gd name="T62" fmla="*/ 698 w 1336"/>
                <a:gd name="T63" fmla="*/ 55 h 959"/>
                <a:gd name="T64" fmla="*/ 729 w 1336"/>
                <a:gd name="T65" fmla="*/ 55 h 959"/>
                <a:gd name="T66" fmla="*/ 768 w 1336"/>
                <a:gd name="T67" fmla="*/ 46 h 959"/>
                <a:gd name="T68" fmla="*/ 799 w 1336"/>
                <a:gd name="T69" fmla="*/ 46 h 959"/>
                <a:gd name="T70" fmla="*/ 829 w 1336"/>
                <a:gd name="T71" fmla="*/ 38 h 959"/>
                <a:gd name="T72" fmla="*/ 870 w 1336"/>
                <a:gd name="T73" fmla="*/ 38 h 959"/>
                <a:gd name="T74" fmla="*/ 901 w 1336"/>
                <a:gd name="T75" fmla="*/ 29 h 959"/>
                <a:gd name="T76" fmla="*/ 931 w 1336"/>
                <a:gd name="T77" fmla="*/ 19 h 959"/>
                <a:gd name="T78" fmla="*/ 962 w 1336"/>
                <a:gd name="T79" fmla="*/ 10 h 959"/>
                <a:gd name="T80" fmla="*/ 1001 w 1336"/>
                <a:gd name="T81" fmla="*/ 0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36" h="959">
                  <a:moveTo>
                    <a:pt x="1336" y="849"/>
                  </a:moveTo>
                  <a:lnTo>
                    <a:pt x="1305" y="857"/>
                  </a:lnTo>
                  <a:lnTo>
                    <a:pt x="1265" y="867"/>
                  </a:lnTo>
                  <a:lnTo>
                    <a:pt x="1234" y="876"/>
                  </a:lnTo>
                  <a:lnTo>
                    <a:pt x="1203" y="886"/>
                  </a:lnTo>
                  <a:lnTo>
                    <a:pt x="1173" y="894"/>
                  </a:lnTo>
                  <a:lnTo>
                    <a:pt x="1132" y="905"/>
                  </a:lnTo>
                  <a:lnTo>
                    <a:pt x="1101" y="911"/>
                  </a:lnTo>
                  <a:lnTo>
                    <a:pt x="1073" y="922"/>
                  </a:lnTo>
                  <a:lnTo>
                    <a:pt x="1042" y="922"/>
                  </a:lnTo>
                  <a:lnTo>
                    <a:pt x="1001" y="930"/>
                  </a:lnTo>
                  <a:lnTo>
                    <a:pt x="972" y="930"/>
                  </a:lnTo>
                  <a:lnTo>
                    <a:pt x="942" y="940"/>
                  </a:lnTo>
                  <a:lnTo>
                    <a:pt x="901" y="940"/>
                  </a:lnTo>
                  <a:lnTo>
                    <a:pt x="870" y="949"/>
                  </a:lnTo>
                  <a:lnTo>
                    <a:pt x="840" y="949"/>
                  </a:lnTo>
                  <a:lnTo>
                    <a:pt x="799" y="949"/>
                  </a:lnTo>
                  <a:lnTo>
                    <a:pt x="768" y="949"/>
                  </a:lnTo>
                  <a:lnTo>
                    <a:pt x="729" y="959"/>
                  </a:lnTo>
                  <a:lnTo>
                    <a:pt x="698" y="959"/>
                  </a:lnTo>
                  <a:lnTo>
                    <a:pt x="668" y="959"/>
                  </a:lnTo>
                  <a:lnTo>
                    <a:pt x="627" y="959"/>
                  </a:lnTo>
                  <a:lnTo>
                    <a:pt x="596" y="959"/>
                  </a:lnTo>
                  <a:lnTo>
                    <a:pt x="566" y="949"/>
                  </a:lnTo>
                  <a:lnTo>
                    <a:pt x="525" y="949"/>
                  </a:lnTo>
                  <a:lnTo>
                    <a:pt x="494" y="949"/>
                  </a:lnTo>
                  <a:lnTo>
                    <a:pt x="464" y="949"/>
                  </a:lnTo>
                  <a:lnTo>
                    <a:pt x="425" y="940"/>
                  </a:lnTo>
                  <a:lnTo>
                    <a:pt x="394" y="940"/>
                  </a:lnTo>
                  <a:lnTo>
                    <a:pt x="364" y="930"/>
                  </a:lnTo>
                  <a:lnTo>
                    <a:pt x="324" y="930"/>
                  </a:lnTo>
                  <a:lnTo>
                    <a:pt x="294" y="922"/>
                  </a:lnTo>
                  <a:lnTo>
                    <a:pt x="263" y="922"/>
                  </a:lnTo>
                  <a:lnTo>
                    <a:pt x="222" y="911"/>
                  </a:lnTo>
                  <a:lnTo>
                    <a:pt x="192" y="905"/>
                  </a:lnTo>
                  <a:lnTo>
                    <a:pt x="161" y="894"/>
                  </a:lnTo>
                  <a:lnTo>
                    <a:pt x="131" y="886"/>
                  </a:lnTo>
                  <a:lnTo>
                    <a:pt x="91" y="876"/>
                  </a:lnTo>
                  <a:lnTo>
                    <a:pt x="61" y="867"/>
                  </a:lnTo>
                  <a:lnTo>
                    <a:pt x="30" y="857"/>
                  </a:lnTo>
                  <a:lnTo>
                    <a:pt x="0" y="849"/>
                  </a:lnTo>
                  <a:lnTo>
                    <a:pt x="333" y="0"/>
                  </a:lnTo>
                  <a:lnTo>
                    <a:pt x="343" y="0"/>
                  </a:lnTo>
                  <a:lnTo>
                    <a:pt x="364" y="10"/>
                  </a:lnTo>
                  <a:lnTo>
                    <a:pt x="384" y="19"/>
                  </a:lnTo>
                  <a:lnTo>
                    <a:pt x="394" y="19"/>
                  </a:lnTo>
                  <a:lnTo>
                    <a:pt x="415" y="19"/>
                  </a:lnTo>
                  <a:lnTo>
                    <a:pt x="435" y="29"/>
                  </a:lnTo>
                  <a:lnTo>
                    <a:pt x="445" y="29"/>
                  </a:lnTo>
                  <a:lnTo>
                    <a:pt x="464" y="38"/>
                  </a:lnTo>
                  <a:lnTo>
                    <a:pt x="474" y="38"/>
                  </a:lnTo>
                  <a:lnTo>
                    <a:pt x="494" y="38"/>
                  </a:lnTo>
                  <a:lnTo>
                    <a:pt x="515" y="46"/>
                  </a:lnTo>
                  <a:lnTo>
                    <a:pt x="525" y="46"/>
                  </a:lnTo>
                  <a:lnTo>
                    <a:pt x="545" y="46"/>
                  </a:lnTo>
                  <a:lnTo>
                    <a:pt x="566" y="46"/>
                  </a:lnTo>
                  <a:lnTo>
                    <a:pt x="576" y="46"/>
                  </a:lnTo>
                  <a:lnTo>
                    <a:pt x="596" y="55"/>
                  </a:lnTo>
                  <a:lnTo>
                    <a:pt x="617" y="55"/>
                  </a:lnTo>
                  <a:lnTo>
                    <a:pt x="627" y="55"/>
                  </a:lnTo>
                  <a:lnTo>
                    <a:pt x="647" y="55"/>
                  </a:lnTo>
                  <a:lnTo>
                    <a:pt x="668" y="55"/>
                  </a:lnTo>
                  <a:lnTo>
                    <a:pt x="678" y="55"/>
                  </a:lnTo>
                  <a:lnTo>
                    <a:pt x="698" y="55"/>
                  </a:lnTo>
                  <a:lnTo>
                    <a:pt x="719" y="55"/>
                  </a:lnTo>
                  <a:lnTo>
                    <a:pt x="729" y="55"/>
                  </a:lnTo>
                  <a:lnTo>
                    <a:pt x="750" y="46"/>
                  </a:lnTo>
                  <a:lnTo>
                    <a:pt x="768" y="46"/>
                  </a:lnTo>
                  <a:lnTo>
                    <a:pt x="778" y="46"/>
                  </a:lnTo>
                  <a:lnTo>
                    <a:pt x="799" y="46"/>
                  </a:lnTo>
                  <a:lnTo>
                    <a:pt x="819" y="46"/>
                  </a:lnTo>
                  <a:lnTo>
                    <a:pt x="829" y="38"/>
                  </a:lnTo>
                  <a:lnTo>
                    <a:pt x="850" y="38"/>
                  </a:lnTo>
                  <a:lnTo>
                    <a:pt x="870" y="38"/>
                  </a:lnTo>
                  <a:lnTo>
                    <a:pt x="880" y="29"/>
                  </a:lnTo>
                  <a:lnTo>
                    <a:pt x="901" y="29"/>
                  </a:lnTo>
                  <a:lnTo>
                    <a:pt x="921" y="19"/>
                  </a:lnTo>
                  <a:lnTo>
                    <a:pt x="931" y="19"/>
                  </a:lnTo>
                  <a:lnTo>
                    <a:pt x="952" y="19"/>
                  </a:lnTo>
                  <a:lnTo>
                    <a:pt x="962" y="10"/>
                  </a:lnTo>
                  <a:lnTo>
                    <a:pt x="982" y="0"/>
                  </a:lnTo>
                  <a:lnTo>
                    <a:pt x="1001" y="0"/>
                  </a:lnTo>
                  <a:lnTo>
                    <a:pt x="1336" y="849"/>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1177" name="Freeform 9"/>
            <p:cNvSpPr/>
            <p:nvPr/>
          </p:nvSpPr>
          <p:spPr bwMode="auto">
            <a:xfrm>
              <a:off x="3017" y="2869"/>
              <a:ext cx="887" cy="855"/>
            </a:xfrm>
            <a:custGeom>
              <a:avLst/>
              <a:gdLst>
                <a:gd name="T0" fmla="*/ 1323 w 1343"/>
                <a:gd name="T1" fmla="*/ 476 h 1239"/>
                <a:gd name="T2" fmla="*/ 1292 w 1343"/>
                <a:gd name="T3" fmla="*/ 530 h 1239"/>
                <a:gd name="T4" fmla="*/ 1253 w 1343"/>
                <a:gd name="T5" fmla="*/ 578 h 1239"/>
                <a:gd name="T6" fmla="*/ 1213 w 1343"/>
                <a:gd name="T7" fmla="*/ 634 h 1239"/>
                <a:gd name="T8" fmla="*/ 1172 w 1343"/>
                <a:gd name="T9" fmla="*/ 680 h 1239"/>
                <a:gd name="T10" fmla="*/ 1122 w 1343"/>
                <a:gd name="T11" fmla="*/ 727 h 1239"/>
                <a:gd name="T12" fmla="*/ 1082 w 1343"/>
                <a:gd name="T13" fmla="*/ 773 h 1239"/>
                <a:gd name="T14" fmla="*/ 1032 w 1343"/>
                <a:gd name="T15" fmla="*/ 819 h 1239"/>
                <a:gd name="T16" fmla="*/ 983 w 1343"/>
                <a:gd name="T17" fmla="*/ 867 h 1239"/>
                <a:gd name="T18" fmla="*/ 932 w 1343"/>
                <a:gd name="T19" fmla="*/ 904 h 1239"/>
                <a:gd name="T20" fmla="*/ 881 w 1343"/>
                <a:gd name="T21" fmla="*/ 950 h 1239"/>
                <a:gd name="T22" fmla="*/ 832 w 1343"/>
                <a:gd name="T23" fmla="*/ 988 h 1239"/>
                <a:gd name="T24" fmla="*/ 770 w 1343"/>
                <a:gd name="T25" fmla="*/ 1025 h 1239"/>
                <a:gd name="T26" fmla="*/ 723 w 1343"/>
                <a:gd name="T27" fmla="*/ 1062 h 1239"/>
                <a:gd name="T28" fmla="*/ 662 w 1343"/>
                <a:gd name="T29" fmla="*/ 1091 h 1239"/>
                <a:gd name="T30" fmla="*/ 602 w 1343"/>
                <a:gd name="T31" fmla="*/ 1117 h 1239"/>
                <a:gd name="T32" fmla="*/ 541 w 1343"/>
                <a:gd name="T33" fmla="*/ 1154 h 1239"/>
                <a:gd name="T34" fmla="*/ 480 w 1343"/>
                <a:gd name="T35" fmla="*/ 1183 h 1239"/>
                <a:gd name="T36" fmla="*/ 420 w 1343"/>
                <a:gd name="T37" fmla="*/ 1202 h 1239"/>
                <a:gd name="T38" fmla="*/ 361 w 1343"/>
                <a:gd name="T39" fmla="*/ 1229 h 1239"/>
                <a:gd name="T40" fmla="*/ 0 w 1343"/>
                <a:gd name="T41" fmla="*/ 391 h 1239"/>
                <a:gd name="T42" fmla="*/ 31 w 1343"/>
                <a:gd name="T43" fmla="*/ 382 h 1239"/>
                <a:gd name="T44" fmla="*/ 61 w 1343"/>
                <a:gd name="T45" fmla="*/ 364 h 1239"/>
                <a:gd name="T46" fmla="*/ 90 w 1343"/>
                <a:gd name="T47" fmla="*/ 353 h 1239"/>
                <a:gd name="T48" fmla="*/ 119 w 1343"/>
                <a:gd name="T49" fmla="*/ 335 h 1239"/>
                <a:gd name="T50" fmla="*/ 150 w 1343"/>
                <a:gd name="T51" fmla="*/ 326 h 1239"/>
                <a:gd name="T52" fmla="*/ 180 w 1343"/>
                <a:gd name="T53" fmla="*/ 308 h 1239"/>
                <a:gd name="T54" fmla="*/ 201 w 1343"/>
                <a:gd name="T55" fmla="*/ 289 h 1239"/>
                <a:gd name="T56" fmla="*/ 230 w 1343"/>
                <a:gd name="T57" fmla="*/ 270 h 1239"/>
                <a:gd name="T58" fmla="*/ 260 w 1343"/>
                <a:gd name="T59" fmla="*/ 251 h 1239"/>
                <a:gd name="T60" fmla="*/ 281 w 1343"/>
                <a:gd name="T61" fmla="*/ 234 h 1239"/>
                <a:gd name="T62" fmla="*/ 311 w 1343"/>
                <a:gd name="T63" fmla="*/ 216 h 1239"/>
                <a:gd name="T64" fmla="*/ 332 w 1343"/>
                <a:gd name="T65" fmla="*/ 197 h 1239"/>
                <a:gd name="T66" fmla="*/ 361 w 1343"/>
                <a:gd name="T67" fmla="*/ 168 h 1239"/>
                <a:gd name="T68" fmla="*/ 381 w 1343"/>
                <a:gd name="T69" fmla="*/ 149 h 1239"/>
                <a:gd name="T70" fmla="*/ 402 w 1343"/>
                <a:gd name="T71" fmla="*/ 122 h 1239"/>
                <a:gd name="T72" fmla="*/ 420 w 1343"/>
                <a:gd name="T73" fmla="*/ 104 h 1239"/>
                <a:gd name="T74" fmla="*/ 441 w 1343"/>
                <a:gd name="T75" fmla="*/ 75 h 1239"/>
                <a:gd name="T76" fmla="*/ 461 w 1343"/>
                <a:gd name="T77" fmla="*/ 47 h 1239"/>
                <a:gd name="T78" fmla="*/ 480 w 1343"/>
                <a:gd name="T79" fmla="*/ 19 h 1239"/>
                <a:gd name="T80" fmla="*/ 500 w 1343"/>
                <a:gd name="T81" fmla="*/ 0 h 1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43" h="1239">
                  <a:moveTo>
                    <a:pt x="1343" y="449"/>
                  </a:moveTo>
                  <a:lnTo>
                    <a:pt x="1323" y="476"/>
                  </a:lnTo>
                  <a:lnTo>
                    <a:pt x="1303" y="505"/>
                  </a:lnTo>
                  <a:lnTo>
                    <a:pt x="1292" y="530"/>
                  </a:lnTo>
                  <a:lnTo>
                    <a:pt x="1274" y="549"/>
                  </a:lnTo>
                  <a:lnTo>
                    <a:pt x="1253" y="578"/>
                  </a:lnTo>
                  <a:lnTo>
                    <a:pt x="1233" y="605"/>
                  </a:lnTo>
                  <a:lnTo>
                    <a:pt x="1213" y="634"/>
                  </a:lnTo>
                  <a:lnTo>
                    <a:pt x="1192" y="653"/>
                  </a:lnTo>
                  <a:lnTo>
                    <a:pt x="1172" y="680"/>
                  </a:lnTo>
                  <a:lnTo>
                    <a:pt x="1151" y="709"/>
                  </a:lnTo>
                  <a:lnTo>
                    <a:pt x="1122" y="727"/>
                  </a:lnTo>
                  <a:lnTo>
                    <a:pt x="1102" y="755"/>
                  </a:lnTo>
                  <a:lnTo>
                    <a:pt x="1082" y="773"/>
                  </a:lnTo>
                  <a:lnTo>
                    <a:pt x="1061" y="802"/>
                  </a:lnTo>
                  <a:lnTo>
                    <a:pt x="1032" y="819"/>
                  </a:lnTo>
                  <a:lnTo>
                    <a:pt x="1012" y="838"/>
                  </a:lnTo>
                  <a:lnTo>
                    <a:pt x="983" y="867"/>
                  </a:lnTo>
                  <a:lnTo>
                    <a:pt x="963" y="886"/>
                  </a:lnTo>
                  <a:lnTo>
                    <a:pt x="932" y="904"/>
                  </a:lnTo>
                  <a:lnTo>
                    <a:pt x="912" y="923"/>
                  </a:lnTo>
                  <a:lnTo>
                    <a:pt x="881" y="950"/>
                  </a:lnTo>
                  <a:lnTo>
                    <a:pt x="862" y="969"/>
                  </a:lnTo>
                  <a:lnTo>
                    <a:pt x="832" y="988"/>
                  </a:lnTo>
                  <a:lnTo>
                    <a:pt x="801" y="1006"/>
                  </a:lnTo>
                  <a:lnTo>
                    <a:pt x="770" y="1025"/>
                  </a:lnTo>
                  <a:lnTo>
                    <a:pt x="750" y="1044"/>
                  </a:lnTo>
                  <a:lnTo>
                    <a:pt x="723" y="1062"/>
                  </a:lnTo>
                  <a:lnTo>
                    <a:pt x="692" y="1073"/>
                  </a:lnTo>
                  <a:lnTo>
                    <a:pt x="662" y="1091"/>
                  </a:lnTo>
                  <a:lnTo>
                    <a:pt x="631" y="1108"/>
                  </a:lnTo>
                  <a:lnTo>
                    <a:pt x="602" y="1117"/>
                  </a:lnTo>
                  <a:lnTo>
                    <a:pt x="572" y="1135"/>
                  </a:lnTo>
                  <a:lnTo>
                    <a:pt x="541" y="1154"/>
                  </a:lnTo>
                  <a:lnTo>
                    <a:pt x="510" y="1164"/>
                  </a:lnTo>
                  <a:lnTo>
                    <a:pt x="480" y="1183"/>
                  </a:lnTo>
                  <a:lnTo>
                    <a:pt x="451" y="1192"/>
                  </a:lnTo>
                  <a:lnTo>
                    <a:pt x="420" y="1202"/>
                  </a:lnTo>
                  <a:lnTo>
                    <a:pt x="391" y="1220"/>
                  </a:lnTo>
                  <a:lnTo>
                    <a:pt x="361" y="1229"/>
                  </a:lnTo>
                  <a:lnTo>
                    <a:pt x="332" y="1239"/>
                  </a:lnTo>
                  <a:lnTo>
                    <a:pt x="0" y="391"/>
                  </a:lnTo>
                  <a:lnTo>
                    <a:pt x="10" y="382"/>
                  </a:lnTo>
                  <a:lnTo>
                    <a:pt x="31" y="382"/>
                  </a:lnTo>
                  <a:lnTo>
                    <a:pt x="41" y="372"/>
                  </a:lnTo>
                  <a:lnTo>
                    <a:pt x="61" y="364"/>
                  </a:lnTo>
                  <a:lnTo>
                    <a:pt x="70" y="364"/>
                  </a:lnTo>
                  <a:lnTo>
                    <a:pt x="90" y="353"/>
                  </a:lnTo>
                  <a:lnTo>
                    <a:pt x="101" y="345"/>
                  </a:lnTo>
                  <a:lnTo>
                    <a:pt x="119" y="335"/>
                  </a:lnTo>
                  <a:lnTo>
                    <a:pt x="129" y="335"/>
                  </a:lnTo>
                  <a:lnTo>
                    <a:pt x="150" y="326"/>
                  </a:lnTo>
                  <a:lnTo>
                    <a:pt x="160" y="316"/>
                  </a:lnTo>
                  <a:lnTo>
                    <a:pt x="180" y="308"/>
                  </a:lnTo>
                  <a:lnTo>
                    <a:pt x="191" y="297"/>
                  </a:lnTo>
                  <a:lnTo>
                    <a:pt x="201" y="289"/>
                  </a:lnTo>
                  <a:lnTo>
                    <a:pt x="220" y="279"/>
                  </a:lnTo>
                  <a:lnTo>
                    <a:pt x="230" y="270"/>
                  </a:lnTo>
                  <a:lnTo>
                    <a:pt x="250" y="260"/>
                  </a:lnTo>
                  <a:lnTo>
                    <a:pt x="260" y="251"/>
                  </a:lnTo>
                  <a:lnTo>
                    <a:pt x="271" y="241"/>
                  </a:lnTo>
                  <a:lnTo>
                    <a:pt x="281" y="234"/>
                  </a:lnTo>
                  <a:lnTo>
                    <a:pt x="301" y="224"/>
                  </a:lnTo>
                  <a:lnTo>
                    <a:pt x="311" y="216"/>
                  </a:lnTo>
                  <a:lnTo>
                    <a:pt x="322" y="206"/>
                  </a:lnTo>
                  <a:lnTo>
                    <a:pt x="332" y="197"/>
                  </a:lnTo>
                  <a:lnTo>
                    <a:pt x="351" y="178"/>
                  </a:lnTo>
                  <a:lnTo>
                    <a:pt x="361" y="168"/>
                  </a:lnTo>
                  <a:lnTo>
                    <a:pt x="371" y="160"/>
                  </a:lnTo>
                  <a:lnTo>
                    <a:pt x="381" y="149"/>
                  </a:lnTo>
                  <a:lnTo>
                    <a:pt x="391" y="141"/>
                  </a:lnTo>
                  <a:lnTo>
                    <a:pt x="402" y="122"/>
                  </a:lnTo>
                  <a:lnTo>
                    <a:pt x="412" y="112"/>
                  </a:lnTo>
                  <a:lnTo>
                    <a:pt x="420" y="104"/>
                  </a:lnTo>
                  <a:lnTo>
                    <a:pt x="430" y="85"/>
                  </a:lnTo>
                  <a:lnTo>
                    <a:pt x="441" y="75"/>
                  </a:lnTo>
                  <a:lnTo>
                    <a:pt x="451" y="66"/>
                  </a:lnTo>
                  <a:lnTo>
                    <a:pt x="461" y="47"/>
                  </a:lnTo>
                  <a:lnTo>
                    <a:pt x="470" y="37"/>
                  </a:lnTo>
                  <a:lnTo>
                    <a:pt x="480" y="19"/>
                  </a:lnTo>
                  <a:lnTo>
                    <a:pt x="490" y="10"/>
                  </a:lnTo>
                  <a:lnTo>
                    <a:pt x="500" y="0"/>
                  </a:lnTo>
                  <a:lnTo>
                    <a:pt x="1343" y="449"/>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1178" name="Freeform 10"/>
            <p:cNvSpPr/>
            <p:nvPr/>
          </p:nvSpPr>
          <p:spPr bwMode="auto">
            <a:xfrm>
              <a:off x="3451" y="2210"/>
              <a:ext cx="699" cy="845"/>
            </a:xfrm>
            <a:custGeom>
              <a:avLst/>
              <a:gdLst>
                <a:gd name="T0" fmla="*/ 1029 w 1058"/>
                <a:gd name="T1" fmla="*/ 29 h 1222"/>
                <a:gd name="T2" fmla="*/ 1039 w 1058"/>
                <a:gd name="T3" fmla="*/ 95 h 1222"/>
                <a:gd name="T4" fmla="*/ 1047 w 1058"/>
                <a:gd name="T5" fmla="*/ 150 h 1222"/>
                <a:gd name="T6" fmla="*/ 1047 w 1058"/>
                <a:gd name="T7" fmla="*/ 216 h 1222"/>
                <a:gd name="T8" fmla="*/ 1058 w 1058"/>
                <a:gd name="T9" fmla="*/ 282 h 1222"/>
                <a:gd name="T10" fmla="*/ 1058 w 1058"/>
                <a:gd name="T11" fmla="*/ 349 h 1222"/>
                <a:gd name="T12" fmla="*/ 1047 w 1058"/>
                <a:gd name="T13" fmla="*/ 403 h 1222"/>
                <a:gd name="T14" fmla="*/ 1047 w 1058"/>
                <a:gd name="T15" fmla="*/ 469 h 1222"/>
                <a:gd name="T16" fmla="*/ 1039 w 1058"/>
                <a:gd name="T17" fmla="*/ 536 h 1222"/>
                <a:gd name="T18" fmla="*/ 1029 w 1058"/>
                <a:gd name="T19" fmla="*/ 602 h 1222"/>
                <a:gd name="T20" fmla="*/ 1018 w 1058"/>
                <a:gd name="T21" fmla="*/ 658 h 1222"/>
                <a:gd name="T22" fmla="*/ 1010 w 1058"/>
                <a:gd name="T23" fmla="*/ 723 h 1222"/>
                <a:gd name="T24" fmla="*/ 990 w 1058"/>
                <a:gd name="T25" fmla="*/ 780 h 1222"/>
                <a:gd name="T26" fmla="*/ 973 w 1058"/>
                <a:gd name="T27" fmla="*/ 847 h 1222"/>
                <a:gd name="T28" fmla="*/ 952 w 1058"/>
                <a:gd name="T29" fmla="*/ 903 h 1222"/>
                <a:gd name="T30" fmla="*/ 933 w 1058"/>
                <a:gd name="T31" fmla="*/ 967 h 1222"/>
                <a:gd name="T32" fmla="*/ 905 w 1058"/>
                <a:gd name="T33" fmla="*/ 1024 h 1222"/>
                <a:gd name="T34" fmla="*/ 886 w 1058"/>
                <a:gd name="T35" fmla="*/ 1081 h 1222"/>
                <a:gd name="T36" fmla="*/ 855 w 1058"/>
                <a:gd name="T37" fmla="*/ 1137 h 1222"/>
                <a:gd name="T38" fmla="*/ 826 w 1058"/>
                <a:gd name="T39" fmla="*/ 1194 h 1222"/>
                <a:gd name="T40" fmla="*/ 0 w 1058"/>
                <a:gd name="T41" fmla="*/ 770 h 1222"/>
                <a:gd name="T42" fmla="*/ 19 w 1058"/>
                <a:gd name="T43" fmla="*/ 741 h 1222"/>
                <a:gd name="T44" fmla="*/ 29 w 1058"/>
                <a:gd name="T45" fmla="*/ 714 h 1222"/>
                <a:gd name="T46" fmla="*/ 39 w 1058"/>
                <a:gd name="T47" fmla="*/ 685 h 1222"/>
                <a:gd name="T48" fmla="*/ 58 w 1058"/>
                <a:gd name="T49" fmla="*/ 650 h 1222"/>
                <a:gd name="T50" fmla="*/ 68 w 1058"/>
                <a:gd name="T51" fmla="*/ 621 h 1222"/>
                <a:gd name="T52" fmla="*/ 78 w 1058"/>
                <a:gd name="T53" fmla="*/ 592 h 1222"/>
                <a:gd name="T54" fmla="*/ 85 w 1058"/>
                <a:gd name="T55" fmla="*/ 565 h 1222"/>
                <a:gd name="T56" fmla="*/ 95 w 1058"/>
                <a:gd name="T57" fmla="*/ 536 h 1222"/>
                <a:gd name="T58" fmla="*/ 105 w 1058"/>
                <a:gd name="T59" fmla="*/ 498 h 1222"/>
                <a:gd name="T60" fmla="*/ 105 w 1058"/>
                <a:gd name="T61" fmla="*/ 469 h 1222"/>
                <a:gd name="T62" fmla="*/ 114 w 1058"/>
                <a:gd name="T63" fmla="*/ 440 h 1222"/>
                <a:gd name="T64" fmla="*/ 114 w 1058"/>
                <a:gd name="T65" fmla="*/ 403 h 1222"/>
                <a:gd name="T66" fmla="*/ 124 w 1058"/>
                <a:gd name="T67" fmla="*/ 376 h 1222"/>
                <a:gd name="T68" fmla="*/ 124 w 1058"/>
                <a:gd name="T69" fmla="*/ 349 h 1222"/>
                <a:gd name="T70" fmla="*/ 124 w 1058"/>
                <a:gd name="T71" fmla="*/ 311 h 1222"/>
                <a:gd name="T72" fmla="*/ 124 w 1058"/>
                <a:gd name="T73" fmla="*/ 282 h 1222"/>
                <a:gd name="T74" fmla="*/ 124 w 1058"/>
                <a:gd name="T75" fmla="*/ 253 h 1222"/>
                <a:gd name="T76" fmla="*/ 114 w 1058"/>
                <a:gd name="T77" fmla="*/ 216 h 1222"/>
                <a:gd name="T78" fmla="*/ 114 w 1058"/>
                <a:gd name="T79" fmla="*/ 187 h 1222"/>
                <a:gd name="T80" fmla="*/ 105 w 1058"/>
                <a:gd name="T81" fmla="*/ 150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58" h="1222">
                  <a:moveTo>
                    <a:pt x="1029" y="0"/>
                  </a:moveTo>
                  <a:lnTo>
                    <a:pt x="1029" y="29"/>
                  </a:lnTo>
                  <a:lnTo>
                    <a:pt x="1039" y="56"/>
                  </a:lnTo>
                  <a:lnTo>
                    <a:pt x="1039" y="95"/>
                  </a:lnTo>
                  <a:lnTo>
                    <a:pt x="1047" y="121"/>
                  </a:lnTo>
                  <a:lnTo>
                    <a:pt x="1047" y="150"/>
                  </a:lnTo>
                  <a:lnTo>
                    <a:pt x="1047" y="187"/>
                  </a:lnTo>
                  <a:lnTo>
                    <a:pt x="1047" y="216"/>
                  </a:lnTo>
                  <a:lnTo>
                    <a:pt x="1058" y="245"/>
                  </a:lnTo>
                  <a:lnTo>
                    <a:pt x="1058" y="282"/>
                  </a:lnTo>
                  <a:lnTo>
                    <a:pt x="1058" y="311"/>
                  </a:lnTo>
                  <a:lnTo>
                    <a:pt x="1058" y="349"/>
                  </a:lnTo>
                  <a:lnTo>
                    <a:pt x="1058" y="376"/>
                  </a:lnTo>
                  <a:lnTo>
                    <a:pt x="1047" y="403"/>
                  </a:lnTo>
                  <a:lnTo>
                    <a:pt x="1047" y="440"/>
                  </a:lnTo>
                  <a:lnTo>
                    <a:pt x="1047" y="469"/>
                  </a:lnTo>
                  <a:lnTo>
                    <a:pt x="1047" y="498"/>
                  </a:lnTo>
                  <a:lnTo>
                    <a:pt x="1039" y="536"/>
                  </a:lnTo>
                  <a:lnTo>
                    <a:pt x="1039" y="565"/>
                  </a:lnTo>
                  <a:lnTo>
                    <a:pt x="1029" y="602"/>
                  </a:lnTo>
                  <a:lnTo>
                    <a:pt x="1029" y="631"/>
                  </a:lnTo>
                  <a:lnTo>
                    <a:pt x="1018" y="658"/>
                  </a:lnTo>
                  <a:lnTo>
                    <a:pt x="1018" y="685"/>
                  </a:lnTo>
                  <a:lnTo>
                    <a:pt x="1010" y="723"/>
                  </a:lnTo>
                  <a:lnTo>
                    <a:pt x="1000" y="752"/>
                  </a:lnTo>
                  <a:lnTo>
                    <a:pt x="990" y="780"/>
                  </a:lnTo>
                  <a:lnTo>
                    <a:pt x="979" y="818"/>
                  </a:lnTo>
                  <a:lnTo>
                    <a:pt x="973" y="847"/>
                  </a:lnTo>
                  <a:lnTo>
                    <a:pt x="962" y="874"/>
                  </a:lnTo>
                  <a:lnTo>
                    <a:pt x="952" y="903"/>
                  </a:lnTo>
                  <a:lnTo>
                    <a:pt x="944" y="932"/>
                  </a:lnTo>
                  <a:lnTo>
                    <a:pt x="933" y="967"/>
                  </a:lnTo>
                  <a:lnTo>
                    <a:pt x="923" y="996"/>
                  </a:lnTo>
                  <a:lnTo>
                    <a:pt x="905" y="1024"/>
                  </a:lnTo>
                  <a:lnTo>
                    <a:pt x="894" y="1052"/>
                  </a:lnTo>
                  <a:lnTo>
                    <a:pt x="886" y="1081"/>
                  </a:lnTo>
                  <a:lnTo>
                    <a:pt x="865" y="1109"/>
                  </a:lnTo>
                  <a:lnTo>
                    <a:pt x="855" y="1137"/>
                  </a:lnTo>
                  <a:lnTo>
                    <a:pt x="837" y="1166"/>
                  </a:lnTo>
                  <a:lnTo>
                    <a:pt x="826" y="1194"/>
                  </a:lnTo>
                  <a:lnTo>
                    <a:pt x="808" y="1222"/>
                  </a:lnTo>
                  <a:lnTo>
                    <a:pt x="0" y="770"/>
                  </a:lnTo>
                  <a:lnTo>
                    <a:pt x="10" y="752"/>
                  </a:lnTo>
                  <a:lnTo>
                    <a:pt x="19" y="741"/>
                  </a:lnTo>
                  <a:lnTo>
                    <a:pt x="19" y="723"/>
                  </a:lnTo>
                  <a:lnTo>
                    <a:pt x="29" y="714"/>
                  </a:lnTo>
                  <a:lnTo>
                    <a:pt x="39" y="695"/>
                  </a:lnTo>
                  <a:lnTo>
                    <a:pt x="39" y="685"/>
                  </a:lnTo>
                  <a:lnTo>
                    <a:pt x="48" y="668"/>
                  </a:lnTo>
                  <a:lnTo>
                    <a:pt x="58" y="650"/>
                  </a:lnTo>
                  <a:lnTo>
                    <a:pt x="58" y="639"/>
                  </a:lnTo>
                  <a:lnTo>
                    <a:pt x="68" y="621"/>
                  </a:lnTo>
                  <a:lnTo>
                    <a:pt x="78" y="610"/>
                  </a:lnTo>
                  <a:lnTo>
                    <a:pt x="78" y="592"/>
                  </a:lnTo>
                  <a:lnTo>
                    <a:pt x="85" y="573"/>
                  </a:lnTo>
                  <a:lnTo>
                    <a:pt x="85" y="565"/>
                  </a:lnTo>
                  <a:lnTo>
                    <a:pt x="85" y="546"/>
                  </a:lnTo>
                  <a:lnTo>
                    <a:pt x="95" y="536"/>
                  </a:lnTo>
                  <a:lnTo>
                    <a:pt x="95" y="517"/>
                  </a:lnTo>
                  <a:lnTo>
                    <a:pt x="105" y="498"/>
                  </a:lnTo>
                  <a:lnTo>
                    <a:pt x="105" y="488"/>
                  </a:lnTo>
                  <a:lnTo>
                    <a:pt x="105" y="469"/>
                  </a:lnTo>
                  <a:lnTo>
                    <a:pt x="114" y="451"/>
                  </a:lnTo>
                  <a:lnTo>
                    <a:pt x="114" y="440"/>
                  </a:lnTo>
                  <a:lnTo>
                    <a:pt x="114" y="422"/>
                  </a:lnTo>
                  <a:lnTo>
                    <a:pt x="114" y="403"/>
                  </a:lnTo>
                  <a:lnTo>
                    <a:pt x="114" y="395"/>
                  </a:lnTo>
                  <a:lnTo>
                    <a:pt x="124" y="376"/>
                  </a:lnTo>
                  <a:lnTo>
                    <a:pt x="124" y="357"/>
                  </a:lnTo>
                  <a:lnTo>
                    <a:pt x="124" y="349"/>
                  </a:lnTo>
                  <a:lnTo>
                    <a:pt x="124" y="330"/>
                  </a:lnTo>
                  <a:lnTo>
                    <a:pt x="124" y="311"/>
                  </a:lnTo>
                  <a:lnTo>
                    <a:pt x="124" y="301"/>
                  </a:lnTo>
                  <a:lnTo>
                    <a:pt x="124" y="282"/>
                  </a:lnTo>
                  <a:lnTo>
                    <a:pt x="124" y="264"/>
                  </a:lnTo>
                  <a:lnTo>
                    <a:pt x="124" y="253"/>
                  </a:lnTo>
                  <a:lnTo>
                    <a:pt x="114" y="235"/>
                  </a:lnTo>
                  <a:lnTo>
                    <a:pt x="114" y="216"/>
                  </a:lnTo>
                  <a:lnTo>
                    <a:pt x="114" y="197"/>
                  </a:lnTo>
                  <a:lnTo>
                    <a:pt x="114" y="187"/>
                  </a:lnTo>
                  <a:lnTo>
                    <a:pt x="114" y="168"/>
                  </a:lnTo>
                  <a:lnTo>
                    <a:pt x="105" y="150"/>
                  </a:lnTo>
                  <a:lnTo>
                    <a:pt x="1029" y="0"/>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1179" name="Freeform 11"/>
            <p:cNvSpPr/>
            <p:nvPr/>
          </p:nvSpPr>
          <p:spPr bwMode="auto">
            <a:xfrm>
              <a:off x="3322" y="1325"/>
              <a:ext cx="811" cy="893"/>
            </a:xfrm>
            <a:custGeom>
              <a:avLst/>
              <a:gdLst>
                <a:gd name="T0" fmla="*/ 620 w 1231"/>
                <a:gd name="T1" fmla="*/ 18 h 1293"/>
                <a:gd name="T2" fmla="*/ 668 w 1231"/>
                <a:gd name="T3" fmla="*/ 68 h 1293"/>
                <a:gd name="T4" fmla="*/ 716 w 1231"/>
                <a:gd name="T5" fmla="*/ 107 h 1293"/>
                <a:gd name="T6" fmla="*/ 763 w 1231"/>
                <a:gd name="T7" fmla="*/ 158 h 1293"/>
                <a:gd name="T8" fmla="*/ 802 w 1231"/>
                <a:gd name="T9" fmla="*/ 207 h 1293"/>
                <a:gd name="T10" fmla="*/ 850 w 1231"/>
                <a:gd name="T11" fmla="*/ 256 h 1293"/>
                <a:gd name="T12" fmla="*/ 889 w 1231"/>
                <a:gd name="T13" fmla="*/ 314 h 1293"/>
                <a:gd name="T14" fmla="*/ 926 w 1231"/>
                <a:gd name="T15" fmla="*/ 363 h 1293"/>
                <a:gd name="T16" fmla="*/ 964 w 1231"/>
                <a:gd name="T17" fmla="*/ 423 h 1293"/>
                <a:gd name="T18" fmla="*/ 993 w 1231"/>
                <a:gd name="T19" fmla="*/ 484 h 1293"/>
                <a:gd name="T20" fmla="*/ 1030 w 1231"/>
                <a:gd name="T21" fmla="*/ 533 h 1293"/>
                <a:gd name="T22" fmla="*/ 1059 w 1231"/>
                <a:gd name="T23" fmla="*/ 593 h 1293"/>
                <a:gd name="T24" fmla="*/ 1088 w 1231"/>
                <a:gd name="T25" fmla="*/ 651 h 1293"/>
                <a:gd name="T26" fmla="*/ 1108 w 1231"/>
                <a:gd name="T27" fmla="*/ 720 h 1293"/>
                <a:gd name="T28" fmla="*/ 1136 w 1231"/>
                <a:gd name="T29" fmla="*/ 780 h 1293"/>
                <a:gd name="T30" fmla="*/ 1156 w 1231"/>
                <a:gd name="T31" fmla="*/ 839 h 1293"/>
                <a:gd name="T32" fmla="*/ 1175 w 1231"/>
                <a:gd name="T33" fmla="*/ 909 h 1293"/>
                <a:gd name="T34" fmla="*/ 1193 w 1231"/>
                <a:gd name="T35" fmla="*/ 967 h 1293"/>
                <a:gd name="T36" fmla="*/ 1214 w 1231"/>
                <a:gd name="T37" fmla="*/ 1037 h 1293"/>
                <a:gd name="T38" fmla="*/ 1222 w 1231"/>
                <a:gd name="T39" fmla="*/ 1096 h 1293"/>
                <a:gd name="T40" fmla="*/ 314 w 1231"/>
                <a:gd name="T41" fmla="*/ 1293 h 1293"/>
                <a:gd name="T42" fmla="*/ 314 w 1231"/>
                <a:gd name="T43" fmla="*/ 1263 h 1293"/>
                <a:gd name="T44" fmla="*/ 306 w 1231"/>
                <a:gd name="T45" fmla="*/ 1234 h 1293"/>
                <a:gd name="T46" fmla="*/ 296 w 1231"/>
                <a:gd name="T47" fmla="*/ 1205 h 1293"/>
                <a:gd name="T48" fmla="*/ 287 w 1231"/>
                <a:gd name="T49" fmla="*/ 1166 h 1293"/>
                <a:gd name="T50" fmla="*/ 277 w 1231"/>
                <a:gd name="T51" fmla="*/ 1135 h 1293"/>
                <a:gd name="T52" fmla="*/ 267 w 1231"/>
                <a:gd name="T53" fmla="*/ 1106 h 1293"/>
                <a:gd name="T54" fmla="*/ 248 w 1231"/>
                <a:gd name="T55" fmla="*/ 1076 h 1293"/>
                <a:gd name="T56" fmla="*/ 238 w 1231"/>
                <a:gd name="T57" fmla="*/ 1047 h 1293"/>
                <a:gd name="T58" fmla="*/ 229 w 1231"/>
                <a:gd name="T59" fmla="*/ 1016 h 1293"/>
                <a:gd name="T60" fmla="*/ 209 w 1231"/>
                <a:gd name="T61" fmla="*/ 987 h 1293"/>
                <a:gd name="T62" fmla="*/ 190 w 1231"/>
                <a:gd name="T63" fmla="*/ 957 h 1293"/>
                <a:gd name="T64" fmla="*/ 171 w 1231"/>
                <a:gd name="T65" fmla="*/ 928 h 1293"/>
                <a:gd name="T66" fmla="*/ 151 w 1231"/>
                <a:gd name="T67" fmla="*/ 909 h 1293"/>
                <a:gd name="T68" fmla="*/ 132 w 1231"/>
                <a:gd name="T69" fmla="*/ 879 h 1293"/>
                <a:gd name="T70" fmla="*/ 114 w 1231"/>
                <a:gd name="T71" fmla="*/ 850 h 1293"/>
                <a:gd name="T72" fmla="*/ 95 w 1231"/>
                <a:gd name="T73" fmla="*/ 829 h 1293"/>
                <a:gd name="T74" fmla="*/ 75 w 1231"/>
                <a:gd name="T75" fmla="*/ 800 h 1293"/>
                <a:gd name="T76" fmla="*/ 46 w 1231"/>
                <a:gd name="T77" fmla="*/ 780 h 1293"/>
                <a:gd name="T78" fmla="*/ 29 w 1231"/>
                <a:gd name="T79" fmla="*/ 760 h 1293"/>
                <a:gd name="T80" fmla="*/ 0 w 1231"/>
                <a:gd name="T81" fmla="*/ 731 h 1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1" h="1293">
                  <a:moveTo>
                    <a:pt x="602" y="0"/>
                  </a:moveTo>
                  <a:lnTo>
                    <a:pt x="620" y="18"/>
                  </a:lnTo>
                  <a:lnTo>
                    <a:pt x="648" y="37"/>
                  </a:lnTo>
                  <a:lnTo>
                    <a:pt x="668" y="68"/>
                  </a:lnTo>
                  <a:lnTo>
                    <a:pt x="697" y="88"/>
                  </a:lnTo>
                  <a:lnTo>
                    <a:pt x="716" y="107"/>
                  </a:lnTo>
                  <a:lnTo>
                    <a:pt x="744" y="137"/>
                  </a:lnTo>
                  <a:lnTo>
                    <a:pt x="763" y="158"/>
                  </a:lnTo>
                  <a:lnTo>
                    <a:pt x="782" y="187"/>
                  </a:lnTo>
                  <a:lnTo>
                    <a:pt x="802" y="207"/>
                  </a:lnTo>
                  <a:lnTo>
                    <a:pt x="831" y="236"/>
                  </a:lnTo>
                  <a:lnTo>
                    <a:pt x="850" y="256"/>
                  </a:lnTo>
                  <a:lnTo>
                    <a:pt x="869" y="287"/>
                  </a:lnTo>
                  <a:lnTo>
                    <a:pt x="889" y="314"/>
                  </a:lnTo>
                  <a:lnTo>
                    <a:pt x="908" y="345"/>
                  </a:lnTo>
                  <a:lnTo>
                    <a:pt x="926" y="363"/>
                  </a:lnTo>
                  <a:lnTo>
                    <a:pt x="943" y="394"/>
                  </a:lnTo>
                  <a:lnTo>
                    <a:pt x="964" y="423"/>
                  </a:lnTo>
                  <a:lnTo>
                    <a:pt x="972" y="454"/>
                  </a:lnTo>
                  <a:lnTo>
                    <a:pt x="993" y="484"/>
                  </a:lnTo>
                  <a:lnTo>
                    <a:pt x="1011" y="503"/>
                  </a:lnTo>
                  <a:lnTo>
                    <a:pt x="1030" y="533"/>
                  </a:lnTo>
                  <a:lnTo>
                    <a:pt x="1040" y="562"/>
                  </a:lnTo>
                  <a:lnTo>
                    <a:pt x="1059" y="593"/>
                  </a:lnTo>
                  <a:lnTo>
                    <a:pt x="1069" y="620"/>
                  </a:lnTo>
                  <a:lnTo>
                    <a:pt x="1088" y="651"/>
                  </a:lnTo>
                  <a:lnTo>
                    <a:pt x="1098" y="690"/>
                  </a:lnTo>
                  <a:lnTo>
                    <a:pt x="1108" y="720"/>
                  </a:lnTo>
                  <a:lnTo>
                    <a:pt x="1127" y="749"/>
                  </a:lnTo>
                  <a:lnTo>
                    <a:pt x="1136" y="780"/>
                  </a:lnTo>
                  <a:lnTo>
                    <a:pt x="1146" y="809"/>
                  </a:lnTo>
                  <a:lnTo>
                    <a:pt x="1156" y="839"/>
                  </a:lnTo>
                  <a:lnTo>
                    <a:pt x="1164" y="870"/>
                  </a:lnTo>
                  <a:lnTo>
                    <a:pt x="1175" y="909"/>
                  </a:lnTo>
                  <a:lnTo>
                    <a:pt x="1185" y="938"/>
                  </a:lnTo>
                  <a:lnTo>
                    <a:pt x="1193" y="967"/>
                  </a:lnTo>
                  <a:lnTo>
                    <a:pt x="1204" y="998"/>
                  </a:lnTo>
                  <a:lnTo>
                    <a:pt x="1214" y="1037"/>
                  </a:lnTo>
                  <a:lnTo>
                    <a:pt x="1222" y="1067"/>
                  </a:lnTo>
                  <a:lnTo>
                    <a:pt x="1222" y="1096"/>
                  </a:lnTo>
                  <a:lnTo>
                    <a:pt x="1231" y="1135"/>
                  </a:lnTo>
                  <a:lnTo>
                    <a:pt x="314" y="1293"/>
                  </a:lnTo>
                  <a:lnTo>
                    <a:pt x="314" y="1283"/>
                  </a:lnTo>
                  <a:lnTo>
                    <a:pt x="314" y="1263"/>
                  </a:lnTo>
                  <a:lnTo>
                    <a:pt x="306" y="1254"/>
                  </a:lnTo>
                  <a:lnTo>
                    <a:pt x="306" y="1234"/>
                  </a:lnTo>
                  <a:lnTo>
                    <a:pt x="296" y="1215"/>
                  </a:lnTo>
                  <a:lnTo>
                    <a:pt x="296" y="1205"/>
                  </a:lnTo>
                  <a:lnTo>
                    <a:pt x="296" y="1186"/>
                  </a:lnTo>
                  <a:lnTo>
                    <a:pt x="287" y="1166"/>
                  </a:lnTo>
                  <a:lnTo>
                    <a:pt x="287" y="1156"/>
                  </a:lnTo>
                  <a:lnTo>
                    <a:pt x="277" y="1135"/>
                  </a:lnTo>
                  <a:lnTo>
                    <a:pt x="267" y="1127"/>
                  </a:lnTo>
                  <a:lnTo>
                    <a:pt x="267" y="1106"/>
                  </a:lnTo>
                  <a:lnTo>
                    <a:pt x="258" y="1096"/>
                  </a:lnTo>
                  <a:lnTo>
                    <a:pt x="248" y="1076"/>
                  </a:lnTo>
                  <a:lnTo>
                    <a:pt x="248" y="1057"/>
                  </a:lnTo>
                  <a:lnTo>
                    <a:pt x="238" y="1047"/>
                  </a:lnTo>
                  <a:lnTo>
                    <a:pt x="229" y="1026"/>
                  </a:lnTo>
                  <a:lnTo>
                    <a:pt x="229" y="1016"/>
                  </a:lnTo>
                  <a:lnTo>
                    <a:pt x="219" y="998"/>
                  </a:lnTo>
                  <a:lnTo>
                    <a:pt x="209" y="987"/>
                  </a:lnTo>
                  <a:lnTo>
                    <a:pt x="200" y="977"/>
                  </a:lnTo>
                  <a:lnTo>
                    <a:pt x="190" y="957"/>
                  </a:lnTo>
                  <a:lnTo>
                    <a:pt x="180" y="947"/>
                  </a:lnTo>
                  <a:lnTo>
                    <a:pt x="171" y="928"/>
                  </a:lnTo>
                  <a:lnTo>
                    <a:pt x="161" y="919"/>
                  </a:lnTo>
                  <a:lnTo>
                    <a:pt x="151" y="909"/>
                  </a:lnTo>
                  <a:lnTo>
                    <a:pt x="143" y="889"/>
                  </a:lnTo>
                  <a:lnTo>
                    <a:pt x="132" y="879"/>
                  </a:lnTo>
                  <a:lnTo>
                    <a:pt x="122" y="870"/>
                  </a:lnTo>
                  <a:lnTo>
                    <a:pt x="114" y="850"/>
                  </a:lnTo>
                  <a:lnTo>
                    <a:pt x="103" y="839"/>
                  </a:lnTo>
                  <a:lnTo>
                    <a:pt x="95" y="829"/>
                  </a:lnTo>
                  <a:lnTo>
                    <a:pt x="85" y="809"/>
                  </a:lnTo>
                  <a:lnTo>
                    <a:pt x="75" y="800"/>
                  </a:lnTo>
                  <a:lnTo>
                    <a:pt x="66" y="790"/>
                  </a:lnTo>
                  <a:lnTo>
                    <a:pt x="46" y="780"/>
                  </a:lnTo>
                  <a:lnTo>
                    <a:pt x="37" y="770"/>
                  </a:lnTo>
                  <a:lnTo>
                    <a:pt x="29" y="760"/>
                  </a:lnTo>
                  <a:lnTo>
                    <a:pt x="18" y="741"/>
                  </a:lnTo>
                  <a:lnTo>
                    <a:pt x="0" y="731"/>
                  </a:lnTo>
                  <a:lnTo>
                    <a:pt x="602" y="0"/>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1180" name="Freeform 12"/>
            <p:cNvSpPr/>
            <p:nvPr/>
          </p:nvSpPr>
          <p:spPr bwMode="auto">
            <a:xfrm>
              <a:off x="2813" y="935"/>
              <a:ext cx="801" cy="737"/>
            </a:xfrm>
            <a:custGeom>
              <a:avLst/>
              <a:gdLst>
                <a:gd name="T0" fmla="*/ 28 w 1212"/>
                <a:gd name="T1" fmla="*/ 0 h 1066"/>
                <a:gd name="T2" fmla="*/ 98 w 1212"/>
                <a:gd name="T3" fmla="*/ 0 h 1066"/>
                <a:gd name="T4" fmla="*/ 166 w 1212"/>
                <a:gd name="T5" fmla="*/ 0 h 1066"/>
                <a:gd name="T6" fmla="*/ 226 w 1212"/>
                <a:gd name="T7" fmla="*/ 9 h 1066"/>
                <a:gd name="T8" fmla="*/ 292 w 1212"/>
                <a:gd name="T9" fmla="*/ 19 h 1066"/>
                <a:gd name="T10" fmla="*/ 362 w 1212"/>
                <a:gd name="T11" fmla="*/ 26 h 1066"/>
                <a:gd name="T12" fmla="*/ 421 w 1212"/>
                <a:gd name="T13" fmla="*/ 44 h 1066"/>
                <a:gd name="T14" fmla="*/ 489 w 1212"/>
                <a:gd name="T15" fmla="*/ 53 h 1066"/>
                <a:gd name="T16" fmla="*/ 549 w 1212"/>
                <a:gd name="T17" fmla="*/ 72 h 1066"/>
                <a:gd name="T18" fmla="*/ 615 w 1212"/>
                <a:gd name="T19" fmla="*/ 89 h 1066"/>
                <a:gd name="T20" fmla="*/ 675 w 1212"/>
                <a:gd name="T21" fmla="*/ 116 h 1066"/>
                <a:gd name="T22" fmla="*/ 734 w 1212"/>
                <a:gd name="T23" fmla="*/ 135 h 1066"/>
                <a:gd name="T24" fmla="*/ 792 w 1212"/>
                <a:gd name="T25" fmla="*/ 160 h 1066"/>
                <a:gd name="T26" fmla="*/ 851 w 1212"/>
                <a:gd name="T27" fmla="*/ 187 h 1066"/>
                <a:gd name="T28" fmla="*/ 909 w 1212"/>
                <a:gd name="T29" fmla="*/ 214 h 1066"/>
                <a:gd name="T30" fmla="*/ 967 w 1212"/>
                <a:gd name="T31" fmla="*/ 242 h 1066"/>
                <a:gd name="T32" fmla="*/ 1026 w 1212"/>
                <a:gd name="T33" fmla="*/ 277 h 1066"/>
                <a:gd name="T34" fmla="*/ 1076 w 1212"/>
                <a:gd name="T35" fmla="*/ 313 h 1066"/>
                <a:gd name="T36" fmla="*/ 1135 w 1212"/>
                <a:gd name="T37" fmla="*/ 349 h 1066"/>
                <a:gd name="T38" fmla="*/ 1183 w 1212"/>
                <a:gd name="T39" fmla="*/ 384 h 1066"/>
                <a:gd name="T40" fmla="*/ 596 w 1212"/>
                <a:gd name="T41" fmla="*/ 1066 h 1066"/>
                <a:gd name="T42" fmla="*/ 576 w 1212"/>
                <a:gd name="T43" fmla="*/ 1047 h 1066"/>
                <a:gd name="T44" fmla="*/ 549 w 1212"/>
                <a:gd name="T45" fmla="*/ 1030 h 1066"/>
                <a:gd name="T46" fmla="*/ 518 w 1212"/>
                <a:gd name="T47" fmla="*/ 1012 h 1066"/>
                <a:gd name="T48" fmla="*/ 499 w 1212"/>
                <a:gd name="T49" fmla="*/ 995 h 1066"/>
                <a:gd name="T50" fmla="*/ 470 w 1212"/>
                <a:gd name="T51" fmla="*/ 985 h 1066"/>
                <a:gd name="T52" fmla="*/ 440 w 1212"/>
                <a:gd name="T53" fmla="*/ 968 h 1066"/>
                <a:gd name="T54" fmla="*/ 411 w 1212"/>
                <a:gd name="T55" fmla="*/ 957 h 1066"/>
                <a:gd name="T56" fmla="*/ 380 w 1212"/>
                <a:gd name="T57" fmla="*/ 940 h 1066"/>
                <a:gd name="T58" fmla="*/ 351 w 1212"/>
                <a:gd name="T59" fmla="*/ 932 h 1066"/>
                <a:gd name="T60" fmla="*/ 323 w 1212"/>
                <a:gd name="T61" fmla="*/ 922 h 1066"/>
                <a:gd name="T62" fmla="*/ 283 w 1212"/>
                <a:gd name="T63" fmla="*/ 905 h 1066"/>
                <a:gd name="T64" fmla="*/ 253 w 1212"/>
                <a:gd name="T65" fmla="*/ 894 h 1066"/>
                <a:gd name="T66" fmla="*/ 226 w 1212"/>
                <a:gd name="T67" fmla="*/ 894 h 1066"/>
                <a:gd name="T68" fmla="*/ 197 w 1212"/>
                <a:gd name="T69" fmla="*/ 886 h 1066"/>
                <a:gd name="T70" fmla="*/ 156 w 1212"/>
                <a:gd name="T71" fmla="*/ 877 h 1066"/>
                <a:gd name="T72" fmla="*/ 127 w 1212"/>
                <a:gd name="T73" fmla="*/ 877 h 1066"/>
                <a:gd name="T74" fmla="*/ 98 w 1212"/>
                <a:gd name="T75" fmla="*/ 867 h 1066"/>
                <a:gd name="T76" fmla="*/ 59 w 1212"/>
                <a:gd name="T77" fmla="*/ 867 h 1066"/>
                <a:gd name="T78" fmla="*/ 28 w 1212"/>
                <a:gd name="T79" fmla="*/ 867 h 1066"/>
                <a:gd name="T80" fmla="*/ 0 w 1212"/>
                <a:gd name="T81" fmla="*/ 867 h 10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12" h="1066">
                  <a:moveTo>
                    <a:pt x="0" y="0"/>
                  </a:moveTo>
                  <a:lnTo>
                    <a:pt x="28" y="0"/>
                  </a:lnTo>
                  <a:lnTo>
                    <a:pt x="59" y="0"/>
                  </a:lnTo>
                  <a:lnTo>
                    <a:pt x="98" y="0"/>
                  </a:lnTo>
                  <a:lnTo>
                    <a:pt x="127" y="0"/>
                  </a:lnTo>
                  <a:lnTo>
                    <a:pt x="166" y="0"/>
                  </a:lnTo>
                  <a:lnTo>
                    <a:pt x="197" y="9"/>
                  </a:lnTo>
                  <a:lnTo>
                    <a:pt x="226" y="9"/>
                  </a:lnTo>
                  <a:lnTo>
                    <a:pt x="263" y="19"/>
                  </a:lnTo>
                  <a:lnTo>
                    <a:pt x="292" y="19"/>
                  </a:lnTo>
                  <a:lnTo>
                    <a:pt x="323" y="26"/>
                  </a:lnTo>
                  <a:lnTo>
                    <a:pt x="362" y="26"/>
                  </a:lnTo>
                  <a:lnTo>
                    <a:pt x="391" y="34"/>
                  </a:lnTo>
                  <a:lnTo>
                    <a:pt x="421" y="44"/>
                  </a:lnTo>
                  <a:lnTo>
                    <a:pt x="450" y="44"/>
                  </a:lnTo>
                  <a:lnTo>
                    <a:pt x="489" y="53"/>
                  </a:lnTo>
                  <a:lnTo>
                    <a:pt x="518" y="61"/>
                  </a:lnTo>
                  <a:lnTo>
                    <a:pt x="549" y="72"/>
                  </a:lnTo>
                  <a:lnTo>
                    <a:pt x="576" y="80"/>
                  </a:lnTo>
                  <a:lnTo>
                    <a:pt x="615" y="89"/>
                  </a:lnTo>
                  <a:lnTo>
                    <a:pt x="646" y="97"/>
                  </a:lnTo>
                  <a:lnTo>
                    <a:pt x="675" y="116"/>
                  </a:lnTo>
                  <a:lnTo>
                    <a:pt x="703" y="124"/>
                  </a:lnTo>
                  <a:lnTo>
                    <a:pt x="734" y="135"/>
                  </a:lnTo>
                  <a:lnTo>
                    <a:pt x="763" y="143"/>
                  </a:lnTo>
                  <a:lnTo>
                    <a:pt x="792" y="160"/>
                  </a:lnTo>
                  <a:lnTo>
                    <a:pt x="822" y="170"/>
                  </a:lnTo>
                  <a:lnTo>
                    <a:pt x="851" y="187"/>
                  </a:lnTo>
                  <a:lnTo>
                    <a:pt x="879" y="197"/>
                  </a:lnTo>
                  <a:lnTo>
                    <a:pt x="909" y="214"/>
                  </a:lnTo>
                  <a:lnTo>
                    <a:pt x="938" y="233"/>
                  </a:lnTo>
                  <a:lnTo>
                    <a:pt x="967" y="242"/>
                  </a:lnTo>
                  <a:lnTo>
                    <a:pt x="998" y="260"/>
                  </a:lnTo>
                  <a:lnTo>
                    <a:pt x="1026" y="277"/>
                  </a:lnTo>
                  <a:lnTo>
                    <a:pt x="1055" y="296"/>
                  </a:lnTo>
                  <a:lnTo>
                    <a:pt x="1076" y="313"/>
                  </a:lnTo>
                  <a:lnTo>
                    <a:pt x="1105" y="330"/>
                  </a:lnTo>
                  <a:lnTo>
                    <a:pt x="1135" y="349"/>
                  </a:lnTo>
                  <a:lnTo>
                    <a:pt x="1164" y="366"/>
                  </a:lnTo>
                  <a:lnTo>
                    <a:pt x="1183" y="384"/>
                  </a:lnTo>
                  <a:lnTo>
                    <a:pt x="1212" y="403"/>
                  </a:lnTo>
                  <a:lnTo>
                    <a:pt x="596" y="1066"/>
                  </a:lnTo>
                  <a:lnTo>
                    <a:pt x="586" y="1058"/>
                  </a:lnTo>
                  <a:lnTo>
                    <a:pt x="576" y="1047"/>
                  </a:lnTo>
                  <a:lnTo>
                    <a:pt x="566" y="1039"/>
                  </a:lnTo>
                  <a:lnTo>
                    <a:pt x="549" y="1030"/>
                  </a:lnTo>
                  <a:lnTo>
                    <a:pt x="539" y="1022"/>
                  </a:lnTo>
                  <a:lnTo>
                    <a:pt x="518" y="1012"/>
                  </a:lnTo>
                  <a:lnTo>
                    <a:pt x="510" y="1003"/>
                  </a:lnTo>
                  <a:lnTo>
                    <a:pt x="499" y="995"/>
                  </a:lnTo>
                  <a:lnTo>
                    <a:pt x="479" y="995"/>
                  </a:lnTo>
                  <a:lnTo>
                    <a:pt x="470" y="985"/>
                  </a:lnTo>
                  <a:lnTo>
                    <a:pt x="450" y="976"/>
                  </a:lnTo>
                  <a:lnTo>
                    <a:pt x="440" y="968"/>
                  </a:lnTo>
                  <a:lnTo>
                    <a:pt x="421" y="957"/>
                  </a:lnTo>
                  <a:lnTo>
                    <a:pt x="411" y="957"/>
                  </a:lnTo>
                  <a:lnTo>
                    <a:pt x="391" y="949"/>
                  </a:lnTo>
                  <a:lnTo>
                    <a:pt x="380" y="940"/>
                  </a:lnTo>
                  <a:lnTo>
                    <a:pt x="362" y="932"/>
                  </a:lnTo>
                  <a:lnTo>
                    <a:pt x="351" y="932"/>
                  </a:lnTo>
                  <a:lnTo>
                    <a:pt x="333" y="922"/>
                  </a:lnTo>
                  <a:lnTo>
                    <a:pt x="323" y="922"/>
                  </a:lnTo>
                  <a:lnTo>
                    <a:pt x="302" y="913"/>
                  </a:lnTo>
                  <a:lnTo>
                    <a:pt x="283" y="905"/>
                  </a:lnTo>
                  <a:lnTo>
                    <a:pt x="273" y="905"/>
                  </a:lnTo>
                  <a:lnTo>
                    <a:pt x="253" y="894"/>
                  </a:lnTo>
                  <a:lnTo>
                    <a:pt x="246" y="894"/>
                  </a:lnTo>
                  <a:lnTo>
                    <a:pt x="226" y="894"/>
                  </a:lnTo>
                  <a:lnTo>
                    <a:pt x="205" y="886"/>
                  </a:lnTo>
                  <a:lnTo>
                    <a:pt x="197" y="886"/>
                  </a:lnTo>
                  <a:lnTo>
                    <a:pt x="176" y="886"/>
                  </a:lnTo>
                  <a:lnTo>
                    <a:pt x="156" y="877"/>
                  </a:lnTo>
                  <a:lnTo>
                    <a:pt x="147" y="877"/>
                  </a:lnTo>
                  <a:lnTo>
                    <a:pt x="127" y="877"/>
                  </a:lnTo>
                  <a:lnTo>
                    <a:pt x="108" y="867"/>
                  </a:lnTo>
                  <a:lnTo>
                    <a:pt x="98" y="867"/>
                  </a:lnTo>
                  <a:lnTo>
                    <a:pt x="78" y="867"/>
                  </a:lnTo>
                  <a:lnTo>
                    <a:pt x="59" y="867"/>
                  </a:lnTo>
                  <a:lnTo>
                    <a:pt x="49" y="867"/>
                  </a:lnTo>
                  <a:lnTo>
                    <a:pt x="28" y="867"/>
                  </a:lnTo>
                  <a:lnTo>
                    <a:pt x="10" y="867"/>
                  </a:lnTo>
                  <a:lnTo>
                    <a:pt x="0" y="867"/>
                  </a:lnTo>
                  <a:lnTo>
                    <a:pt x="0" y="0"/>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1181" name="Text Box 13"/>
            <p:cNvSpPr txBox="1">
              <a:spLocks noChangeArrowheads="1"/>
            </p:cNvSpPr>
            <p:nvPr/>
          </p:nvSpPr>
          <p:spPr bwMode="auto">
            <a:xfrm>
              <a:off x="2789" y="1183"/>
              <a:ext cx="630" cy="241"/>
            </a:xfrm>
            <a:prstGeom prst="rect">
              <a:avLst/>
            </a:prstGeom>
            <a:noFill/>
            <a:ln>
              <a:noFill/>
            </a:ln>
            <a:effectLst/>
            <a:extLst>
              <a:ext uri="{909E8E84-426E-40DD-AFC4-6F175D3DCCD1}">
                <a14:hiddenFill xmlns:a14="http://schemas.microsoft.com/office/drawing/2010/main">
                  <a:solidFill>
                    <a:srgbClr val="83C2E5"/>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nchorCtr="1"/>
            <a:lstStyle/>
            <a:p>
              <a:pPr eaLnBrk="0" hangingPunct="0">
                <a:lnSpc>
                  <a:spcPct val="120000"/>
                </a:lnSpc>
              </a:pPr>
              <a:r>
                <a:rPr lang="zh-CN" altLang="en-US" sz="1600">
                  <a:solidFill>
                    <a:srgbClr val="000000"/>
                  </a:solidFill>
                  <a:latin typeface="微软雅黑" panose="020B0503020204020204" pitchFamily="34" charset="-122"/>
                </a:rPr>
                <a:t>采购与</a:t>
              </a:r>
              <a:endParaRPr lang="zh-CN" altLang="en-US" sz="1600">
                <a:solidFill>
                  <a:srgbClr val="000000"/>
                </a:solidFill>
                <a:latin typeface="微软雅黑" panose="020B0503020204020204" pitchFamily="34" charset="-122"/>
              </a:endParaRPr>
            </a:p>
            <a:p>
              <a:pPr eaLnBrk="0" hangingPunct="0">
                <a:lnSpc>
                  <a:spcPct val="120000"/>
                </a:lnSpc>
              </a:pPr>
              <a:r>
                <a:rPr lang="zh-CN" altLang="en-US" sz="1600">
                  <a:solidFill>
                    <a:srgbClr val="000000"/>
                  </a:solidFill>
                  <a:latin typeface="微软雅黑" panose="020B0503020204020204" pitchFamily="34" charset="-122"/>
                </a:rPr>
                <a:t>配送管理</a:t>
              </a:r>
              <a:endParaRPr lang="zh-CN" altLang="en-US" sz="1600">
                <a:solidFill>
                  <a:srgbClr val="000000"/>
                </a:solidFill>
                <a:latin typeface="微软雅黑" panose="020B0503020204020204" pitchFamily="34" charset="-122"/>
              </a:endParaRPr>
            </a:p>
          </p:txBody>
        </p:sp>
        <p:sp>
          <p:nvSpPr>
            <p:cNvPr id="1031182" name="Text Box 14"/>
            <p:cNvSpPr txBox="1">
              <a:spLocks noChangeArrowheads="1"/>
            </p:cNvSpPr>
            <p:nvPr/>
          </p:nvSpPr>
          <p:spPr bwMode="auto">
            <a:xfrm>
              <a:off x="2060" y="1177"/>
              <a:ext cx="630" cy="241"/>
            </a:xfrm>
            <a:prstGeom prst="rect">
              <a:avLst/>
            </a:prstGeom>
            <a:noFill/>
            <a:ln>
              <a:noFill/>
            </a:ln>
            <a:effectLst/>
            <a:extLst>
              <a:ext uri="{909E8E84-426E-40DD-AFC4-6F175D3DCCD1}">
                <a14:hiddenFill xmlns:a14="http://schemas.microsoft.com/office/drawing/2010/main">
                  <a:solidFill>
                    <a:srgbClr val="83C2E5"/>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nchorCtr="1"/>
            <a:lstStyle/>
            <a:p>
              <a:pPr eaLnBrk="0" hangingPunct="0">
                <a:lnSpc>
                  <a:spcPct val="120000"/>
                </a:lnSpc>
              </a:pPr>
              <a:r>
                <a:rPr lang="zh-CN" altLang="en-US" sz="1600">
                  <a:solidFill>
                    <a:srgbClr val="000000"/>
                  </a:solidFill>
                  <a:latin typeface="微软雅黑" panose="020B0503020204020204" pitchFamily="34" charset="-122"/>
                </a:rPr>
                <a:t>组织与</a:t>
              </a:r>
              <a:endParaRPr lang="zh-CN" altLang="en-US" sz="1600">
                <a:solidFill>
                  <a:srgbClr val="000000"/>
                </a:solidFill>
                <a:latin typeface="微软雅黑" panose="020B0503020204020204" pitchFamily="34" charset="-122"/>
              </a:endParaRPr>
            </a:p>
            <a:p>
              <a:pPr eaLnBrk="0" hangingPunct="0">
                <a:lnSpc>
                  <a:spcPct val="120000"/>
                </a:lnSpc>
              </a:pPr>
              <a:r>
                <a:rPr lang="zh-CN" altLang="en-US" sz="1600">
                  <a:solidFill>
                    <a:srgbClr val="000000"/>
                  </a:solidFill>
                  <a:latin typeface="微软雅黑" panose="020B0503020204020204" pitchFamily="34" charset="-122"/>
                </a:rPr>
                <a:t>人员管理</a:t>
              </a:r>
              <a:endParaRPr lang="zh-CN" altLang="en-US" sz="1600">
                <a:solidFill>
                  <a:srgbClr val="000000"/>
                </a:solidFill>
                <a:latin typeface="微软雅黑" panose="020B0503020204020204" pitchFamily="34" charset="-122"/>
              </a:endParaRPr>
            </a:p>
          </p:txBody>
        </p:sp>
        <p:sp>
          <p:nvSpPr>
            <p:cNvPr id="1031183" name="Text Box 15"/>
            <p:cNvSpPr txBox="1">
              <a:spLocks noChangeArrowheads="1"/>
            </p:cNvSpPr>
            <p:nvPr/>
          </p:nvSpPr>
          <p:spPr bwMode="auto">
            <a:xfrm>
              <a:off x="3411" y="1729"/>
              <a:ext cx="632" cy="241"/>
            </a:xfrm>
            <a:prstGeom prst="rect">
              <a:avLst/>
            </a:prstGeom>
            <a:noFill/>
            <a:ln>
              <a:noFill/>
            </a:ln>
            <a:effectLst/>
            <a:extLst>
              <a:ext uri="{909E8E84-426E-40DD-AFC4-6F175D3DCCD1}">
                <a14:hiddenFill xmlns:a14="http://schemas.microsoft.com/office/drawing/2010/main">
                  <a:solidFill>
                    <a:srgbClr val="83C2E5"/>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nchorCtr="1"/>
            <a:lstStyle/>
            <a:p>
              <a:pPr eaLnBrk="0" hangingPunct="0">
                <a:lnSpc>
                  <a:spcPct val="120000"/>
                </a:lnSpc>
              </a:pPr>
              <a:r>
                <a:rPr lang="en-US" altLang="zh-CN" sz="1600">
                  <a:solidFill>
                    <a:srgbClr val="000000"/>
                  </a:solidFill>
                  <a:latin typeface="微软雅黑" panose="020B0503020204020204" pitchFamily="34" charset="-122"/>
                </a:rPr>
                <a:t>库存管理</a:t>
              </a:r>
              <a:endParaRPr lang="en-US" altLang="zh-CN" sz="1600">
                <a:solidFill>
                  <a:srgbClr val="000000"/>
                </a:solidFill>
                <a:latin typeface="微软雅黑" panose="020B0503020204020204" pitchFamily="34" charset="-122"/>
              </a:endParaRPr>
            </a:p>
          </p:txBody>
        </p:sp>
        <p:sp>
          <p:nvSpPr>
            <p:cNvPr id="1031184" name="Text Box 16"/>
            <p:cNvSpPr txBox="1">
              <a:spLocks noChangeArrowheads="1"/>
            </p:cNvSpPr>
            <p:nvPr/>
          </p:nvSpPr>
          <p:spPr bwMode="auto">
            <a:xfrm>
              <a:off x="3486" y="2469"/>
              <a:ext cx="630" cy="241"/>
            </a:xfrm>
            <a:prstGeom prst="rect">
              <a:avLst/>
            </a:prstGeom>
            <a:noFill/>
            <a:ln>
              <a:noFill/>
            </a:ln>
            <a:effectLst/>
            <a:extLst>
              <a:ext uri="{909E8E84-426E-40DD-AFC4-6F175D3DCCD1}">
                <a14:hiddenFill xmlns:a14="http://schemas.microsoft.com/office/drawing/2010/main">
                  <a:solidFill>
                    <a:srgbClr val="83C2E5"/>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nchorCtr="1"/>
            <a:lstStyle/>
            <a:p>
              <a:pPr eaLnBrk="0" hangingPunct="0">
                <a:lnSpc>
                  <a:spcPct val="120000"/>
                </a:lnSpc>
              </a:pPr>
              <a:r>
                <a:rPr lang="zh-CN" altLang="en-US" sz="1600">
                  <a:solidFill>
                    <a:srgbClr val="000000"/>
                  </a:solidFill>
                  <a:latin typeface="微软雅黑" panose="020B0503020204020204" pitchFamily="34" charset="-122"/>
                </a:rPr>
                <a:t>零售与</a:t>
              </a:r>
              <a:endParaRPr lang="zh-CN" altLang="en-US" sz="1600">
                <a:solidFill>
                  <a:srgbClr val="000000"/>
                </a:solidFill>
                <a:latin typeface="微软雅黑" panose="020B0503020204020204" pitchFamily="34" charset="-122"/>
              </a:endParaRPr>
            </a:p>
            <a:p>
              <a:pPr eaLnBrk="0" hangingPunct="0">
                <a:lnSpc>
                  <a:spcPct val="120000"/>
                </a:lnSpc>
              </a:pPr>
              <a:r>
                <a:rPr lang="zh-CN" altLang="en-US" sz="1600">
                  <a:solidFill>
                    <a:srgbClr val="000000"/>
                  </a:solidFill>
                  <a:latin typeface="微软雅黑" panose="020B0503020204020204" pitchFamily="34" charset="-122"/>
                </a:rPr>
                <a:t>批发管理</a:t>
              </a:r>
              <a:endParaRPr lang="zh-CN" altLang="en-US" sz="1600">
                <a:solidFill>
                  <a:srgbClr val="000000"/>
                </a:solidFill>
                <a:latin typeface="微软雅黑" panose="020B0503020204020204" pitchFamily="34" charset="-122"/>
              </a:endParaRPr>
            </a:p>
          </p:txBody>
        </p:sp>
        <p:sp>
          <p:nvSpPr>
            <p:cNvPr id="1031185" name="Text Box 17"/>
            <p:cNvSpPr txBox="1">
              <a:spLocks noChangeArrowheads="1"/>
            </p:cNvSpPr>
            <p:nvPr/>
          </p:nvSpPr>
          <p:spPr bwMode="auto">
            <a:xfrm>
              <a:off x="3144" y="3175"/>
              <a:ext cx="632" cy="241"/>
            </a:xfrm>
            <a:prstGeom prst="rect">
              <a:avLst/>
            </a:prstGeom>
            <a:noFill/>
            <a:ln>
              <a:noFill/>
            </a:ln>
            <a:effectLst/>
            <a:extLst>
              <a:ext uri="{909E8E84-426E-40DD-AFC4-6F175D3DCCD1}">
                <a14:hiddenFill xmlns:a14="http://schemas.microsoft.com/office/drawing/2010/main">
                  <a:solidFill>
                    <a:srgbClr val="83C2E5"/>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nchorCtr="1"/>
            <a:lstStyle/>
            <a:p>
              <a:pPr eaLnBrk="0" hangingPunct="0">
                <a:lnSpc>
                  <a:spcPct val="120000"/>
                </a:lnSpc>
              </a:pPr>
              <a:r>
                <a:rPr lang="zh-CN" altLang="en-US" sz="1600">
                  <a:solidFill>
                    <a:srgbClr val="000000"/>
                  </a:solidFill>
                  <a:latin typeface="微软雅黑" panose="020B0503020204020204" pitchFamily="34" charset="-122"/>
                </a:rPr>
                <a:t>增值业务管理</a:t>
              </a:r>
              <a:endParaRPr lang="zh-CN" altLang="en-US" sz="1600">
                <a:solidFill>
                  <a:srgbClr val="000000"/>
                </a:solidFill>
                <a:latin typeface="微软雅黑" panose="020B0503020204020204" pitchFamily="34" charset="-122"/>
              </a:endParaRPr>
            </a:p>
          </p:txBody>
        </p:sp>
        <p:sp>
          <p:nvSpPr>
            <p:cNvPr id="1031186" name="Text Box 18"/>
            <p:cNvSpPr txBox="1">
              <a:spLocks noChangeArrowheads="1"/>
            </p:cNvSpPr>
            <p:nvPr/>
          </p:nvSpPr>
          <p:spPr bwMode="auto">
            <a:xfrm>
              <a:off x="2364" y="3364"/>
              <a:ext cx="632" cy="241"/>
            </a:xfrm>
            <a:prstGeom prst="rect">
              <a:avLst/>
            </a:prstGeom>
            <a:noFill/>
            <a:ln>
              <a:noFill/>
            </a:ln>
            <a:effectLst/>
            <a:extLst>
              <a:ext uri="{909E8E84-426E-40DD-AFC4-6F175D3DCCD1}">
                <a14:hiddenFill xmlns:a14="http://schemas.microsoft.com/office/drawing/2010/main">
                  <a:solidFill>
                    <a:srgbClr val="83C2E5"/>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nchorCtr="1"/>
            <a:lstStyle/>
            <a:p>
              <a:pPr eaLnBrk="0" hangingPunct="0">
                <a:lnSpc>
                  <a:spcPct val="120000"/>
                </a:lnSpc>
              </a:pPr>
              <a:r>
                <a:rPr lang="zh-CN" altLang="en-US" sz="1600">
                  <a:solidFill>
                    <a:srgbClr val="000000"/>
                  </a:solidFill>
                  <a:latin typeface="微软雅黑" panose="020B0503020204020204" pitchFamily="34" charset="-122"/>
                </a:rPr>
                <a:t>对账与</a:t>
              </a:r>
              <a:endParaRPr lang="zh-CN" altLang="en-US" sz="1600">
                <a:solidFill>
                  <a:srgbClr val="000000"/>
                </a:solidFill>
                <a:latin typeface="微软雅黑" panose="020B0503020204020204" pitchFamily="34" charset="-122"/>
              </a:endParaRPr>
            </a:p>
            <a:p>
              <a:pPr eaLnBrk="0" hangingPunct="0">
                <a:lnSpc>
                  <a:spcPct val="120000"/>
                </a:lnSpc>
              </a:pPr>
              <a:r>
                <a:rPr lang="zh-CN" altLang="en-US" sz="1600">
                  <a:solidFill>
                    <a:srgbClr val="000000"/>
                  </a:solidFill>
                  <a:latin typeface="微软雅黑" panose="020B0503020204020204" pitchFamily="34" charset="-122"/>
                </a:rPr>
                <a:t>结算管理</a:t>
              </a:r>
              <a:endParaRPr lang="zh-CN" altLang="en-US" sz="1600">
                <a:solidFill>
                  <a:srgbClr val="000000"/>
                </a:solidFill>
                <a:latin typeface="微软雅黑" panose="020B0503020204020204" pitchFamily="34" charset="-122"/>
              </a:endParaRPr>
            </a:p>
          </p:txBody>
        </p:sp>
        <p:sp>
          <p:nvSpPr>
            <p:cNvPr id="1031187" name="Text Box 19"/>
            <p:cNvSpPr txBox="1">
              <a:spLocks noChangeArrowheads="1"/>
            </p:cNvSpPr>
            <p:nvPr/>
          </p:nvSpPr>
          <p:spPr bwMode="auto">
            <a:xfrm>
              <a:off x="1620" y="3128"/>
              <a:ext cx="630" cy="242"/>
            </a:xfrm>
            <a:prstGeom prst="rect">
              <a:avLst/>
            </a:prstGeom>
            <a:noFill/>
            <a:ln>
              <a:noFill/>
            </a:ln>
            <a:effectLst/>
            <a:extLst>
              <a:ext uri="{909E8E84-426E-40DD-AFC4-6F175D3DCCD1}">
                <a14:hiddenFill xmlns:a14="http://schemas.microsoft.com/office/drawing/2010/main">
                  <a:solidFill>
                    <a:srgbClr val="83C2E5"/>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nchorCtr="1"/>
            <a:lstStyle/>
            <a:p>
              <a:pPr eaLnBrk="0" hangingPunct="0">
                <a:lnSpc>
                  <a:spcPct val="120000"/>
                </a:lnSpc>
              </a:pPr>
              <a:r>
                <a:rPr lang="en-US" altLang="zh-CN" sz="1600">
                  <a:solidFill>
                    <a:srgbClr val="000000"/>
                  </a:solidFill>
                  <a:latin typeface="微软雅黑" panose="020B0503020204020204" pitchFamily="34" charset="-122"/>
                </a:rPr>
                <a:t>财务管理</a:t>
              </a:r>
              <a:endParaRPr lang="en-US" altLang="zh-CN" sz="1600">
                <a:solidFill>
                  <a:srgbClr val="000000"/>
                </a:solidFill>
                <a:latin typeface="微软雅黑" panose="020B0503020204020204" pitchFamily="34" charset="-122"/>
              </a:endParaRPr>
            </a:p>
          </p:txBody>
        </p:sp>
        <p:sp>
          <p:nvSpPr>
            <p:cNvPr id="1031188" name="Text Box 20"/>
            <p:cNvSpPr txBox="1">
              <a:spLocks noChangeArrowheads="1"/>
            </p:cNvSpPr>
            <p:nvPr/>
          </p:nvSpPr>
          <p:spPr bwMode="auto">
            <a:xfrm>
              <a:off x="1310" y="2459"/>
              <a:ext cx="630" cy="242"/>
            </a:xfrm>
            <a:prstGeom prst="rect">
              <a:avLst/>
            </a:prstGeom>
            <a:noFill/>
            <a:ln>
              <a:noFill/>
            </a:ln>
            <a:effectLst/>
            <a:extLst>
              <a:ext uri="{909E8E84-426E-40DD-AFC4-6F175D3DCCD1}">
                <a14:hiddenFill xmlns:a14="http://schemas.microsoft.com/office/drawing/2010/main">
                  <a:solidFill>
                    <a:srgbClr val="83C2E5"/>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nchorCtr="1"/>
            <a:lstStyle/>
            <a:p>
              <a:pPr eaLnBrk="0" hangingPunct="0">
                <a:lnSpc>
                  <a:spcPct val="120000"/>
                </a:lnSpc>
              </a:pPr>
              <a:r>
                <a:rPr lang="zh-CN" altLang="en-US" sz="1600">
                  <a:solidFill>
                    <a:srgbClr val="000000"/>
                  </a:solidFill>
                  <a:latin typeface="微软雅黑" panose="020B0503020204020204" pitchFamily="34" charset="-122"/>
                </a:rPr>
                <a:t>卡券与</a:t>
              </a:r>
              <a:endParaRPr lang="zh-CN" altLang="en-US" sz="1600">
                <a:solidFill>
                  <a:srgbClr val="000000"/>
                </a:solidFill>
                <a:latin typeface="微软雅黑" panose="020B0503020204020204" pitchFamily="34" charset="-122"/>
              </a:endParaRPr>
            </a:p>
            <a:p>
              <a:pPr eaLnBrk="0" hangingPunct="0">
                <a:lnSpc>
                  <a:spcPct val="120000"/>
                </a:lnSpc>
              </a:pPr>
              <a:r>
                <a:rPr lang="zh-CN" altLang="en-US" sz="1600">
                  <a:solidFill>
                    <a:srgbClr val="000000"/>
                  </a:solidFill>
                  <a:latin typeface="微软雅黑" panose="020B0503020204020204" pitchFamily="34" charset="-122"/>
                </a:rPr>
                <a:t>会员管理</a:t>
              </a:r>
              <a:endParaRPr lang="zh-CN" altLang="en-US" sz="1600">
                <a:solidFill>
                  <a:srgbClr val="000000"/>
                </a:solidFill>
                <a:latin typeface="微软雅黑" panose="020B0503020204020204" pitchFamily="34" charset="-122"/>
              </a:endParaRPr>
            </a:p>
          </p:txBody>
        </p:sp>
        <p:sp>
          <p:nvSpPr>
            <p:cNvPr id="1031189" name="Text Box 21"/>
            <p:cNvSpPr txBox="1">
              <a:spLocks noChangeArrowheads="1"/>
            </p:cNvSpPr>
            <p:nvPr/>
          </p:nvSpPr>
          <p:spPr bwMode="auto">
            <a:xfrm>
              <a:off x="1434" y="1592"/>
              <a:ext cx="630" cy="242"/>
            </a:xfrm>
            <a:prstGeom prst="rect">
              <a:avLst/>
            </a:prstGeom>
            <a:noFill/>
            <a:ln>
              <a:noFill/>
            </a:ln>
            <a:effectLst/>
            <a:extLst>
              <a:ext uri="{909E8E84-426E-40DD-AFC4-6F175D3DCCD1}">
                <a14:hiddenFill xmlns:a14="http://schemas.microsoft.com/office/drawing/2010/main">
                  <a:solidFill>
                    <a:srgbClr val="83C2E5"/>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nchorCtr="1"/>
            <a:lstStyle/>
            <a:p>
              <a:pPr eaLnBrk="0" hangingPunct="0">
                <a:lnSpc>
                  <a:spcPct val="120000"/>
                </a:lnSpc>
              </a:pPr>
              <a:r>
                <a:rPr lang="en-US" altLang="zh-CN" sz="1600">
                  <a:solidFill>
                    <a:srgbClr val="000000"/>
                  </a:solidFill>
                  <a:latin typeface="微软雅黑" panose="020B0503020204020204" pitchFamily="34" charset="-122"/>
                </a:rPr>
                <a:t>报表</a:t>
              </a:r>
              <a:endParaRPr lang="en-US" altLang="zh-CN" sz="1600">
                <a:solidFill>
                  <a:srgbClr val="000000"/>
                </a:solidFill>
                <a:latin typeface="微软雅黑" panose="020B0503020204020204" pitchFamily="34" charset="-122"/>
              </a:endParaRPr>
            </a:p>
            <a:p>
              <a:pPr eaLnBrk="0" hangingPunct="0">
                <a:lnSpc>
                  <a:spcPct val="120000"/>
                </a:lnSpc>
              </a:pPr>
              <a:r>
                <a:rPr lang="en-US" altLang="zh-CN" sz="1600">
                  <a:solidFill>
                    <a:srgbClr val="000000"/>
                  </a:solidFill>
                  <a:latin typeface="微软雅黑" panose="020B0503020204020204" pitchFamily="34" charset="-122"/>
                </a:rPr>
                <a:t>与分析</a:t>
              </a:r>
              <a:endParaRPr lang="en-US" altLang="zh-CN" sz="1600">
                <a:solidFill>
                  <a:srgbClr val="000000"/>
                </a:solidFill>
                <a:latin typeface="微软雅黑" panose="020B0503020204020204" pitchFamily="34" charset="-122"/>
              </a:endParaRPr>
            </a:p>
          </p:txBody>
        </p:sp>
      </p:grpSp>
      <p:grpSp>
        <p:nvGrpSpPr>
          <p:cNvPr id="1031190" name="Group 22"/>
          <p:cNvGrpSpPr/>
          <p:nvPr/>
        </p:nvGrpSpPr>
        <p:grpSpPr bwMode="auto">
          <a:xfrm>
            <a:off x="3668713" y="3006725"/>
            <a:ext cx="1558925" cy="1584325"/>
            <a:chOff x="4876" y="1888"/>
            <a:chExt cx="730" cy="742"/>
          </a:xfrm>
        </p:grpSpPr>
        <p:sp>
          <p:nvSpPr>
            <p:cNvPr id="1031191" name="Oval 23"/>
            <p:cNvSpPr>
              <a:spLocks noChangeArrowheads="1"/>
            </p:cNvSpPr>
            <p:nvPr/>
          </p:nvSpPr>
          <p:spPr bwMode="auto">
            <a:xfrm>
              <a:off x="4876" y="1888"/>
              <a:ext cx="730" cy="742"/>
            </a:xfrm>
            <a:prstGeom prst="ellipse">
              <a:avLst/>
            </a:prstGeom>
            <a:solidFill>
              <a:srgbClr val="006699"/>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1192" name="Text Box 24"/>
            <p:cNvSpPr txBox="1">
              <a:spLocks noChangeArrowheads="1"/>
            </p:cNvSpPr>
            <p:nvPr/>
          </p:nvSpPr>
          <p:spPr bwMode="auto">
            <a:xfrm>
              <a:off x="4924" y="2177"/>
              <a:ext cx="632" cy="164"/>
            </a:xfrm>
            <a:prstGeom prst="rect">
              <a:avLst/>
            </a:prstGeom>
            <a:solidFill>
              <a:srgbClr val="006699"/>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nchorCtr="1"/>
            <a:lstStyle/>
            <a:p>
              <a:pPr eaLnBrk="0" hangingPunct="0">
                <a:lnSpc>
                  <a:spcPct val="130000"/>
                </a:lnSpc>
              </a:pPr>
              <a:r>
                <a:rPr lang="en-US" altLang="zh-CN" sz="2000" b="1">
                  <a:solidFill>
                    <a:srgbClr val="FFFFFF"/>
                  </a:solidFill>
                  <a:latin typeface="微软雅黑" panose="020B0503020204020204" pitchFamily="34" charset="-122"/>
                </a:rPr>
                <a:t>信 息</a:t>
              </a:r>
              <a:endParaRPr lang="en-US" altLang="zh-CN" sz="2000" b="1">
                <a:solidFill>
                  <a:srgbClr val="FFFFFF"/>
                </a:solidFill>
                <a:latin typeface="微软雅黑" panose="020B0503020204020204" pitchFamily="34" charset="-122"/>
              </a:endParaRPr>
            </a:p>
            <a:p>
              <a:pPr eaLnBrk="0" hangingPunct="0">
                <a:lnSpc>
                  <a:spcPct val="130000"/>
                </a:lnSpc>
              </a:pPr>
              <a:r>
                <a:rPr lang="en-US" altLang="zh-CN" sz="2000" b="1">
                  <a:solidFill>
                    <a:srgbClr val="FFFFFF"/>
                  </a:solidFill>
                  <a:latin typeface="微软雅黑" panose="020B0503020204020204" pitchFamily="34" charset="-122"/>
                </a:rPr>
                <a:t>系 统</a:t>
              </a:r>
              <a:endParaRPr lang="en-US" altLang="zh-CN" sz="2000" b="1">
                <a:solidFill>
                  <a:srgbClr val="FFFFFF"/>
                </a:solidFill>
                <a:latin typeface="微软雅黑" panose="020B0503020204020204" pitchFamily="34" charset="-122"/>
              </a:endParaRPr>
            </a:p>
          </p:txBody>
        </p:sp>
      </p:grpSp>
      <p:sp>
        <p:nvSpPr>
          <p:cNvPr id="18" name="Text Box 12"/>
          <p:cNvSpPr txBox="1">
            <a:spLocks noChangeArrowheads="1"/>
          </p:cNvSpPr>
          <p:nvPr/>
        </p:nvSpPr>
        <p:spPr bwMode="auto">
          <a:xfrm>
            <a:off x="5749925" y="1089025"/>
            <a:ext cx="1225550" cy="104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品类优化</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配送效率</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鲜食管理</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合同管理</a:t>
            </a:r>
            <a:endParaRPr lang="zh-CN" altLang="en-US" sz="1200">
              <a:latin typeface="微软雅黑" panose="020B0503020204020204" pitchFamily="34" charset="-122"/>
              <a:ea typeface="微软雅黑" panose="020B0503020204020204" pitchFamily="34" charset="-122"/>
            </a:endParaRPr>
          </a:p>
        </p:txBody>
      </p:sp>
      <p:sp>
        <p:nvSpPr>
          <p:cNvPr id="2" name="Text Box 12"/>
          <p:cNvSpPr txBox="1">
            <a:spLocks noChangeArrowheads="1"/>
          </p:cNvSpPr>
          <p:nvPr/>
        </p:nvSpPr>
        <p:spPr bwMode="auto">
          <a:xfrm>
            <a:off x="6732588" y="1089025"/>
            <a:ext cx="1225550" cy="104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新品引进</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老品淘汰</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定货补货</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商圈管理</a:t>
            </a:r>
            <a:endParaRPr lang="zh-CN" altLang="en-US" sz="1200">
              <a:latin typeface="微软雅黑" panose="020B0503020204020204" pitchFamily="34" charset="-122"/>
              <a:ea typeface="微软雅黑" panose="020B0503020204020204" pitchFamily="34" charset="-122"/>
            </a:endParaRPr>
          </a:p>
        </p:txBody>
      </p:sp>
      <p:sp>
        <p:nvSpPr>
          <p:cNvPr id="3" name="Text Box 12"/>
          <p:cNvSpPr txBox="1">
            <a:spLocks noChangeArrowheads="1"/>
          </p:cNvSpPr>
          <p:nvPr/>
        </p:nvSpPr>
        <p:spPr bwMode="auto">
          <a:xfrm>
            <a:off x="6613525" y="2354263"/>
            <a:ext cx="1225550" cy="104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库存成本</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盘点管理</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退货管理</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物料管理</a:t>
            </a:r>
            <a:endParaRPr lang="zh-CN" altLang="en-US" sz="1200">
              <a:latin typeface="微软雅黑" panose="020B0503020204020204" pitchFamily="34" charset="-122"/>
              <a:ea typeface="微软雅黑" panose="020B0503020204020204" pitchFamily="34" charset="-122"/>
            </a:endParaRPr>
          </a:p>
        </p:txBody>
      </p:sp>
      <p:sp>
        <p:nvSpPr>
          <p:cNvPr id="4" name="Text Box 12"/>
          <p:cNvSpPr txBox="1">
            <a:spLocks noChangeArrowheads="1"/>
          </p:cNvSpPr>
          <p:nvPr/>
        </p:nvSpPr>
        <p:spPr bwMode="auto">
          <a:xfrm>
            <a:off x="7596188" y="2354263"/>
            <a:ext cx="1225550" cy="104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损耗管理</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加工管理</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库存记录</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调拨管理</a:t>
            </a:r>
            <a:endParaRPr lang="zh-CN" altLang="en-US" sz="1200">
              <a:latin typeface="微软雅黑" panose="020B0503020204020204" pitchFamily="34" charset="-122"/>
              <a:ea typeface="微软雅黑" panose="020B0503020204020204" pitchFamily="34" charset="-122"/>
            </a:endParaRPr>
          </a:p>
        </p:txBody>
      </p:sp>
      <p:sp>
        <p:nvSpPr>
          <p:cNvPr id="5" name="Text Box 12"/>
          <p:cNvSpPr txBox="1">
            <a:spLocks noChangeArrowheads="1"/>
          </p:cNvSpPr>
          <p:nvPr/>
        </p:nvSpPr>
        <p:spPr bwMode="auto">
          <a:xfrm>
            <a:off x="6651625" y="3794125"/>
            <a:ext cx="1225550" cy="104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门店拓展</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加盟管理</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绩效考核</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批发管理</a:t>
            </a:r>
            <a:endParaRPr lang="zh-CN" altLang="en-US" sz="1200">
              <a:latin typeface="微软雅黑" panose="020B0503020204020204" pitchFamily="34" charset="-122"/>
              <a:ea typeface="微软雅黑" panose="020B0503020204020204" pitchFamily="34" charset="-122"/>
            </a:endParaRPr>
          </a:p>
        </p:txBody>
      </p:sp>
      <p:sp>
        <p:nvSpPr>
          <p:cNvPr id="6" name="Text Box 12"/>
          <p:cNvSpPr txBox="1">
            <a:spLocks noChangeArrowheads="1"/>
          </p:cNvSpPr>
          <p:nvPr/>
        </p:nvSpPr>
        <p:spPr bwMode="auto">
          <a:xfrm>
            <a:off x="7634288" y="3794125"/>
            <a:ext cx="1225550" cy="806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监督管控</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促销管理</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价格管理</a:t>
            </a:r>
            <a:endParaRPr lang="zh-CN" altLang="en-US" sz="1200">
              <a:latin typeface="微软雅黑" panose="020B0503020204020204" pitchFamily="34" charset="-122"/>
              <a:ea typeface="微软雅黑" panose="020B0503020204020204" pitchFamily="34" charset="-122"/>
            </a:endParaRPr>
          </a:p>
        </p:txBody>
      </p:sp>
      <p:sp>
        <p:nvSpPr>
          <p:cNvPr id="7" name="Text Box 12"/>
          <p:cNvSpPr txBox="1">
            <a:spLocks noChangeArrowheads="1"/>
          </p:cNvSpPr>
          <p:nvPr/>
        </p:nvSpPr>
        <p:spPr bwMode="auto">
          <a:xfrm>
            <a:off x="6181725" y="5070475"/>
            <a:ext cx="1225550" cy="806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服务内容</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信息集成</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缴款控制</a:t>
            </a:r>
            <a:endParaRPr lang="zh-CN" altLang="en-US" sz="1200">
              <a:latin typeface="微软雅黑" panose="020B0503020204020204" pitchFamily="34" charset="-122"/>
              <a:ea typeface="微软雅黑" panose="020B0503020204020204" pitchFamily="34" charset="-122"/>
            </a:endParaRPr>
          </a:p>
        </p:txBody>
      </p:sp>
      <p:sp>
        <p:nvSpPr>
          <p:cNvPr id="8" name="Text Box 12"/>
          <p:cNvSpPr txBox="1">
            <a:spLocks noChangeArrowheads="1"/>
          </p:cNvSpPr>
          <p:nvPr/>
        </p:nvSpPr>
        <p:spPr bwMode="auto">
          <a:xfrm>
            <a:off x="7164388" y="5070475"/>
            <a:ext cx="1225550" cy="568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发展目标</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监督协调</a:t>
            </a:r>
            <a:endParaRPr lang="zh-CN" altLang="en-US" sz="1200">
              <a:latin typeface="微软雅黑" panose="020B0503020204020204" pitchFamily="34" charset="-122"/>
              <a:ea typeface="微软雅黑" panose="020B0503020204020204" pitchFamily="34" charset="-122"/>
            </a:endParaRPr>
          </a:p>
        </p:txBody>
      </p:sp>
      <p:sp>
        <p:nvSpPr>
          <p:cNvPr id="9" name="Text Box 12"/>
          <p:cNvSpPr txBox="1">
            <a:spLocks noChangeArrowheads="1"/>
          </p:cNvSpPr>
          <p:nvPr/>
        </p:nvSpPr>
        <p:spPr bwMode="auto">
          <a:xfrm>
            <a:off x="3373438" y="6027738"/>
            <a:ext cx="1225550" cy="806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对账方式</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费用管理</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单据管理</a:t>
            </a:r>
            <a:endParaRPr lang="zh-CN" altLang="en-US" sz="1200">
              <a:latin typeface="微软雅黑" panose="020B0503020204020204" pitchFamily="34" charset="-122"/>
              <a:ea typeface="微软雅黑" panose="020B0503020204020204" pitchFamily="34" charset="-122"/>
            </a:endParaRPr>
          </a:p>
        </p:txBody>
      </p:sp>
      <p:sp>
        <p:nvSpPr>
          <p:cNvPr id="10" name="Text Box 12"/>
          <p:cNvSpPr txBox="1">
            <a:spLocks noChangeArrowheads="1"/>
          </p:cNvSpPr>
          <p:nvPr/>
        </p:nvSpPr>
        <p:spPr bwMode="auto">
          <a:xfrm>
            <a:off x="4356100" y="6027738"/>
            <a:ext cx="1225550" cy="568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付款方式</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账期管理</a:t>
            </a:r>
            <a:endParaRPr lang="zh-CN" altLang="en-US" sz="1200">
              <a:latin typeface="微软雅黑" panose="020B0503020204020204" pitchFamily="34" charset="-122"/>
              <a:ea typeface="微软雅黑" panose="020B0503020204020204" pitchFamily="34" charset="-122"/>
            </a:endParaRPr>
          </a:p>
        </p:txBody>
      </p:sp>
      <p:sp>
        <p:nvSpPr>
          <p:cNvPr id="11" name="Text Box 12"/>
          <p:cNvSpPr txBox="1">
            <a:spLocks noChangeArrowheads="1"/>
          </p:cNvSpPr>
          <p:nvPr/>
        </p:nvSpPr>
        <p:spPr bwMode="auto">
          <a:xfrm>
            <a:off x="754063" y="5091113"/>
            <a:ext cx="1225550" cy="568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财务绩效</a:t>
            </a:r>
            <a:endParaRPr lang="zh-CN" altLang="zh-CN"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财务报表</a:t>
            </a:r>
            <a:endParaRPr lang="en-US" altLang="zh-CN" sz="1200">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auto">
          <a:xfrm>
            <a:off x="1701800" y="5091113"/>
            <a:ext cx="1225550" cy="568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财务接口</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营业款缴款</a:t>
            </a:r>
            <a:endParaRPr lang="en-US" altLang="zh-CN" sz="1200">
              <a:latin typeface="微软雅黑" panose="020B0503020204020204" pitchFamily="34" charset="-122"/>
              <a:ea typeface="微软雅黑" panose="020B0503020204020204" pitchFamily="34" charset="-122"/>
            </a:endParaRPr>
          </a:p>
        </p:txBody>
      </p:sp>
      <p:sp>
        <p:nvSpPr>
          <p:cNvPr id="13" name="Text Box 12"/>
          <p:cNvSpPr txBox="1">
            <a:spLocks noChangeArrowheads="1"/>
          </p:cNvSpPr>
          <p:nvPr/>
        </p:nvSpPr>
        <p:spPr bwMode="auto">
          <a:xfrm>
            <a:off x="282575" y="3865563"/>
            <a:ext cx="1225550" cy="568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安全管控</a:t>
            </a:r>
            <a:endParaRPr lang="zh-CN" altLang="zh-CN"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系统支持</a:t>
            </a:r>
            <a:endParaRPr lang="en-US" altLang="zh-CN" sz="1200">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auto">
          <a:xfrm>
            <a:off x="1230313" y="3865563"/>
            <a:ext cx="1225550" cy="806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应用模式</a:t>
            </a:r>
            <a:endParaRPr lang="zh-CN" altLang="zh-CN"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会员管理</a:t>
            </a:r>
            <a:endParaRPr lang="zh-CN" altLang="zh-CN"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支付集成</a:t>
            </a:r>
            <a:endParaRPr lang="en-US" altLang="zh-CN" sz="1200">
              <a:latin typeface="微软雅黑" panose="020B0503020204020204" pitchFamily="34" charset="-122"/>
              <a:ea typeface="微软雅黑" panose="020B0503020204020204" pitchFamily="34" charset="-122"/>
            </a:endParaRPr>
          </a:p>
        </p:txBody>
      </p:sp>
      <p:sp>
        <p:nvSpPr>
          <p:cNvPr id="15" name="Text Box 12"/>
          <p:cNvSpPr txBox="1">
            <a:spLocks noChangeArrowheads="1"/>
          </p:cNvSpPr>
          <p:nvPr/>
        </p:nvSpPr>
        <p:spPr bwMode="auto">
          <a:xfrm>
            <a:off x="396875" y="2117725"/>
            <a:ext cx="1225550" cy="806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定制报表</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趋势分析</a:t>
            </a:r>
            <a:endParaRPr lang="zh-CN" altLang="en-US"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数据仓库</a:t>
            </a:r>
            <a:endParaRPr lang="zh-CN" altLang="en-US" sz="1200">
              <a:latin typeface="微软雅黑" panose="020B0503020204020204" pitchFamily="34" charset="-122"/>
              <a:ea typeface="微软雅黑" panose="020B0503020204020204" pitchFamily="34" charset="-122"/>
            </a:endParaRPr>
          </a:p>
        </p:txBody>
      </p:sp>
      <p:sp>
        <p:nvSpPr>
          <p:cNvPr id="16" name="Text Box 12"/>
          <p:cNvSpPr txBox="1">
            <a:spLocks noChangeArrowheads="1"/>
          </p:cNvSpPr>
          <p:nvPr/>
        </p:nvSpPr>
        <p:spPr bwMode="auto">
          <a:xfrm>
            <a:off x="1376363" y="2117725"/>
            <a:ext cx="1225550" cy="806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报表指标</a:t>
            </a:r>
            <a:endParaRPr lang="en-US" altLang="zh-CN"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对比分析</a:t>
            </a:r>
            <a:endParaRPr lang="en-US" altLang="zh-CN"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数据精确</a:t>
            </a:r>
            <a:endParaRPr lang="en-US" altLang="zh-CN" sz="1200">
              <a:latin typeface="微软雅黑" panose="020B0503020204020204" pitchFamily="34" charset="-122"/>
              <a:ea typeface="微软雅黑" panose="020B0503020204020204" pitchFamily="34" charset="-122"/>
            </a:endParaRPr>
          </a:p>
        </p:txBody>
      </p:sp>
      <p:sp>
        <p:nvSpPr>
          <p:cNvPr id="17" name="Text Box 12"/>
          <p:cNvSpPr txBox="1">
            <a:spLocks noChangeArrowheads="1"/>
          </p:cNvSpPr>
          <p:nvPr/>
        </p:nvSpPr>
        <p:spPr bwMode="auto">
          <a:xfrm>
            <a:off x="1401763" y="1079500"/>
            <a:ext cx="1225550" cy="806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岗位职责</a:t>
            </a:r>
            <a:endParaRPr lang="en-US" altLang="zh-CN"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薪资福利</a:t>
            </a:r>
            <a:endParaRPr lang="en-US" altLang="zh-CN"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绩效考勤</a:t>
            </a:r>
            <a:endParaRPr lang="en-US" altLang="zh-CN" sz="1200">
              <a:latin typeface="微软雅黑" panose="020B0503020204020204" pitchFamily="34" charset="-122"/>
              <a:ea typeface="微软雅黑" panose="020B0503020204020204" pitchFamily="34" charset="-122"/>
            </a:endParaRPr>
          </a:p>
        </p:txBody>
      </p:sp>
      <p:sp>
        <p:nvSpPr>
          <p:cNvPr id="19" name="Text Box 12"/>
          <p:cNvSpPr txBox="1">
            <a:spLocks noChangeArrowheads="1"/>
          </p:cNvSpPr>
          <p:nvPr/>
        </p:nvSpPr>
        <p:spPr bwMode="auto">
          <a:xfrm>
            <a:off x="2381250" y="1079500"/>
            <a:ext cx="1225550" cy="806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zh-CN" sz="1200">
                <a:latin typeface="微软雅黑" panose="020B0503020204020204" pitchFamily="34" charset="-122"/>
                <a:ea typeface="微软雅黑" panose="020B0503020204020204" pitchFamily="34" charset="-122"/>
              </a:rPr>
              <a:t>人员选拔</a:t>
            </a:r>
            <a:endParaRPr lang="en-US" altLang="zh-CN"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培训学习</a:t>
            </a:r>
            <a:endParaRPr lang="en-US" altLang="zh-CN" sz="12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200">
                <a:latin typeface="微软雅黑" panose="020B0503020204020204" pitchFamily="34" charset="-122"/>
                <a:ea typeface="微软雅黑" panose="020B0503020204020204" pitchFamily="34" charset="-122"/>
              </a:rPr>
              <a:t>沟通反馈</a:t>
            </a:r>
            <a:endParaRPr lang="en-US" altLang="zh-CN" sz="1200">
              <a:latin typeface="微软雅黑" panose="020B0503020204020204" pitchFamily="34" charset="-122"/>
              <a:ea typeface="微软雅黑" panose="020B0503020204020204" pitchFamily="34" charset="-122"/>
            </a:endParaRPr>
          </a:p>
        </p:txBody>
      </p:sp>
      <p:sp>
        <p:nvSpPr>
          <p:cNvPr id="1031211" name="Rectangle 43"/>
          <p:cNvSpPr>
            <a:spLocks noChangeArrowheads="1"/>
          </p:cNvSpPr>
          <p:nvPr/>
        </p:nvSpPr>
        <p:spPr bwMode="auto">
          <a:xfrm>
            <a:off x="8388350" y="790575"/>
            <a:ext cx="407988"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6000">
                <a:solidFill>
                  <a:srgbClr val="006666"/>
                </a:solidFill>
                <a:latin typeface="微软雅黑" panose="020B0503020204020204" pitchFamily="34" charset="-122"/>
              </a:rPr>
              <a:t>I</a:t>
            </a:r>
            <a:endParaRPr lang="zh-CN" altLang="en-US" sz="6000">
              <a:solidFill>
                <a:srgbClr val="006666"/>
              </a:solidFill>
              <a:latin typeface="微软雅黑" panose="020B0503020204020204" pitchFamily="34"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2194" name="Rectangle 2"/>
          <p:cNvSpPr>
            <a:spLocks noChangeArrowheads="1"/>
          </p:cNvSpPr>
          <p:nvPr>
            <p:ph type="title" idx="4294967295"/>
          </p:nvPr>
        </p:nvSpPr>
        <p:spPr bwMode="auto">
          <a:xfrm>
            <a:off x="457200" y="317500"/>
            <a:ext cx="8435975" cy="6715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normAutofit fontScale="90000"/>
          </a:bodyPr>
          <a:lstStyle/>
          <a:p>
            <a:r>
              <a:rPr lang="zh-CN" altLang="en-US"/>
              <a:t>全面调研访谈以充分了解当家人便利店的经营现状</a:t>
            </a:r>
            <a:endParaRPr lang="zh-CN" altLang="en-US"/>
          </a:p>
        </p:txBody>
      </p:sp>
      <p:sp>
        <p:nvSpPr>
          <p:cNvPr id="1032195" name="Text Box 3"/>
          <p:cNvSpPr txBox="1">
            <a:spLocks noChangeArrowheads="1"/>
          </p:cNvSpPr>
          <p:nvPr/>
        </p:nvSpPr>
        <p:spPr bwMode="auto">
          <a:xfrm>
            <a:off x="800100" y="5438775"/>
            <a:ext cx="4298950" cy="366713"/>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solidFill>
                  <a:srgbClr val="000000"/>
                </a:solidFill>
                <a:latin typeface="微软雅黑" panose="020B0503020204020204" pitchFamily="34" charset="-122"/>
              </a:rPr>
              <a:t>与公司管理层及多个职能部门的访谈沟通</a:t>
            </a:r>
            <a:endParaRPr lang="zh-CN" altLang="en-US">
              <a:solidFill>
                <a:srgbClr val="000000"/>
              </a:solidFill>
              <a:latin typeface="微软雅黑" panose="020B0503020204020204" pitchFamily="34" charset="-122"/>
            </a:endParaRPr>
          </a:p>
        </p:txBody>
      </p:sp>
      <p:grpSp>
        <p:nvGrpSpPr>
          <p:cNvPr id="1032196" name="Group 4"/>
          <p:cNvGrpSpPr/>
          <p:nvPr/>
        </p:nvGrpSpPr>
        <p:grpSpPr bwMode="auto">
          <a:xfrm>
            <a:off x="611188" y="1568450"/>
            <a:ext cx="4516437" cy="3743325"/>
            <a:chOff x="385" y="1072"/>
            <a:chExt cx="2845" cy="2358"/>
          </a:xfrm>
        </p:grpSpPr>
        <p:pic>
          <p:nvPicPr>
            <p:cNvPr id="1032197" name="Picture 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02" y="1316"/>
              <a:ext cx="2608" cy="1920"/>
            </a:xfrm>
            <a:prstGeom prst="rect">
              <a:avLst/>
            </a:prstGeom>
            <a:noFill/>
            <a:extLst>
              <a:ext uri="{909E8E84-426E-40DD-AFC4-6F175D3DCCD1}">
                <a14:hiddenFill xmlns:a14="http://schemas.microsoft.com/office/drawing/2010/main">
                  <a:solidFill>
                    <a:srgbClr val="FFFFFF"/>
                  </a:solidFill>
                </a14:hiddenFill>
              </a:ext>
            </a:extLst>
          </p:spPr>
        </p:pic>
        <p:sp>
          <p:nvSpPr>
            <p:cNvPr id="1032198" name="Text Box 6"/>
            <p:cNvSpPr txBox="1">
              <a:spLocks noChangeArrowheads="1"/>
            </p:cNvSpPr>
            <p:nvPr/>
          </p:nvSpPr>
          <p:spPr bwMode="auto">
            <a:xfrm>
              <a:off x="1373" y="1072"/>
              <a:ext cx="720" cy="19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a:solidFill>
                    <a:srgbClr val="000000"/>
                  </a:solidFill>
                  <a:latin typeface="微软雅黑" panose="020B0503020204020204" pitchFamily="34" charset="-122"/>
                  <a:ea typeface="微软雅黑" panose="020B0503020204020204" pitchFamily="34" charset="-122"/>
                </a:rPr>
                <a:t>公司管理层</a:t>
              </a:r>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1032199" name="Text Box 7"/>
            <p:cNvSpPr txBox="1">
              <a:spLocks noChangeArrowheads="1"/>
            </p:cNvSpPr>
            <p:nvPr/>
          </p:nvSpPr>
          <p:spPr bwMode="auto">
            <a:xfrm>
              <a:off x="2311" y="3241"/>
              <a:ext cx="431" cy="189"/>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a:solidFill>
                    <a:srgbClr val="000000"/>
                  </a:solidFill>
                  <a:latin typeface="微软雅黑" panose="020B0503020204020204" pitchFamily="34" charset="-122"/>
                  <a:ea typeface="微软雅黑" panose="020B0503020204020204" pitchFamily="34" charset="-122"/>
                </a:rPr>
                <a:t>财务部</a:t>
              </a:r>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1032200" name="Text Box 8"/>
            <p:cNvSpPr txBox="1">
              <a:spLocks noChangeArrowheads="1"/>
            </p:cNvSpPr>
            <p:nvPr/>
          </p:nvSpPr>
          <p:spPr bwMode="auto">
            <a:xfrm>
              <a:off x="2653" y="1547"/>
              <a:ext cx="577" cy="189"/>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a:solidFill>
                    <a:srgbClr val="000000"/>
                  </a:solidFill>
                  <a:latin typeface="微软雅黑" panose="020B0503020204020204" pitchFamily="34" charset="-122"/>
                  <a:ea typeface="微软雅黑" panose="020B0503020204020204" pitchFamily="34" charset="-122"/>
                </a:rPr>
                <a:t>采购中心</a:t>
              </a:r>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1032201" name="Text Box 9"/>
            <p:cNvSpPr txBox="1">
              <a:spLocks noChangeArrowheads="1"/>
            </p:cNvSpPr>
            <p:nvPr/>
          </p:nvSpPr>
          <p:spPr bwMode="auto">
            <a:xfrm>
              <a:off x="385" y="1546"/>
              <a:ext cx="431" cy="191"/>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a:solidFill>
                    <a:srgbClr val="000000"/>
                  </a:solidFill>
                  <a:latin typeface="微软雅黑" panose="020B0503020204020204" pitchFamily="34" charset="-122"/>
                  <a:ea typeface="微软雅黑" panose="020B0503020204020204" pitchFamily="34" charset="-122"/>
                </a:rPr>
                <a:t>营运部</a:t>
              </a:r>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1032202" name="Text Box 10"/>
            <p:cNvSpPr txBox="1">
              <a:spLocks noChangeArrowheads="1"/>
            </p:cNvSpPr>
            <p:nvPr/>
          </p:nvSpPr>
          <p:spPr bwMode="auto">
            <a:xfrm>
              <a:off x="793" y="3239"/>
              <a:ext cx="575" cy="191"/>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en-US" altLang="en-US">
                  <a:solidFill>
                    <a:srgbClr val="000000"/>
                  </a:solidFill>
                  <a:latin typeface="微软雅黑" panose="020B0503020204020204" pitchFamily="34" charset="-122"/>
                  <a:ea typeface="微软雅黑" panose="020B0503020204020204" pitchFamily="34" charset="-122"/>
                </a:rPr>
                <a:t>信息中心</a:t>
              </a:r>
              <a:endParaRPr lang="en-US" altLang="en-US">
                <a:solidFill>
                  <a:srgbClr val="000000"/>
                </a:solidFill>
                <a:latin typeface="微软雅黑" panose="020B0503020204020204" pitchFamily="34" charset="-122"/>
                <a:ea typeface="微软雅黑" panose="020B0503020204020204" pitchFamily="34" charset="-122"/>
              </a:endParaRPr>
            </a:p>
          </p:txBody>
        </p:sp>
      </p:grpSp>
      <p:sp>
        <p:nvSpPr>
          <p:cNvPr id="18" name="Text Box 12"/>
          <p:cNvSpPr txBox="1">
            <a:spLocks noChangeArrowheads="1"/>
          </p:cNvSpPr>
          <p:nvPr/>
        </p:nvSpPr>
        <p:spPr bwMode="auto">
          <a:xfrm>
            <a:off x="5508625" y="1497013"/>
            <a:ext cx="3240088" cy="4171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271780" indent="-271780"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4905"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buClr>
                <a:srgbClr val="006666"/>
              </a:buClr>
              <a:buSzPct val="80000"/>
              <a:buFont typeface="Wingdings" panose="05000000000000000000" pitchFamily="2" charset="2"/>
              <a:buNone/>
            </a:pPr>
            <a:r>
              <a:rPr lang="zh-CN" altLang="en-US">
                <a:latin typeface="微软雅黑" panose="020B0503020204020204" pitchFamily="34" charset="-122"/>
                <a:ea typeface="微软雅黑" panose="020B0503020204020204" pitchFamily="34" charset="-122"/>
              </a:rPr>
              <a:t>访谈的主要内容</a:t>
            </a:r>
            <a:endParaRPr lang="zh-CN" altLang="en-US">
              <a:latin typeface="微软雅黑" panose="020B0503020204020204" pitchFamily="34" charset="-122"/>
              <a:ea typeface="微软雅黑" panose="020B0503020204020204" pitchFamily="34" charset="-122"/>
            </a:endParaRPr>
          </a:p>
          <a:p>
            <a:pPr>
              <a:lnSpc>
                <a:spcPct val="150000"/>
              </a:lnSpc>
              <a:buClr>
                <a:srgbClr val="006666"/>
              </a:buClr>
              <a:buSzPct val="80000"/>
              <a:buFont typeface="Wingdings" panose="05000000000000000000" pitchFamily="2" charset="2"/>
              <a:buChar char="l"/>
            </a:pPr>
            <a:r>
              <a:rPr lang="zh-CN" altLang="en-US" sz="1600">
                <a:latin typeface="微软雅黑" panose="020B0503020204020204" pitchFamily="34" charset="-122"/>
                <a:ea typeface="微软雅黑" panose="020B0503020204020204" pitchFamily="34" charset="-122"/>
              </a:rPr>
              <a:t>发展</a:t>
            </a:r>
            <a:r>
              <a:rPr lang="zh-CN" altLang="zh-CN" sz="1600">
                <a:ea typeface="微软雅黑" panose="020B0503020204020204" pitchFamily="34" charset="-122"/>
              </a:rPr>
              <a:t>规划与运营</a:t>
            </a:r>
            <a:r>
              <a:rPr lang="zh-CN" altLang="en-US" sz="1600">
                <a:ea typeface="微软雅黑" panose="020B0503020204020204" pitchFamily="34" charset="-122"/>
              </a:rPr>
              <a:t>概况</a:t>
            </a:r>
            <a:endParaRPr lang="zh-CN" altLang="en-US" sz="1600">
              <a:latin typeface="微软雅黑" panose="020B0503020204020204" pitchFamily="34" charset="-122"/>
              <a:ea typeface="微软雅黑" panose="020B0503020204020204" pitchFamily="34" charset="-122"/>
            </a:endParaRPr>
          </a:p>
          <a:p>
            <a:pPr>
              <a:lnSpc>
                <a:spcPct val="150000"/>
              </a:lnSpc>
              <a:buClr>
                <a:srgbClr val="006666"/>
              </a:buClr>
              <a:buSzPct val="80000"/>
              <a:buFont typeface="Wingdings" panose="05000000000000000000" pitchFamily="2" charset="2"/>
              <a:buChar char="l"/>
            </a:pPr>
            <a:r>
              <a:rPr lang="zh-CN" altLang="en-US" sz="1600">
                <a:ea typeface="微软雅黑" panose="020B0503020204020204" pitchFamily="34" charset="-122"/>
              </a:rPr>
              <a:t>组织与人员情况</a:t>
            </a:r>
            <a:endParaRPr lang="zh-CN" altLang="en-US" sz="1600">
              <a:latin typeface="微软雅黑" panose="020B0503020204020204" pitchFamily="34" charset="-122"/>
              <a:ea typeface="微软雅黑" panose="020B0503020204020204" pitchFamily="34" charset="-122"/>
            </a:endParaRPr>
          </a:p>
          <a:p>
            <a:pPr>
              <a:lnSpc>
                <a:spcPct val="150000"/>
              </a:lnSpc>
              <a:buClr>
                <a:srgbClr val="006666"/>
              </a:buClr>
              <a:buSzPct val="80000"/>
              <a:buFont typeface="Wingdings" panose="05000000000000000000" pitchFamily="2" charset="2"/>
              <a:buChar char="l"/>
            </a:pPr>
            <a:r>
              <a:rPr lang="zh-CN" altLang="en-US" sz="1600">
                <a:ea typeface="微软雅黑" panose="020B0503020204020204" pitchFamily="34" charset="-122"/>
              </a:rPr>
              <a:t>市场与客户特点</a:t>
            </a:r>
            <a:endParaRPr lang="zh-CN" altLang="en-US" sz="1600">
              <a:ea typeface="微软雅黑" panose="020B0503020204020204" pitchFamily="34" charset="-122"/>
            </a:endParaRPr>
          </a:p>
          <a:p>
            <a:pPr>
              <a:lnSpc>
                <a:spcPct val="150000"/>
              </a:lnSpc>
              <a:buClr>
                <a:srgbClr val="006666"/>
              </a:buClr>
              <a:buSzPct val="80000"/>
              <a:buFont typeface="Wingdings" panose="05000000000000000000" pitchFamily="2" charset="2"/>
              <a:buChar char="l"/>
            </a:pPr>
            <a:r>
              <a:rPr lang="zh-CN" altLang="en-US" sz="1600">
                <a:ea typeface="微软雅黑" panose="020B0503020204020204" pitchFamily="34" charset="-122"/>
              </a:rPr>
              <a:t>业务挑战与发展机遇</a:t>
            </a:r>
            <a:endParaRPr lang="zh-CN" altLang="en-US" sz="1600">
              <a:latin typeface="微软雅黑" panose="020B0503020204020204" pitchFamily="34" charset="-122"/>
              <a:ea typeface="微软雅黑" panose="020B0503020204020204" pitchFamily="34" charset="-122"/>
            </a:endParaRPr>
          </a:p>
          <a:p>
            <a:pPr>
              <a:lnSpc>
                <a:spcPct val="150000"/>
              </a:lnSpc>
              <a:buClr>
                <a:srgbClr val="006666"/>
              </a:buClr>
              <a:buSzPct val="80000"/>
              <a:buFont typeface="Wingdings" panose="05000000000000000000" pitchFamily="2" charset="2"/>
              <a:buChar char="l"/>
            </a:pPr>
            <a:r>
              <a:rPr lang="zh-CN" altLang="en-US" sz="1600">
                <a:ea typeface="微软雅黑" panose="020B0503020204020204" pitchFamily="34" charset="-122"/>
              </a:rPr>
              <a:t>信息系统建设情况与存在问题</a:t>
            </a:r>
            <a:endParaRPr lang="zh-CN" altLang="en-US" sz="1600">
              <a:ea typeface="微软雅黑" panose="020B0503020204020204" pitchFamily="34" charset="-122"/>
            </a:endParaRPr>
          </a:p>
          <a:p>
            <a:pPr>
              <a:lnSpc>
                <a:spcPct val="150000"/>
              </a:lnSpc>
              <a:buClr>
                <a:srgbClr val="006666"/>
              </a:buClr>
              <a:buSzPct val="80000"/>
              <a:buFont typeface="Wingdings" panose="05000000000000000000" pitchFamily="2" charset="2"/>
              <a:buChar char="l"/>
            </a:pPr>
            <a:r>
              <a:rPr lang="zh-CN" altLang="en-US" sz="1600">
                <a:ea typeface="微软雅黑" panose="020B0503020204020204" pitchFamily="34" charset="-122"/>
              </a:rPr>
              <a:t>各个业务线条对于信息系统的期待与要求</a:t>
            </a:r>
            <a:endParaRPr lang="zh-CN" altLang="en-US" sz="1600">
              <a:latin typeface="微软雅黑" panose="020B0503020204020204" pitchFamily="34" charset="-122"/>
              <a:ea typeface="微软雅黑" panose="020B0503020204020204" pitchFamily="34" charset="-122"/>
            </a:endParaRPr>
          </a:p>
          <a:p>
            <a:pPr>
              <a:lnSpc>
                <a:spcPct val="150000"/>
              </a:lnSpc>
              <a:buClr>
                <a:srgbClr val="006666"/>
              </a:buClr>
              <a:buSzPct val="80000"/>
              <a:buFont typeface="Wingdings" panose="05000000000000000000" pitchFamily="2" charset="2"/>
              <a:buChar char="l"/>
            </a:pPr>
            <a:r>
              <a:rPr lang="zh-CN" altLang="en-US" sz="1600">
                <a:latin typeface="微软雅黑" panose="020B0503020204020204" pitchFamily="34" charset="-122"/>
                <a:ea typeface="微软雅黑" panose="020B0503020204020204" pitchFamily="34" charset="-122"/>
              </a:rPr>
              <a:t>经营改善的需求与动因</a:t>
            </a:r>
            <a:endParaRPr lang="zh-CN" altLang="en-US" sz="1600">
              <a:latin typeface="微软雅黑" panose="020B0503020204020204" pitchFamily="34" charset="-122"/>
              <a:ea typeface="微软雅黑" panose="020B0503020204020204" pitchFamily="34" charset="-122"/>
            </a:endParaRPr>
          </a:p>
          <a:p>
            <a:pPr>
              <a:lnSpc>
                <a:spcPct val="150000"/>
              </a:lnSpc>
              <a:buClr>
                <a:srgbClr val="006666"/>
              </a:buClr>
              <a:buSzPct val="80000"/>
              <a:buFont typeface="Wingdings" panose="05000000000000000000" pitchFamily="2" charset="2"/>
              <a:buChar char="l"/>
            </a:pPr>
            <a:r>
              <a:rPr lang="zh-CN" altLang="en-US" sz="1600">
                <a:latin typeface="微软雅黑" panose="020B0503020204020204" pitchFamily="34" charset="-122"/>
                <a:ea typeface="微软雅黑" panose="020B0503020204020204" pitchFamily="34" charset="-122"/>
              </a:rPr>
              <a:t>经营改善的优先级排序</a:t>
            </a:r>
            <a:endParaRPr lang="zh-CN" altLang="en-US" sz="1600">
              <a:latin typeface="微软雅黑" panose="020B0503020204020204" pitchFamily="34" charset="-122"/>
              <a:ea typeface="微软雅黑" panose="020B0503020204020204" pitchFamily="34" charset="-122"/>
            </a:endParaRPr>
          </a:p>
          <a:p>
            <a:pPr>
              <a:lnSpc>
                <a:spcPct val="150000"/>
              </a:lnSpc>
              <a:buClr>
                <a:srgbClr val="006666"/>
              </a:buClr>
              <a:buSzPct val="80000"/>
              <a:buFont typeface="Wingdings" panose="05000000000000000000" pitchFamily="2" charset="2"/>
              <a:buChar char="l"/>
            </a:pPr>
            <a:r>
              <a:rPr lang="en-US" altLang="zh-CN" sz="1600">
                <a:latin typeface="微软雅黑" panose="020B0503020204020204" pitchFamily="34" charset="-122"/>
                <a:ea typeface="微软雅黑" panose="020B0503020204020204" pitchFamily="34" charset="-122"/>
              </a:rPr>
              <a:t>……</a:t>
            </a:r>
            <a:endParaRPr lang="en-US" altLang="zh-CN" sz="1600">
              <a:latin typeface="微软雅黑" panose="020B0503020204020204" pitchFamily="34" charset="-122"/>
              <a:ea typeface="微软雅黑" panose="020B0503020204020204" pitchFamily="34" charset="-122"/>
            </a:endParaRPr>
          </a:p>
        </p:txBody>
      </p:sp>
      <p:sp>
        <p:nvSpPr>
          <p:cNvPr id="1032204" name="Rectangle 12"/>
          <p:cNvSpPr>
            <a:spLocks noChangeArrowheads="1"/>
          </p:cNvSpPr>
          <p:nvPr/>
        </p:nvSpPr>
        <p:spPr bwMode="auto">
          <a:xfrm>
            <a:off x="8388350" y="790575"/>
            <a:ext cx="407988"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6000">
                <a:solidFill>
                  <a:srgbClr val="006666"/>
                </a:solidFill>
                <a:latin typeface="微软雅黑" panose="020B0503020204020204" pitchFamily="34" charset="-122"/>
              </a:rPr>
              <a:t>I</a:t>
            </a:r>
            <a:endParaRPr lang="zh-CN" altLang="en-US" sz="6000">
              <a:solidFill>
                <a:srgbClr val="006666"/>
              </a:solidFill>
              <a:latin typeface="微软雅黑" panose="020B0503020204020204" pitchFamily="34"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3218"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调研访谈与汇总整理的全过程已形成详尽文档</a:t>
            </a:r>
            <a:endParaRPr lang="zh-CN" altLang="en-US"/>
          </a:p>
        </p:txBody>
      </p:sp>
      <p:grpSp>
        <p:nvGrpSpPr>
          <p:cNvPr id="1033219" name="Group 3"/>
          <p:cNvGrpSpPr/>
          <p:nvPr/>
        </p:nvGrpSpPr>
        <p:grpSpPr bwMode="auto">
          <a:xfrm>
            <a:off x="1258888" y="1279525"/>
            <a:ext cx="2495550" cy="3773488"/>
            <a:chOff x="793" y="890"/>
            <a:chExt cx="1769" cy="2675"/>
          </a:xfrm>
        </p:grpSpPr>
        <p:sp>
          <p:nvSpPr>
            <p:cNvPr id="1033220" name="Rectangle 4"/>
            <p:cNvSpPr>
              <a:spLocks noChangeArrowheads="1"/>
            </p:cNvSpPr>
            <p:nvPr/>
          </p:nvSpPr>
          <p:spPr bwMode="auto">
            <a:xfrm>
              <a:off x="1011" y="890"/>
              <a:ext cx="1551" cy="2430"/>
            </a:xfrm>
            <a:prstGeom prst="rect">
              <a:avLst/>
            </a:prstGeom>
            <a:solidFill>
              <a:schemeClr val="bg1"/>
            </a:solidFill>
            <a:ln w="3175">
              <a:solidFill>
                <a:srgbClr val="80808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3221" name="Rectangle 5"/>
            <p:cNvSpPr>
              <a:spLocks noChangeArrowheads="1"/>
            </p:cNvSpPr>
            <p:nvPr/>
          </p:nvSpPr>
          <p:spPr bwMode="auto">
            <a:xfrm>
              <a:off x="898" y="1012"/>
              <a:ext cx="1550" cy="2430"/>
            </a:xfrm>
            <a:prstGeom prst="rect">
              <a:avLst/>
            </a:prstGeom>
            <a:solidFill>
              <a:schemeClr val="bg1"/>
            </a:solidFill>
            <a:ln w="3175">
              <a:solidFill>
                <a:srgbClr val="80808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pic>
          <p:nvPicPr>
            <p:cNvPr id="1033222" name="Picture 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93" y="1133"/>
              <a:ext cx="1542" cy="2432"/>
            </a:xfrm>
            <a:prstGeom prst="rect">
              <a:avLst/>
            </a:prstGeom>
            <a:noFill/>
            <a:ln w="3175">
              <a:solidFill>
                <a:srgbClr val="808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33223" name="Group 7"/>
          <p:cNvGrpSpPr/>
          <p:nvPr/>
        </p:nvGrpSpPr>
        <p:grpSpPr bwMode="auto">
          <a:xfrm>
            <a:off x="5394325" y="1279525"/>
            <a:ext cx="2513013" cy="3794125"/>
            <a:chOff x="3398" y="904"/>
            <a:chExt cx="1781" cy="2689"/>
          </a:xfrm>
        </p:grpSpPr>
        <p:sp>
          <p:nvSpPr>
            <p:cNvPr id="1033224" name="Rectangle 8"/>
            <p:cNvSpPr>
              <a:spLocks noChangeArrowheads="1"/>
            </p:cNvSpPr>
            <p:nvPr/>
          </p:nvSpPr>
          <p:spPr bwMode="auto">
            <a:xfrm>
              <a:off x="3628" y="904"/>
              <a:ext cx="1551" cy="2430"/>
            </a:xfrm>
            <a:prstGeom prst="rect">
              <a:avLst/>
            </a:prstGeom>
            <a:solidFill>
              <a:schemeClr val="bg1"/>
            </a:solidFill>
            <a:ln w="3175">
              <a:solidFill>
                <a:srgbClr val="80808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3225" name="Rectangle 9"/>
            <p:cNvSpPr>
              <a:spLocks noChangeArrowheads="1"/>
            </p:cNvSpPr>
            <p:nvPr/>
          </p:nvSpPr>
          <p:spPr bwMode="auto">
            <a:xfrm>
              <a:off x="3509" y="1033"/>
              <a:ext cx="1550" cy="2430"/>
            </a:xfrm>
            <a:prstGeom prst="rect">
              <a:avLst/>
            </a:prstGeom>
            <a:solidFill>
              <a:schemeClr val="bg1"/>
            </a:solidFill>
            <a:ln w="3175">
              <a:solidFill>
                <a:srgbClr val="80808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pic>
          <p:nvPicPr>
            <p:cNvPr id="1033226"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8" y="1161"/>
              <a:ext cx="1541" cy="2432"/>
            </a:xfrm>
            <a:prstGeom prst="rect">
              <a:avLst/>
            </a:prstGeom>
            <a:solidFill>
              <a:schemeClr val="bg1"/>
            </a:solidFill>
            <a:ln w="3175" algn="ctr">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8" name="Text Box 12"/>
          <p:cNvSpPr txBox="1">
            <a:spLocks noChangeArrowheads="1"/>
          </p:cNvSpPr>
          <p:nvPr/>
        </p:nvSpPr>
        <p:spPr bwMode="auto">
          <a:xfrm>
            <a:off x="1476375" y="5475288"/>
            <a:ext cx="2663825" cy="10493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前后共</a:t>
            </a:r>
            <a:r>
              <a:rPr lang="en-US" altLang="zh-CN" sz="1400">
                <a:latin typeface="微软雅黑" panose="020B0503020204020204" pitchFamily="34" charset="-122"/>
                <a:ea typeface="微软雅黑" panose="020B0503020204020204" pitchFamily="34" charset="-122"/>
              </a:rPr>
              <a:t>8</a:t>
            </a:r>
            <a:r>
              <a:rPr lang="zh-CN" altLang="en-US" sz="1400">
                <a:latin typeface="微软雅黑" panose="020B0503020204020204" pitchFamily="34" charset="-122"/>
                <a:ea typeface="微软雅黑" panose="020B0503020204020204" pitchFamily="34" charset="-122"/>
              </a:rPr>
              <a:t>场访谈</a:t>
            </a:r>
            <a:endParaRPr lang="zh-CN" altLang="en-US" sz="1400">
              <a:latin typeface="微软雅黑" panose="020B0503020204020204" pitchFamily="34" charset="-122"/>
              <a:ea typeface="微软雅黑" panose="020B0503020204020204" pitchFamily="34" charset="-122"/>
            </a:endParaRPr>
          </a:p>
          <a:p>
            <a:pPr>
              <a:lnSpc>
                <a:spcPct val="150000"/>
              </a:lnSpc>
              <a:buClr>
                <a:srgbClr val="006666"/>
              </a:buClr>
              <a:buSzPct val="80000"/>
              <a:buFont typeface="Wingdings" panose="05000000000000000000" pitchFamily="2" charset="2"/>
              <a:buChar char="l"/>
            </a:pPr>
            <a:r>
              <a:rPr lang="en-US" altLang="zh-CN" sz="1400">
                <a:latin typeface="微软雅黑" panose="020B0503020204020204" pitchFamily="34" charset="-122"/>
                <a:ea typeface="微软雅黑" panose="020B0503020204020204" pitchFamily="34" charset="-122"/>
              </a:rPr>
              <a:t>10</a:t>
            </a:r>
            <a:r>
              <a:rPr lang="zh-CN" altLang="en-US" sz="1400">
                <a:latin typeface="微软雅黑" panose="020B0503020204020204" pitchFamily="34" charset="-122"/>
                <a:ea typeface="微软雅黑" panose="020B0503020204020204" pitchFamily="34" charset="-122"/>
              </a:rPr>
              <a:t>余位企业领导和业务骨干</a:t>
            </a:r>
            <a:endParaRPr lang="zh-CN" altLang="en-US" sz="1400">
              <a:latin typeface="微软雅黑" panose="020B0503020204020204" pitchFamily="34" charset="-122"/>
              <a:ea typeface="微软雅黑" panose="020B0503020204020204" pitchFamily="34" charset="-122"/>
            </a:endParaRPr>
          </a:p>
          <a:p>
            <a:pPr>
              <a:lnSpc>
                <a:spcPct val="150000"/>
              </a:lnSpc>
              <a:buClr>
                <a:srgbClr val="006666"/>
              </a:buClr>
              <a:buSzPct val="80000"/>
              <a:buFont typeface="Wingdings" panose="05000000000000000000" pitchFamily="2" charset="2"/>
              <a:buChar char="l"/>
            </a:pPr>
            <a:r>
              <a:rPr lang="en-US" altLang="zh-CN" sz="1400">
                <a:latin typeface="微软雅黑" panose="020B0503020204020204" pitchFamily="34" charset="-122"/>
                <a:ea typeface="微软雅黑" panose="020B0503020204020204" pitchFamily="34" charset="-122"/>
              </a:rPr>
              <a:t>12,500</a:t>
            </a:r>
            <a:r>
              <a:rPr lang="zh-CN" altLang="en-US" sz="1400">
                <a:latin typeface="微软雅黑" panose="020B0503020204020204" pitchFamily="34" charset="-122"/>
                <a:ea typeface="微软雅黑" panose="020B0503020204020204" pitchFamily="34" charset="-122"/>
              </a:rPr>
              <a:t>余字要点记录</a:t>
            </a:r>
            <a:endParaRPr lang="zh-CN" altLang="en-US" sz="1400">
              <a:latin typeface="微软雅黑" panose="020B0503020204020204" pitchFamily="34" charset="-122"/>
              <a:ea typeface="微软雅黑" panose="020B0503020204020204" pitchFamily="34" charset="-122"/>
            </a:endParaRPr>
          </a:p>
        </p:txBody>
      </p:sp>
      <p:sp>
        <p:nvSpPr>
          <p:cNvPr id="2" name="Text Box 12"/>
          <p:cNvSpPr txBox="1">
            <a:spLocks noChangeArrowheads="1"/>
          </p:cNvSpPr>
          <p:nvPr/>
        </p:nvSpPr>
        <p:spPr bwMode="auto">
          <a:xfrm>
            <a:off x="5626100" y="5470525"/>
            <a:ext cx="3024188" cy="730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共</a:t>
            </a:r>
            <a:r>
              <a:rPr lang="en-US" altLang="zh-CN" sz="1400">
                <a:latin typeface="微软雅黑" panose="020B0503020204020204" pitchFamily="34" charset="-122"/>
                <a:ea typeface="微软雅黑" panose="020B0503020204020204" pitchFamily="34" charset="-122"/>
              </a:rPr>
              <a:t>272</a:t>
            </a:r>
            <a:r>
              <a:rPr lang="zh-CN" altLang="en-US" sz="1400">
                <a:latin typeface="微软雅黑" panose="020B0503020204020204" pitchFamily="34" charset="-122"/>
                <a:ea typeface="微软雅黑" panose="020B0503020204020204" pitchFamily="34" charset="-122"/>
              </a:rPr>
              <a:t>条业务要点</a:t>
            </a:r>
            <a:endParaRPr lang="zh-CN" altLang="en-US" sz="1400">
              <a:latin typeface="微软雅黑" panose="020B0503020204020204" pitchFamily="34" charset="-122"/>
              <a:ea typeface="微软雅黑" panose="020B0503020204020204" pitchFamily="34" charset="-122"/>
            </a:endParaRPr>
          </a:p>
          <a:p>
            <a:pPr>
              <a:lnSpc>
                <a:spcPct val="15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关联</a:t>
            </a:r>
            <a:r>
              <a:rPr lang="en-US" altLang="zh-CN" sz="1400">
                <a:latin typeface="微软雅黑" panose="020B0503020204020204" pitchFamily="34" charset="-122"/>
                <a:ea typeface="微软雅黑" panose="020B0503020204020204" pitchFamily="34" charset="-122"/>
              </a:rPr>
              <a:t>9</a:t>
            </a:r>
            <a:r>
              <a:rPr lang="zh-CN" altLang="en-US" sz="1400">
                <a:latin typeface="微软雅黑" panose="020B0503020204020204" pitchFamily="34" charset="-122"/>
                <a:ea typeface="微软雅黑" panose="020B0503020204020204" pitchFamily="34" charset="-122"/>
              </a:rPr>
              <a:t>个大类、共</a:t>
            </a:r>
            <a:r>
              <a:rPr lang="en-US" altLang="zh-CN" sz="1400">
                <a:latin typeface="微软雅黑" panose="020B0503020204020204" pitchFamily="34" charset="-122"/>
                <a:ea typeface="微软雅黑" panose="020B0503020204020204" pitchFamily="34" charset="-122"/>
              </a:rPr>
              <a:t>30</a:t>
            </a:r>
            <a:r>
              <a:rPr lang="zh-CN" altLang="en-US" sz="1400">
                <a:latin typeface="微软雅黑" panose="020B0503020204020204" pitchFamily="34" charset="-122"/>
                <a:ea typeface="微软雅黑" panose="020B0503020204020204" pitchFamily="34" charset="-122"/>
              </a:rPr>
              <a:t>余个业务领域</a:t>
            </a:r>
            <a:endParaRPr lang="zh-CN" altLang="en-US" sz="1400">
              <a:latin typeface="微软雅黑" panose="020B0503020204020204" pitchFamily="34" charset="-122"/>
              <a:ea typeface="微软雅黑" panose="020B0503020204020204" pitchFamily="34" charset="-122"/>
            </a:endParaRPr>
          </a:p>
        </p:txBody>
      </p:sp>
      <p:sp>
        <p:nvSpPr>
          <p:cNvPr id="1033229" name="AutoShape 13"/>
          <p:cNvSpPr>
            <a:spLocks noChangeArrowheads="1"/>
          </p:cNvSpPr>
          <p:nvPr/>
        </p:nvSpPr>
        <p:spPr bwMode="auto">
          <a:xfrm>
            <a:off x="4067175" y="2574925"/>
            <a:ext cx="1081088" cy="1295400"/>
          </a:xfrm>
          <a:prstGeom prst="rightArrow">
            <a:avLst>
              <a:gd name="adj1" fmla="val 51926"/>
              <a:gd name="adj2" fmla="val 38181"/>
            </a:avLst>
          </a:prstGeom>
          <a:solidFill>
            <a:srgbClr val="99CCFF"/>
          </a:solidFill>
          <a:ln>
            <a:noFill/>
          </a:ln>
          <a:effectLst>
            <a:prstShdw prst="shdw17" dist="17961" dir="2700000">
              <a:srgbClr val="99CCFF">
                <a:gamma/>
                <a:shade val="60000"/>
                <a:invGamma/>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r>
              <a:rPr lang="zh-CN" altLang="en-US"/>
              <a:t> 汇总整理</a:t>
            </a:r>
            <a:endParaRPr lang="zh-CN" altLang="en-US"/>
          </a:p>
        </p:txBody>
      </p:sp>
      <p:sp>
        <p:nvSpPr>
          <p:cNvPr id="1033230" name="Rectangle 14"/>
          <p:cNvSpPr>
            <a:spLocks noChangeArrowheads="1"/>
          </p:cNvSpPr>
          <p:nvPr/>
        </p:nvSpPr>
        <p:spPr bwMode="auto">
          <a:xfrm>
            <a:off x="1476375" y="5095875"/>
            <a:ext cx="1555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a:t>调研访谈纪要</a:t>
            </a:r>
            <a:endParaRPr lang="zh-CN" altLang="en-US"/>
          </a:p>
        </p:txBody>
      </p:sp>
      <p:sp>
        <p:nvSpPr>
          <p:cNvPr id="1033231" name="Rectangle 15"/>
          <p:cNvSpPr>
            <a:spLocks noChangeArrowheads="1"/>
          </p:cNvSpPr>
          <p:nvPr/>
        </p:nvSpPr>
        <p:spPr bwMode="auto">
          <a:xfrm>
            <a:off x="5626100" y="5095875"/>
            <a:ext cx="2012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a:t>访谈纪要汇总整理</a:t>
            </a:r>
            <a:endParaRPr lang="zh-CN" altLang="en-US"/>
          </a:p>
        </p:txBody>
      </p:sp>
      <p:sp>
        <p:nvSpPr>
          <p:cNvPr id="1033232" name="Rectangle 16"/>
          <p:cNvSpPr>
            <a:spLocks noChangeArrowheads="1"/>
          </p:cNvSpPr>
          <p:nvPr/>
        </p:nvSpPr>
        <p:spPr bwMode="auto">
          <a:xfrm>
            <a:off x="8388350" y="790575"/>
            <a:ext cx="407988"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6000">
                <a:solidFill>
                  <a:srgbClr val="006666"/>
                </a:solidFill>
                <a:latin typeface="微软雅黑" panose="020B0503020204020204" pitchFamily="34" charset="-122"/>
              </a:rPr>
              <a:t>I</a:t>
            </a:r>
            <a:endParaRPr lang="zh-CN" altLang="en-US" sz="6000">
              <a:solidFill>
                <a:srgbClr val="006666"/>
              </a:solidFill>
              <a:latin typeface="微软雅黑" panose="020B0503020204020204" pitchFamily="34"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5266" name="AutoShape 2"/>
          <p:cNvSpPr>
            <a:spLocks noChangeArrowheads="1"/>
          </p:cNvSpPr>
          <p:nvPr/>
        </p:nvSpPr>
        <p:spPr bwMode="auto">
          <a:xfrm>
            <a:off x="704850" y="4017963"/>
            <a:ext cx="3959225" cy="1795462"/>
          </a:xfrm>
          <a:prstGeom prst="roundRect">
            <a:avLst>
              <a:gd name="adj" fmla="val 16667"/>
            </a:avLst>
          </a:prstGeom>
          <a:solidFill>
            <a:srgbClr val="CCFFCC">
              <a:alpha val="30000"/>
            </a:srgbClr>
          </a:solidFill>
          <a:ln>
            <a:noFill/>
          </a:ln>
          <a:effectLst/>
          <a:extLst>
            <a:ext uri="{91240B29-F687-4F45-9708-019B960494DF}">
              <a14:hiddenLine xmlns:a14="http://schemas.microsoft.com/office/drawing/2010/main" w="3175">
                <a:solidFill>
                  <a:srgbClr val="00808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67" name="Rectangle 3"/>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dirty="0"/>
              <a:t>对便利店连锁有限公司的全面了解</a:t>
            </a:r>
            <a:endParaRPr lang="zh-CN" altLang="en-US" dirty="0"/>
          </a:p>
        </p:txBody>
      </p:sp>
      <p:sp>
        <p:nvSpPr>
          <p:cNvPr id="1035268" name="Text Box 4"/>
          <p:cNvSpPr txBox="1">
            <a:spLocks noChangeArrowheads="1"/>
          </p:cNvSpPr>
          <p:nvPr/>
        </p:nvSpPr>
        <p:spPr bwMode="auto">
          <a:xfrm>
            <a:off x="1217613" y="5861050"/>
            <a:ext cx="2927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对企业发展方针的整体理解</a:t>
            </a:r>
            <a:endParaRPr lang="zh-CN" altLang="en-US"/>
          </a:p>
        </p:txBody>
      </p:sp>
      <p:sp>
        <p:nvSpPr>
          <p:cNvPr id="1035269" name="Text Box 5"/>
          <p:cNvSpPr txBox="1">
            <a:spLocks noChangeArrowheads="1"/>
          </p:cNvSpPr>
          <p:nvPr/>
        </p:nvSpPr>
        <p:spPr bwMode="auto">
          <a:xfrm>
            <a:off x="1446213" y="3062288"/>
            <a:ext cx="2470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对企业愿景的深切认同</a:t>
            </a:r>
            <a:endParaRPr lang="en-US" altLang="zh-CN"/>
          </a:p>
        </p:txBody>
      </p:sp>
      <p:sp>
        <p:nvSpPr>
          <p:cNvPr id="1035270" name="AutoShape 6"/>
          <p:cNvSpPr>
            <a:spLocks noChangeArrowheads="1"/>
          </p:cNvSpPr>
          <p:nvPr/>
        </p:nvSpPr>
        <p:spPr bwMode="auto">
          <a:xfrm>
            <a:off x="790575" y="1595438"/>
            <a:ext cx="3781425" cy="1452562"/>
          </a:xfrm>
          <a:prstGeom prst="roundRect">
            <a:avLst>
              <a:gd name="adj" fmla="val 16667"/>
            </a:avLst>
          </a:prstGeom>
          <a:solidFill>
            <a:srgbClr val="CCFFCC">
              <a:alpha val="30000"/>
            </a:srgbClr>
          </a:solidFill>
          <a:ln>
            <a:noFill/>
          </a:ln>
          <a:effectLst/>
          <a:extLst>
            <a:ext uri="{91240B29-F687-4F45-9708-019B960494DF}">
              <a14:hiddenLine xmlns:a14="http://schemas.microsoft.com/office/drawing/2010/main" w="3175">
                <a:solidFill>
                  <a:srgbClr val="00808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pic>
        <p:nvPicPr>
          <p:cNvPr id="1035271" name="Picture 7"/>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74750" y="1844675"/>
            <a:ext cx="960438" cy="992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35272" name="Text Box 8"/>
          <p:cNvSpPr txBox="1">
            <a:spLocks noChangeArrowheads="1"/>
          </p:cNvSpPr>
          <p:nvPr/>
        </p:nvSpPr>
        <p:spPr bwMode="auto">
          <a:xfrm>
            <a:off x="2259013" y="1989138"/>
            <a:ext cx="2012950" cy="763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便民、利民、为民</a:t>
            </a:r>
            <a:endParaRPr lang="zh-CN" altLang="en-US"/>
          </a:p>
          <a:p>
            <a:endParaRPr lang="zh-CN" altLang="en-US" sz="800"/>
          </a:p>
          <a:p>
            <a:r>
              <a:rPr lang="zh-CN" altLang="en-US"/>
              <a:t>享受生活新品质</a:t>
            </a:r>
            <a:endParaRPr lang="zh-CN" altLang="en-US"/>
          </a:p>
        </p:txBody>
      </p:sp>
      <p:pic>
        <p:nvPicPr>
          <p:cNvPr id="103527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8425" y="1268413"/>
            <a:ext cx="2951163" cy="2381250"/>
          </a:xfrm>
          <a:prstGeom prst="rect">
            <a:avLst/>
          </a:prstGeom>
          <a:noFill/>
          <a:extLst>
            <a:ext uri="{909E8E84-426E-40DD-AFC4-6F175D3DCCD1}">
              <a14:hiddenFill xmlns:a14="http://schemas.microsoft.com/office/drawing/2010/main">
                <a:solidFill>
                  <a:srgbClr val="FFFFFF"/>
                </a:solidFill>
              </a14:hiddenFill>
            </a:ext>
          </a:extLst>
        </p:spPr>
      </p:pic>
      <p:sp>
        <p:nvSpPr>
          <p:cNvPr id="1035274" name="Text Box 10"/>
          <p:cNvSpPr txBox="1">
            <a:spLocks noChangeArrowheads="1"/>
          </p:cNvSpPr>
          <p:nvPr/>
        </p:nvSpPr>
        <p:spPr bwMode="auto">
          <a:xfrm>
            <a:off x="5076825" y="3657600"/>
            <a:ext cx="3155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对门店与配送中心的实地考察</a:t>
            </a:r>
            <a:endParaRPr lang="zh-CN" altLang="en-US"/>
          </a:p>
        </p:txBody>
      </p:sp>
      <p:sp>
        <p:nvSpPr>
          <p:cNvPr id="1035275" name="Rectangle 11"/>
          <p:cNvSpPr>
            <a:spLocks noChangeArrowheads="1"/>
          </p:cNvSpPr>
          <p:nvPr/>
        </p:nvSpPr>
        <p:spPr bwMode="auto">
          <a:xfrm>
            <a:off x="719138" y="4132263"/>
            <a:ext cx="3924300" cy="1604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a:t>企业形象标准化，管理活动规范化</a:t>
            </a:r>
            <a:endParaRPr lang="zh-CN" altLang="en-US"/>
          </a:p>
          <a:p>
            <a:pPr>
              <a:spcBef>
                <a:spcPct val="50000"/>
              </a:spcBef>
            </a:pPr>
            <a:r>
              <a:rPr lang="zh-CN" altLang="en-US"/>
              <a:t>管理手段现代化，商品种类多元化</a:t>
            </a:r>
            <a:endParaRPr lang="zh-CN" altLang="en-US"/>
          </a:p>
          <a:p>
            <a:pPr>
              <a:spcBef>
                <a:spcPct val="50000"/>
              </a:spcBef>
            </a:pPr>
            <a:r>
              <a:rPr lang="zh-CN" altLang="en-US"/>
              <a:t>商品管理数据化，数据采集信息化</a:t>
            </a:r>
            <a:endParaRPr lang="zh-CN" altLang="en-US"/>
          </a:p>
          <a:p>
            <a:pPr>
              <a:spcBef>
                <a:spcPct val="50000"/>
              </a:spcBef>
            </a:pPr>
            <a:r>
              <a:rPr lang="zh-CN" altLang="en-US"/>
              <a:t>核算统一精确化，总体发展连锁化</a:t>
            </a:r>
            <a:endParaRPr lang="zh-CN" altLang="en-US"/>
          </a:p>
        </p:txBody>
      </p:sp>
      <p:grpSp>
        <p:nvGrpSpPr>
          <p:cNvPr id="1035276" name="Group 12"/>
          <p:cNvGrpSpPr/>
          <p:nvPr/>
        </p:nvGrpSpPr>
        <p:grpSpPr bwMode="auto">
          <a:xfrm>
            <a:off x="5508625" y="4276725"/>
            <a:ext cx="2290763" cy="1584325"/>
            <a:chOff x="3470" y="2614"/>
            <a:chExt cx="1443" cy="998"/>
          </a:xfrm>
        </p:grpSpPr>
        <p:pic>
          <p:nvPicPr>
            <p:cNvPr id="1035277"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0" y="2614"/>
              <a:ext cx="786" cy="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278"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74" y="2614"/>
              <a:ext cx="739" cy="998"/>
            </a:xfrm>
            <a:prstGeom prst="rect">
              <a:avLst/>
            </a:prstGeom>
            <a:noFill/>
            <a:extLst>
              <a:ext uri="{909E8E84-426E-40DD-AFC4-6F175D3DCCD1}">
                <a14:hiddenFill xmlns:a14="http://schemas.microsoft.com/office/drawing/2010/main">
                  <a:solidFill>
                    <a:srgbClr val="FFFFFF"/>
                  </a:solidFill>
                </a14:hiddenFill>
              </a:ext>
            </a:extLst>
          </p:spPr>
        </p:pic>
      </p:grpSp>
      <p:sp>
        <p:nvSpPr>
          <p:cNvPr id="1035279" name="Text Box 15"/>
          <p:cNvSpPr txBox="1">
            <a:spLocks noChangeArrowheads="1"/>
          </p:cNvSpPr>
          <p:nvPr/>
        </p:nvSpPr>
        <p:spPr bwMode="auto">
          <a:xfrm>
            <a:off x="5305425" y="5861050"/>
            <a:ext cx="2698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对店员与顾客的真挚交流</a:t>
            </a:r>
            <a:endParaRPr lang="zh-CN" altLang="en-US"/>
          </a:p>
        </p:txBody>
      </p:sp>
      <p:sp>
        <p:nvSpPr>
          <p:cNvPr id="1035280" name="Rectangle 16"/>
          <p:cNvSpPr>
            <a:spLocks noChangeArrowheads="1"/>
          </p:cNvSpPr>
          <p:nvPr/>
        </p:nvSpPr>
        <p:spPr bwMode="auto">
          <a:xfrm>
            <a:off x="8277225" y="790575"/>
            <a:ext cx="63182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6000">
                <a:solidFill>
                  <a:srgbClr val="006666"/>
                </a:solidFill>
                <a:latin typeface="微软雅黑" panose="020B0503020204020204" pitchFamily="34" charset="-122"/>
              </a:rPr>
              <a:t>II</a:t>
            </a:r>
            <a:endParaRPr lang="zh-CN" altLang="en-US" sz="6000">
              <a:solidFill>
                <a:srgbClr val="006666"/>
              </a:solidFill>
              <a:latin typeface="微软雅黑" panose="020B0503020204020204" pitchFamily="34"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42"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充分汇总已有信息，总结分析之后形成后续输出</a:t>
            </a:r>
            <a:endParaRPr lang="zh-CN" altLang="en-US"/>
          </a:p>
        </p:txBody>
      </p:sp>
      <p:grpSp>
        <p:nvGrpSpPr>
          <p:cNvPr id="1034243" name="Group 3"/>
          <p:cNvGrpSpPr/>
          <p:nvPr/>
        </p:nvGrpSpPr>
        <p:grpSpPr bwMode="auto">
          <a:xfrm>
            <a:off x="2886075" y="1377950"/>
            <a:ext cx="3659188" cy="3949700"/>
            <a:chOff x="1730" y="868"/>
            <a:chExt cx="2305" cy="2488"/>
          </a:xfrm>
        </p:grpSpPr>
        <p:grpSp>
          <p:nvGrpSpPr>
            <p:cNvPr id="1034244" name="Group 4"/>
            <p:cNvGrpSpPr/>
            <p:nvPr/>
          </p:nvGrpSpPr>
          <p:grpSpPr bwMode="auto">
            <a:xfrm>
              <a:off x="1730" y="1298"/>
              <a:ext cx="2305" cy="2058"/>
              <a:chOff x="1730" y="1298"/>
              <a:chExt cx="2305" cy="2058"/>
            </a:xfrm>
          </p:grpSpPr>
          <p:sp>
            <p:nvSpPr>
              <p:cNvPr id="1034245" name="AutoShape 5"/>
              <p:cNvSpPr>
                <a:spLocks noChangeArrowheads="1"/>
              </p:cNvSpPr>
              <p:nvPr/>
            </p:nvSpPr>
            <p:spPr bwMode="auto">
              <a:xfrm>
                <a:off x="3334" y="2155"/>
                <a:ext cx="701" cy="389"/>
              </a:xfrm>
              <a:prstGeom prst="roundRect">
                <a:avLst>
                  <a:gd name="adj" fmla="val 16667"/>
                </a:avLst>
              </a:prstGeom>
              <a:solidFill>
                <a:srgbClr val="288FC8"/>
              </a:solidFill>
              <a:ln w="6350" algn="ctr">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lvl1pPr marL="97155" indent="-97155" algn="l" defTabSz="1187450">
                  <a:tabLst>
                    <a:tab pos="474345" algn="l"/>
                  </a:tabLst>
                  <a:defRPr>
                    <a:solidFill>
                      <a:schemeClr val="tx1"/>
                    </a:solidFill>
                    <a:latin typeface="Arial" panose="020B0604020202020204" pitchFamily="34" charset="0"/>
                    <a:ea typeface="宋体" panose="02010600030101010101" pitchFamily="2" charset="-122"/>
                  </a:defRPr>
                </a:lvl1pPr>
                <a:lvl2pPr marL="714375" algn="l" defTabSz="1187450">
                  <a:tabLst>
                    <a:tab pos="474345" algn="l"/>
                  </a:tabLst>
                  <a:defRPr>
                    <a:solidFill>
                      <a:schemeClr val="tx1"/>
                    </a:solidFill>
                    <a:latin typeface="Arial" panose="020B0604020202020204" pitchFamily="34" charset="0"/>
                    <a:ea typeface="宋体" panose="02010600030101010101" pitchFamily="2" charset="-122"/>
                  </a:defRPr>
                </a:lvl2pPr>
                <a:lvl3pPr marL="1189355" indent="236855" algn="l" defTabSz="1187450">
                  <a:tabLst>
                    <a:tab pos="474345" algn="l"/>
                  </a:tabLst>
                  <a:defRPr>
                    <a:solidFill>
                      <a:schemeClr val="tx1"/>
                    </a:solidFill>
                    <a:latin typeface="Arial" panose="020B0604020202020204" pitchFamily="34" charset="0"/>
                    <a:ea typeface="宋体" panose="02010600030101010101" pitchFamily="2" charset="-122"/>
                  </a:defRPr>
                </a:lvl3pPr>
                <a:lvl4pPr marL="2139950" algn="l" defTabSz="1187450">
                  <a:tabLst>
                    <a:tab pos="474345" algn="l"/>
                  </a:tabLst>
                  <a:defRPr>
                    <a:solidFill>
                      <a:schemeClr val="tx1"/>
                    </a:solidFill>
                    <a:latin typeface="Arial" panose="020B0604020202020204" pitchFamily="34" charset="0"/>
                    <a:ea typeface="宋体" panose="02010600030101010101" pitchFamily="2" charset="-122"/>
                  </a:defRPr>
                </a:lvl4pPr>
                <a:lvl5pPr marL="2853055" algn="l" defTabSz="1187450">
                  <a:tabLst>
                    <a:tab pos="474345" algn="l"/>
                  </a:tabLst>
                  <a:defRPr>
                    <a:solidFill>
                      <a:schemeClr val="tx1"/>
                    </a:solidFill>
                    <a:latin typeface="Arial" panose="020B0604020202020204" pitchFamily="34" charset="0"/>
                    <a:ea typeface="宋体" panose="02010600030101010101" pitchFamily="2" charset="-122"/>
                  </a:defRPr>
                </a:lvl5pPr>
                <a:lvl6pPr marL="33102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6pPr>
                <a:lvl7pPr marL="37674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7pPr>
                <a:lvl8pPr marL="42246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8pPr>
                <a:lvl9pPr marL="46818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9pPr>
              </a:lstStyle>
              <a:p>
                <a:pPr algn="ctr" eaLnBrk="0" hangingPunct="0">
                  <a:lnSpc>
                    <a:spcPct val="130000"/>
                  </a:lnSpc>
                </a:pPr>
                <a:r>
                  <a:rPr lang="zh-CN" altLang="en-US" sz="2000">
                    <a:solidFill>
                      <a:srgbClr val="FFFFFF"/>
                    </a:solidFill>
                    <a:ea typeface="微软雅黑" panose="020B0503020204020204" pitchFamily="34" charset="-122"/>
                  </a:rPr>
                  <a:t>确认思路</a:t>
                </a:r>
                <a:endParaRPr lang="zh-CN" altLang="en-US" sz="2000">
                  <a:solidFill>
                    <a:srgbClr val="FFFFFF"/>
                  </a:solidFill>
                  <a:ea typeface="微软雅黑" panose="020B0503020204020204" pitchFamily="34" charset="-122"/>
                </a:endParaRPr>
              </a:p>
            </p:txBody>
          </p:sp>
          <p:sp>
            <p:nvSpPr>
              <p:cNvPr id="1034246" name="AutoShape 6"/>
              <p:cNvSpPr>
                <a:spLocks noChangeArrowheads="1"/>
              </p:cNvSpPr>
              <p:nvPr/>
            </p:nvSpPr>
            <p:spPr bwMode="auto">
              <a:xfrm>
                <a:off x="2559" y="2967"/>
                <a:ext cx="701" cy="389"/>
              </a:xfrm>
              <a:prstGeom prst="roundRect">
                <a:avLst>
                  <a:gd name="adj" fmla="val 16667"/>
                </a:avLst>
              </a:prstGeom>
              <a:solidFill>
                <a:srgbClr val="006699"/>
              </a:solidFill>
              <a:ln w="6350" algn="ctr">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lvl1pPr marL="97155" indent="-97155" algn="l" defTabSz="1187450">
                  <a:tabLst>
                    <a:tab pos="474345" algn="l"/>
                  </a:tabLst>
                  <a:defRPr>
                    <a:solidFill>
                      <a:schemeClr val="tx1"/>
                    </a:solidFill>
                    <a:latin typeface="Arial" panose="020B0604020202020204" pitchFamily="34" charset="0"/>
                    <a:ea typeface="宋体" panose="02010600030101010101" pitchFamily="2" charset="-122"/>
                  </a:defRPr>
                </a:lvl1pPr>
                <a:lvl2pPr marL="714375" algn="l" defTabSz="1187450">
                  <a:tabLst>
                    <a:tab pos="474345" algn="l"/>
                  </a:tabLst>
                  <a:defRPr>
                    <a:solidFill>
                      <a:schemeClr val="tx1"/>
                    </a:solidFill>
                    <a:latin typeface="Arial" panose="020B0604020202020204" pitchFamily="34" charset="0"/>
                    <a:ea typeface="宋体" panose="02010600030101010101" pitchFamily="2" charset="-122"/>
                  </a:defRPr>
                </a:lvl2pPr>
                <a:lvl3pPr marL="1189355" indent="236855" algn="l" defTabSz="1187450">
                  <a:tabLst>
                    <a:tab pos="474345" algn="l"/>
                  </a:tabLst>
                  <a:defRPr>
                    <a:solidFill>
                      <a:schemeClr val="tx1"/>
                    </a:solidFill>
                    <a:latin typeface="Arial" panose="020B0604020202020204" pitchFamily="34" charset="0"/>
                    <a:ea typeface="宋体" panose="02010600030101010101" pitchFamily="2" charset="-122"/>
                  </a:defRPr>
                </a:lvl3pPr>
                <a:lvl4pPr marL="2139950" algn="l" defTabSz="1187450">
                  <a:tabLst>
                    <a:tab pos="474345" algn="l"/>
                  </a:tabLst>
                  <a:defRPr>
                    <a:solidFill>
                      <a:schemeClr val="tx1"/>
                    </a:solidFill>
                    <a:latin typeface="Arial" panose="020B0604020202020204" pitchFamily="34" charset="0"/>
                    <a:ea typeface="宋体" panose="02010600030101010101" pitchFamily="2" charset="-122"/>
                  </a:defRPr>
                </a:lvl4pPr>
                <a:lvl5pPr marL="2853055" algn="l" defTabSz="1187450">
                  <a:tabLst>
                    <a:tab pos="474345" algn="l"/>
                  </a:tabLst>
                  <a:defRPr>
                    <a:solidFill>
                      <a:schemeClr val="tx1"/>
                    </a:solidFill>
                    <a:latin typeface="Arial" panose="020B0604020202020204" pitchFamily="34" charset="0"/>
                    <a:ea typeface="宋体" panose="02010600030101010101" pitchFamily="2" charset="-122"/>
                  </a:defRPr>
                </a:lvl5pPr>
                <a:lvl6pPr marL="33102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6pPr>
                <a:lvl7pPr marL="37674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7pPr>
                <a:lvl8pPr marL="42246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8pPr>
                <a:lvl9pPr marL="46818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9pPr>
              </a:lstStyle>
              <a:p>
                <a:pPr algn="ctr" eaLnBrk="0" hangingPunct="0"/>
                <a:r>
                  <a:rPr lang="zh-CN" altLang="en-US" sz="2000">
                    <a:solidFill>
                      <a:srgbClr val="FFFFFF"/>
                    </a:solidFill>
                    <a:ea typeface="微软雅黑" panose="020B0503020204020204" pitchFamily="34" charset="-122"/>
                  </a:rPr>
                  <a:t>寻找例证</a:t>
                </a:r>
                <a:endParaRPr lang="zh-CN" altLang="en-US" sz="2000">
                  <a:solidFill>
                    <a:srgbClr val="FFFFFF"/>
                  </a:solidFill>
                  <a:ea typeface="微软雅黑" panose="020B0503020204020204" pitchFamily="34" charset="-122"/>
                </a:endParaRPr>
              </a:p>
            </p:txBody>
          </p:sp>
          <p:sp>
            <p:nvSpPr>
              <p:cNvPr id="1034247" name="AutoShape 7"/>
              <p:cNvSpPr>
                <a:spLocks noChangeArrowheads="1"/>
              </p:cNvSpPr>
              <p:nvPr/>
            </p:nvSpPr>
            <p:spPr bwMode="auto">
              <a:xfrm>
                <a:off x="2558" y="1298"/>
                <a:ext cx="701" cy="389"/>
              </a:xfrm>
              <a:prstGeom prst="roundRect">
                <a:avLst>
                  <a:gd name="adj" fmla="val 16667"/>
                </a:avLst>
              </a:prstGeom>
              <a:solidFill>
                <a:srgbClr val="83C2E5"/>
              </a:solidFill>
              <a:ln w="6350" algn="ctr">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lvl1pPr marL="97155" indent="-97155" algn="l" defTabSz="1187450">
                  <a:tabLst>
                    <a:tab pos="474345" algn="l"/>
                  </a:tabLst>
                  <a:defRPr>
                    <a:solidFill>
                      <a:schemeClr val="tx1"/>
                    </a:solidFill>
                    <a:latin typeface="Arial" panose="020B0604020202020204" pitchFamily="34" charset="0"/>
                    <a:ea typeface="宋体" panose="02010600030101010101" pitchFamily="2" charset="-122"/>
                  </a:defRPr>
                </a:lvl1pPr>
                <a:lvl2pPr marL="714375" algn="l" defTabSz="1187450">
                  <a:tabLst>
                    <a:tab pos="474345" algn="l"/>
                  </a:tabLst>
                  <a:defRPr>
                    <a:solidFill>
                      <a:schemeClr val="tx1"/>
                    </a:solidFill>
                    <a:latin typeface="Arial" panose="020B0604020202020204" pitchFamily="34" charset="0"/>
                    <a:ea typeface="宋体" panose="02010600030101010101" pitchFamily="2" charset="-122"/>
                  </a:defRPr>
                </a:lvl2pPr>
                <a:lvl3pPr marL="1189355" indent="236855" algn="l" defTabSz="1187450">
                  <a:tabLst>
                    <a:tab pos="474345" algn="l"/>
                  </a:tabLst>
                  <a:defRPr>
                    <a:solidFill>
                      <a:schemeClr val="tx1"/>
                    </a:solidFill>
                    <a:latin typeface="Arial" panose="020B0604020202020204" pitchFamily="34" charset="0"/>
                    <a:ea typeface="宋体" panose="02010600030101010101" pitchFamily="2" charset="-122"/>
                  </a:defRPr>
                </a:lvl3pPr>
                <a:lvl4pPr marL="2139950" algn="l" defTabSz="1187450">
                  <a:tabLst>
                    <a:tab pos="474345" algn="l"/>
                  </a:tabLst>
                  <a:defRPr>
                    <a:solidFill>
                      <a:schemeClr val="tx1"/>
                    </a:solidFill>
                    <a:latin typeface="Arial" panose="020B0604020202020204" pitchFamily="34" charset="0"/>
                    <a:ea typeface="宋体" panose="02010600030101010101" pitchFamily="2" charset="-122"/>
                  </a:defRPr>
                </a:lvl4pPr>
                <a:lvl5pPr marL="2853055" algn="l" defTabSz="1187450">
                  <a:tabLst>
                    <a:tab pos="474345" algn="l"/>
                  </a:tabLst>
                  <a:defRPr>
                    <a:solidFill>
                      <a:schemeClr val="tx1"/>
                    </a:solidFill>
                    <a:latin typeface="Arial" panose="020B0604020202020204" pitchFamily="34" charset="0"/>
                    <a:ea typeface="宋体" panose="02010600030101010101" pitchFamily="2" charset="-122"/>
                  </a:defRPr>
                </a:lvl5pPr>
                <a:lvl6pPr marL="33102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6pPr>
                <a:lvl7pPr marL="37674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7pPr>
                <a:lvl8pPr marL="42246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8pPr>
                <a:lvl9pPr marL="46818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9pPr>
              </a:lstStyle>
              <a:p>
                <a:pPr algn="ctr" eaLnBrk="0" hangingPunct="0">
                  <a:lnSpc>
                    <a:spcPct val="130000"/>
                  </a:lnSpc>
                  <a:buClr>
                    <a:schemeClr val="folHlink"/>
                  </a:buClr>
                </a:pPr>
                <a:r>
                  <a:rPr lang="zh-CN" altLang="en-US" sz="2000">
                    <a:solidFill>
                      <a:srgbClr val="000000"/>
                    </a:solidFill>
                    <a:ea typeface="微软雅黑" panose="020B0503020204020204" pitchFamily="34" charset="-122"/>
                  </a:rPr>
                  <a:t>形成思路</a:t>
                </a:r>
                <a:endParaRPr lang="zh-CN" altLang="en-US" sz="2000">
                  <a:solidFill>
                    <a:srgbClr val="000000"/>
                  </a:solidFill>
                  <a:ea typeface="微软雅黑" panose="020B0503020204020204" pitchFamily="34" charset="-122"/>
                </a:endParaRPr>
              </a:p>
            </p:txBody>
          </p:sp>
          <p:sp>
            <p:nvSpPr>
              <p:cNvPr id="1034248" name="AutoShape 8"/>
              <p:cNvSpPr>
                <a:spLocks noChangeArrowheads="1"/>
              </p:cNvSpPr>
              <p:nvPr/>
            </p:nvSpPr>
            <p:spPr bwMode="auto">
              <a:xfrm>
                <a:off x="1730" y="2156"/>
                <a:ext cx="701" cy="389"/>
              </a:xfrm>
              <a:prstGeom prst="roundRect">
                <a:avLst>
                  <a:gd name="adj" fmla="val 16667"/>
                </a:avLst>
              </a:prstGeom>
              <a:solidFill>
                <a:srgbClr val="D6EBF6"/>
              </a:solidFill>
              <a:ln w="6350" algn="ctr">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lvl1pPr marL="97155" indent="-97155" algn="l" defTabSz="1187450">
                  <a:tabLst>
                    <a:tab pos="474345" algn="l"/>
                  </a:tabLst>
                  <a:defRPr>
                    <a:solidFill>
                      <a:schemeClr val="tx1"/>
                    </a:solidFill>
                    <a:latin typeface="Arial" panose="020B0604020202020204" pitchFamily="34" charset="0"/>
                    <a:ea typeface="宋体" panose="02010600030101010101" pitchFamily="2" charset="-122"/>
                  </a:defRPr>
                </a:lvl1pPr>
                <a:lvl2pPr marL="714375" algn="l" defTabSz="1187450">
                  <a:tabLst>
                    <a:tab pos="474345" algn="l"/>
                  </a:tabLst>
                  <a:defRPr>
                    <a:solidFill>
                      <a:schemeClr val="tx1"/>
                    </a:solidFill>
                    <a:latin typeface="Arial" panose="020B0604020202020204" pitchFamily="34" charset="0"/>
                    <a:ea typeface="宋体" panose="02010600030101010101" pitchFamily="2" charset="-122"/>
                  </a:defRPr>
                </a:lvl2pPr>
                <a:lvl3pPr marL="1189355" indent="236855" algn="l" defTabSz="1187450">
                  <a:tabLst>
                    <a:tab pos="474345" algn="l"/>
                  </a:tabLst>
                  <a:defRPr>
                    <a:solidFill>
                      <a:schemeClr val="tx1"/>
                    </a:solidFill>
                    <a:latin typeface="Arial" panose="020B0604020202020204" pitchFamily="34" charset="0"/>
                    <a:ea typeface="宋体" panose="02010600030101010101" pitchFamily="2" charset="-122"/>
                  </a:defRPr>
                </a:lvl3pPr>
                <a:lvl4pPr marL="2139950" algn="l" defTabSz="1187450">
                  <a:tabLst>
                    <a:tab pos="474345" algn="l"/>
                  </a:tabLst>
                  <a:defRPr>
                    <a:solidFill>
                      <a:schemeClr val="tx1"/>
                    </a:solidFill>
                    <a:latin typeface="Arial" panose="020B0604020202020204" pitchFamily="34" charset="0"/>
                    <a:ea typeface="宋体" panose="02010600030101010101" pitchFamily="2" charset="-122"/>
                  </a:defRPr>
                </a:lvl4pPr>
                <a:lvl5pPr marL="2853055" algn="l" defTabSz="1187450">
                  <a:tabLst>
                    <a:tab pos="474345" algn="l"/>
                  </a:tabLst>
                  <a:defRPr>
                    <a:solidFill>
                      <a:schemeClr val="tx1"/>
                    </a:solidFill>
                    <a:latin typeface="Arial" panose="020B0604020202020204" pitchFamily="34" charset="0"/>
                    <a:ea typeface="宋体" panose="02010600030101010101" pitchFamily="2" charset="-122"/>
                  </a:defRPr>
                </a:lvl5pPr>
                <a:lvl6pPr marL="33102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6pPr>
                <a:lvl7pPr marL="37674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7pPr>
                <a:lvl8pPr marL="42246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8pPr>
                <a:lvl9pPr marL="4681855" defTabSz="1187450" fontAlgn="base">
                  <a:spcBef>
                    <a:spcPct val="0"/>
                  </a:spcBef>
                  <a:spcAft>
                    <a:spcPct val="0"/>
                  </a:spcAft>
                  <a:tabLst>
                    <a:tab pos="474345" algn="l"/>
                  </a:tabLst>
                  <a:defRPr>
                    <a:solidFill>
                      <a:schemeClr val="tx1"/>
                    </a:solidFill>
                    <a:latin typeface="Arial" panose="020B0604020202020204" pitchFamily="34" charset="0"/>
                    <a:ea typeface="宋体" panose="02010600030101010101" pitchFamily="2" charset="-122"/>
                  </a:defRPr>
                </a:lvl9pPr>
              </a:lstStyle>
              <a:p>
                <a:pPr algn="ctr" eaLnBrk="0" hangingPunct="0">
                  <a:lnSpc>
                    <a:spcPct val="130000"/>
                  </a:lnSpc>
                </a:pPr>
                <a:r>
                  <a:rPr lang="zh-CN" altLang="en-US" sz="2000">
                    <a:solidFill>
                      <a:srgbClr val="000000"/>
                    </a:solidFill>
                    <a:ea typeface="微软雅黑" panose="020B0503020204020204" pitchFamily="34" charset="-122"/>
                  </a:rPr>
                  <a:t>分析发现</a:t>
                </a:r>
                <a:endParaRPr lang="zh-CN" altLang="en-US" sz="2000">
                  <a:solidFill>
                    <a:srgbClr val="000000"/>
                  </a:solidFill>
                  <a:ea typeface="微软雅黑" panose="020B0503020204020204" pitchFamily="34" charset="-122"/>
                </a:endParaRPr>
              </a:p>
            </p:txBody>
          </p:sp>
          <p:cxnSp>
            <p:nvCxnSpPr>
              <p:cNvPr id="1034249" name="AutoShape 9"/>
              <p:cNvCxnSpPr>
                <a:cxnSpLocks noChangeShapeType="1"/>
                <a:stCxn id="1034248" idx="0"/>
                <a:endCxn id="1034247" idx="1"/>
              </p:cNvCxnSpPr>
              <p:nvPr/>
            </p:nvCxnSpPr>
            <p:spPr bwMode="auto">
              <a:xfrm rot="16200000">
                <a:off x="1988" y="1586"/>
                <a:ext cx="663" cy="477"/>
              </a:xfrm>
              <a:prstGeom prst="bentConnector2">
                <a:avLst/>
              </a:prstGeom>
              <a:noFill/>
              <a:ln w="19050">
                <a:solidFill>
                  <a:schemeClr val="tx1"/>
                </a:solidFill>
                <a:miter lim="800000"/>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34250" name="AutoShape 10"/>
              <p:cNvCxnSpPr>
                <a:cxnSpLocks noChangeShapeType="1"/>
                <a:stCxn id="1034247" idx="3"/>
                <a:endCxn id="1034245" idx="0"/>
              </p:cNvCxnSpPr>
              <p:nvPr/>
            </p:nvCxnSpPr>
            <p:spPr bwMode="auto">
              <a:xfrm>
                <a:off x="3259" y="1493"/>
                <a:ext cx="426" cy="662"/>
              </a:xfrm>
              <a:prstGeom prst="bentConnector2">
                <a:avLst/>
              </a:prstGeom>
              <a:noFill/>
              <a:ln w="19050">
                <a:solidFill>
                  <a:schemeClr val="tx1"/>
                </a:solidFill>
                <a:miter lim="800000"/>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34251" name="AutoShape 11"/>
              <p:cNvCxnSpPr>
                <a:cxnSpLocks noChangeShapeType="1"/>
                <a:stCxn id="1034245" idx="2"/>
                <a:endCxn id="1034246" idx="3"/>
              </p:cNvCxnSpPr>
              <p:nvPr/>
            </p:nvCxnSpPr>
            <p:spPr bwMode="auto">
              <a:xfrm rot="5400000">
                <a:off x="3164" y="2640"/>
                <a:ext cx="618" cy="425"/>
              </a:xfrm>
              <a:prstGeom prst="bentConnector2">
                <a:avLst/>
              </a:prstGeom>
              <a:noFill/>
              <a:ln w="19050">
                <a:solidFill>
                  <a:schemeClr val="tx1"/>
                </a:solidFill>
                <a:miter lim="800000"/>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34252" name="AutoShape 12"/>
              <p:cNvCxnSpPr>
                <a:cxnSpLocks noChangeShapeType="1"/>
                <a:stCxn id="1034246" idx="1"/>
                <a:endCxn id="1034248" idx="2"/>
              </p:cNvCxnSpPr>
              <p:nvPr/>
            </p:nvCxnSpPr>
            <p:spPr bwMode="auto">
              <a:xfrm rot="10800000">
                <a:off x="2081" y="2545"/>
                <a:ext cx="478" cy="617"/>
              </a:xfrm>
              <a:prstGeom prst="bentConnector2">
                <a:avLst/>
              </a:prstGeom>
              <a:noFill/>
              <a:ln w="19050">
                <a:solidFill>
                  <a:schemeClr val="tx1"/>
                </a:solidFill>
                <a:miter lim="800000"/>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034253" name="Text Box 13"/>
            <p:cNvSpPr txBox="1">
              <a:spLocks noChangeArrowheads="1"/>
            </p:cNvSpPr>
            <p:nvPr/>
          </p:nvSpPr>
          <p:spPr bwMode="auto">
            <a:xfrm>
              <a:off x="2265" y="868"/>
              <a:ext cx="123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800"/>
                <a:t>总结与分析</a:t>
              </a:r>
              <a:endParaRPr lang="zh-CN" altLang="en-US" sz="2800"/>
            </a:p>
          </p:txBody>
        </p:sp>
      </p:grpSp>
      <p:sp>
        <p:nvSpPr>
          <p:cNvPr id="1034254" name="Text Box 14"/>
          <p:cNvSpPr txBox="1">
            <a:spLocks noChangeArrowheads="1"/>
          </p:cNvSpPr>
          <p:nvPr/>
        </p:nvSpPr>
        <p:spPr bwMode="auto">
          <a:xfrm>
            <a:off x="993775" y="1376363"/>
            <a:ext cx="895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800"/>
              <a:t>输入</a:t>
            </a:r>
            <a:endParaRPr lang="zh-CN" altLang="en-US" sz="2800"/>
          </a:p>
        </p:txBody>
      </p:sp>
      <p:sp>
        <p:nvSpPr>
          <p:cNvPr id="1034255" name="AutoShape 15"/>
          <p:cNvSpPr>
            <a:spLocks noChangeArrowheads="1"/>
          </p:cNvSpPr>
          <p:nvPr/>
        </p:nvSpPr>
        <p:spPr bwMode="auto">
          <a:xfrm>
            <a:off x="900113" y="2276475"/>
            <a:ext cx="1079500" cy="649288"/>
          </a:xfrm>
          <a:prstGeom prst="foldedCorner">
            <a:avLst>
              <a:gd name="adj" fmla="val 12500"/>
            </a:avLst>
          </a:prstGeom>
          <a:solidFill>
            <a:schemeClr val="bg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a:t>访谈要点</a:t>
            </a:r>
            <a:endParaRPr lang="zh-CN" altLang="en-US"/>
          </a:p>
        </p:txBody>
      </p:sp>
      <p:sp>
        <p:nvSpPr>
          <p:cNvPr id="1034256" name="AutoShape 16"/>
          <p:cNvSpPr>
            <a:spLocks noChangeArrowheads="1"/>
          </p:cNvSpPr>
          <p:nvPr/>
        </p:nvSpPr>
        <p:spPr bwMode="auto">
          <a:xfrm>
            <a:off x="900113" y="4508500"/>
            <a:ext cx="1079500" cy="649288"/>
          </a:xfrm>
          <a:prstGeom prst="foldedCorner">
            <a:avLst>
              <a:gd name="adj" fmla="val 12500"/>
            </a:avLst>
          </a:prstGeom>
          <a:gradFill rotWithShape="1">
            <a:gsLst>
              <a:gs pos="0">
                <a:srgbClr val="3366FF">
                  <a:alpha val="999"/>
                </a:srgbClr>
              </a:gs>
              <a:gs pos="25000">
                <a:srgbClr val="01A78F">
                  <a:alpha val="25750"/>
                </a:srgbClr>
              </a:gs>
              <a:gs pos="50000">
                <a:srgbClr val="FFFF00">
                  <a:alpha val="50500"/>
                </a:srgbClr>
              </a:gs>
              <a:gs pos="75000">
                <a:srgbClr val="FF6633">
                  <a:alpha val="75250"/>
                </a:srgbClr>
              </a:gs>
              <a:gs pos="100000">
                <a:srgbClr val="FF3399"/>
              </a:gs>
            </a:gsLst>
            <a:lin ang="5400000" scaled="1"/>
          </a:gra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a:t>领先实践</a:t>
            </a:r>
            <a:endParaRPr lang="zh-CN" altLang="en-US"/>
          </a:p>
        </p:txBody>
      </p:sp>
      <p:sp>
        <p:nvSpPr>
          <p:cNvPr id="1034257" name="AutoShape 17"/>
          <p:cNvSpPr>
            <a:spLocks noChangeArrowheads="1"/>
          </p:cNvSpPr>
          <p:nvPr/>
        </p:nvSpPr>
        <p:spPr bwMode="auto">
          <a:xfrm>
            <a:off x="900113" y="3763963"/>
            <a:ext cx="1079500" cy="649287"/>
          </a:xfrm>
          <a:prstGeom prst="foldedCorner">
            <a:avLst>
              <a:gd name="adj" fmla="val 12500"/>
            </a:avLst>
          </a:prstGeom>
          <a:solidFill>
            <a:schemeClr val="bg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a:t>文档资料</a:t>
            </a:r>
            <a:endParaRPr lang="zh-CN" altLang="en-US"/>
          </a:p>
        </p:txBody>
      </p:sp>
      <p:sp>
        <p:nvSpPr>
          <p:cNvPr id="1034258" name="AutoShape 18"/>
          <p:cNvSpPr>
            <a:spLocks noChangeArrowheads="1"/>
          </p:cNvSpPr>
          <p:nvPr/>
        </p:nvSpPr>
        <p:spPr bwMode="auto">
          <a:xfrm>
            <a:off x="901700" y="3019425"/>
            <a:ext cx="1079500" cy="649288"/>
          </a:xfrm>
          <a:prstGeom prst="foldedCorner">
            <a:avLst>
              <a:gd name="adj" fmla="val 12500"/>
            </a:avLst>
          </a:prstGeom>
          <a:solidFill>
            <a:schemeClr val="bg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a:t>业务信息</a:t>
            </a:r>
            <a:endParaRPr lang="zh-CN" altLang="en-US"/>
          </a:p>
        </p:txBody>
      </p:sp>
      <p:sp>
        <p:nvSpPr>
          <p:cNvPr id="1034259" name="Text Box 19"/>
          <p:cNvSpPr txBox="1">
            <a:spLocks noChangeArrowheads="1"/>
          </p:cNvSpPr>
          <p:nvPr/>
        </p:nvSpPr>
        <p:spPr bwMode="auto">
          <a:xfrm>
            <a:off x="7545388" y="1377950"/>
            <a:ext cx="895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800"/>
              <a:t>输出</a:t>
            </a:r>
            <a:endParaRPr lang="zh-CN" altLang="en-US" sz="2800"/>
          </a:p>
        </p:txBody>
      </p:sp>
      <p:sp>
        <p:nvSpPr>
          <p:cNvPr id="1034260" name="AutoShape 20"/>
          <p:cNvSpPr>
            <a:spLocks noChangeArrowheads="1"/>
          </p:cNvSpPr>
          <p:nvPr/>
        </p:nvSpPr>
        <p:spPr bwMode="auto">
          <a:xfrm>
            <a:off x="7451725" y="2276475"/>
            <a:ext cx="1079500" cy="649288"/>
          </a:xfrm>
          <a:prstGeom prst="foldedCorner">
            <a:avLst>
              <a:gd name="adj" fmla="val 12500"/>
            </a:avLst>
          </a:prstGeom>
          <a:solidFill>
            <a:schemeClr val="bg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a:t>痛点描述</a:t>
            </a:r>
            <a:endParaRPr lang="zh-CN" altLang="en-US"/>
          </a:p>
        </p:txBody>
      </p:sp>
      <p:sp>
        <p:nvSpPr>
          <p:cNvPr id="1034261" name="AutoShape 21"/>
          <p:cNvSpPr>
            <a:spLocks noChangeArrowheads="1"/>
          </p:cNvSpPr>
          <p:nvPr/>
        </p:nvSpPr>
        <p:spPr bwMode="auto">
          <a:xfrm>
            <a:off x="7451725" y="4508500"/>
            <a:ext cx="1079500" cy="649288"/>
          </a:xfrm>
          <a:prstGeom prst="foldedCorner">
            <a:avLst>
              <a:gd name="adj" fmla="val 12500"/>
            </a:avLst>
          </a:prstGeom>
          <a:solidFill>
            <a:schemeClr val="bg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a:t>改善动议</a:t>
            </a:r>
            <a:endParaRPr lang="zh-CN" altLang="en-US"/>
          </a:p>
        </p:txBody>
      </p:sp>
      <p:sp>
        <p:nvSpPr>
          <p:cNvPr id="1034262" name="AutoShape 22"/>
          <p:cNvSpPr>
            <a:spLocks noChangeArrowheads="1"/>
          </p:cNvSpPr>
          <p:nvPr/>
        </p:nvSpPr>
        <p:spPr bwMode="auto">
          <a:xfrm>
            <a:off x="7453313" y="3392488"/>
            <a:ext cx="1079500" cy="649287"/>
          </a:xfrm>
          <a:prstGeom prst="foldedCorner">
            <a:avLst>
              <a:gd name="adj" fmla="val 12500"/>
            </a:avLst>
          </a:prstGeom>
          <a:solidFill>
            <a:schemeClr val="bg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a:t>根因分析</a:t>
            </a:r>
            <a:endParaRPr lang="zh-CN" altLang="en-US"/>
          </a:p>
        </p:txBody>
      </p:sp>
      <p:sp>
        <p:nvSpPr>
          <p:cNvPr id="1034263" name="AutoShape 23"/>
          <p:cNvSpPr>
            <a:spLocks noChangeArrowheads="1"/>
          </p:cNvSpPr>
          <p:nvPr/>
        </p:nvSpPr>
        <p:spPr bwMode="auto">
          <a:xfrm>
            <a:off x="2124075" y="3284538"/>
            <a:ext cx="649288" cy="863600"/>
          </a:xfrm>
          <a:prstGeom prst="rightArrow">
            <a:avLst>
              <a:gd name="adj1" fmla="val 49917"/>
              <a:gd name="adj2" fmla="val 43764"/>
            </a:avLst>
          </a:prstGeom>
          <a:solidFill>
            <a:srgbClr val="FFFF99"/>
          </a:solidFill>
          <a:ln w="9525">
            <a:solidFill>
              <a:srgbClr val="FFCC00"/>
            </a:solidFill>
            <a:miter lim="800000"/>
          </a:ln>
          <a:effectLst>
            <a:outerShdw dist="35921" dir="2700000" algn="ctr" rotWithShape="0">
              <a:srgbClr val="808080"/>
            </a:outerShdw>
          </a:effectLst>
        </p:spPr>
        <p:txBody>
          <a:bodyPr wrap="none" anchor="ctr"/>
          <a:lstStyle/>
          <a:p>
            <a:endParaRPr lang="zh-CN" altLang="en-US"/>
          </a:p>
        </p:txBody>
      </p:sp>
      <p:sp>
        <p:nvSpPr>
          <p:cNvPr id="1034264" name="AutoShape 24"/>
          <p:cNvSpPr>
            <a:spLocks noChangeArrowheads="1"/>
          </p:cNvSpPr>
          <p:nvPr/>
        </p:nvSpPr>
        <p:spPr bwMode="auto">
          <a:xfrm>
            <a:off x="6692900" y="3284538"/>
            <a:ext cx="649288" cy="863600"/>
          </a:xfrm>
          <a:prstGeom prst="rightArrow">
            <a:avLst>
              <a:gd name="adj1" fmla="val 49917"/>
              <a:gd name="adj2" fmla="val 43764"/>
            </a:avLst>
          </a:prstGeom>
          <a:solidFill>
            <a:srgbClr val="FFFF99"/>
          </a:solidFill>
          <a:ln w="9525">
            <a:solidFill>
              <a:srgbClr val="FFCC00"/>
            </a:solidFill>
            <a:miter lim="800000"/>
          </a:ln>
          <a:effectLst>
            <a:outerShdw dist="35921" dir="2700000" algn="ctr" rotWithShape="0">
              <a:srgbClr val="808080"/>
            </a:outerShdw>
          </a:effectLst>
        </p:spPr>
        <p:txBody>
          <a:bodyPr wrap="none" anchor="ctr"/>
          <a:lstStyle/>
          <a:p>
            <a:endParaRPr lang="zh-CN" altLang="en-US"/>
          </a:p>
        </p:txBody>
      </p:sp>
      <p:grpSp>
        <p:nvGrpSpPr>
          <p:cNvPr id="1034265" name="Group 25"/>
          <p:cNvGrpSpPr/>
          <p:nvPr/>
        </p:nvGrpSpPr>
        <p:grpSpPr bwMode="auto">
          <a:xfrm>
            <a:off x="4224338" y="3225800"/>
            <a:ext cx="1000125" cy="1008063"/>
            <a:chOff x="1292" y="935"/>
            <a:chExt cx="2925" cy="2949"/>
          </a:xfrm>
        </p:grpSpPr>
        <p:sp>
          <p:nvSpPr>
            <p:cNvPr id="1034266" name="Freeform 26"/>
            <p:cNvSpPr/>
            <p:nvPr/>
          </p:nvSpPr>
          <p:spPr bwMode="auto">
            <a:xfrm>
              <a:off x="1893" y="935"/>
              <a:ext cx="821" cy="743"/>
            </a:xfrm>
            <a:custGeom>
              <a:avLst/>
              <a:gdLst>
                <a:gd name="T0" fmla="*/ 20 w 1212"/>
                <a:gd name="T1" fmla="*/ 379 h 1053"/>
                <a:gd name="T2" fmla="*/ 78 w 1212"/>
                <a:gd name="T3" fmla="*/ 344 h 1053"/>
                <a:gd name="T4" fmla="*/ 127 w 1212"/>
                <a:gd name="T5" fmla="*/ 308 h 1053"/>
                <a:gd name="T6" fmla="*/ 187 w 1212"/>
                <a:gd name="T7" fmla="*/ 274 h 1053"/>
                <a:gd name="T8" fmla="*/ 235 w 1212"/>
                <a:gd name="T9" fmla="*/ 238 h 1053"/>
                <a:gd name="T10" fmla="*/ 292 w 1212"/>
                <a:gd name="T11" fmla="*/ 213 h 1053"/>
                <a:gd name="T12" fmla="*/ 352 w 1212"/>
                <a:gd name="T13" fmla="*/ 186 h 1053"/>
                <a:gd name="T14" fmla="*/ 411 w 1212"/>
                <a:gd name="T15" fmla="*/ 158 h 1053"/>
                <a:gd name="T16" fmla="*/ 471 w 1212"/>
                <a:gd name="T17" fmla="*/ 133 h 1053"/>
                <a:gd name="T18" fmla="*/ 537 w 1212"/>
                <a:gd name="T19" fmla="*/ 114 h 1053"/>
                <a:gd name="T20" fmla="*/ 597 w 1212"/>
                <a:gd name="T21" fmla="*/ 87 h 1053"/>
                <a:gd name="T22" fmla="*/ 655 w 1212"/>
                <a:gd name="T23" fmla="*/ 70 h 1053"/>
                <a:gd name="T24" fmla="*/ 724 w 1212"/>
                <a:gd name="T25" fmla="*/ 53 h 1053"/>
                <a:gd name="T26" fmla="*/ 784 w 1212"/>
                <a:gd name="T27" fmla="*/ 43 h 1053"/>
                <a:gd name="T28" fmla="*/ 850 w 1212"/>
                <a:gd name="T29" fmla="*/ 26 h 1053"/>
                <a:gd name="T30" fmla="*/ 920 w 1212"/>
                <a:gd name="T31" fmla="*/ 17 h 1053"/>
                <a:gd name="T32" fmla="*/ 978 w 1212"/>
                <a:gd name="T33" fmla="*/ 9 h 1053"/>
                <a:gd name="T34" fmla="*/ 1047 w 1212"/>
                <a:gd name="T35" fmla="*/ 0 h 1053"/>
                <a:gd name="T36" fmla="*/ 1115 w 1212"/>
                <a:gd name="T37" fmla="*/ 0 h 1053"/>
                <a:gd name="T38" fmla="*/ 1173 w 1212"/>
                <a:gd name="T39" fmla="*/ 0 h 1053"/>
                <a:gd name="T40" fmla="*/ 1212 w 1212"/>
                <a:gd name="T41" fmla="*/ 857 h 1053"/>
                <a:gd name="T42" fmla="*/ 1173 w 1212"/>
                <a:gd name="T43" fmla="*/ 857 h 1053"/>
                <a:gd name="T44" fmla="*/ 1144 w 1212"/>
                <a:gd name="T45" fmla="*/ 857 h 1053"/>
                <a:gd name="T46" fmla="*/ 1115 w 1212"/>
                <a:gd name="T47" fmla="*/ 857 h 1053"/>
                <a:gd name="T48" fmla="*/ 1076 w 1212"/>
                <a:gd name="T49" fmla="*/ 866 h 1053"/>
                <a:gd name="T50" fmla="*/ 1047 w 1212"/>
                <a:gd name="T51" fmla="*/ 866 h 1053"/>
                <a:gd name="T52" fmla="*/ 1017 w 1212"/>
                <a:gd name="T53" fmla="*/ 874 h 1053"/>
                <a:gd name="T54" fmla="*/ 988 w 1212"/>
                <a:gd name="T55" fmla="*/ 884 h 1053"/>
                <a:gd name="T56" fmla="*/ 949 w 1212"/>
                <a:gd name="T57" fmla="*/ 884 h 1053"/>
                <a:gd name="T58" fmla="*/ 920 w 1212"/>
                <a:gd name="T59" fmla="*/ 893 h 1053"/>
                <a:gd name="T60" fmla="*/ 889 w 1212"/>
                <a:gd name="T61" fmla="*/ 910 h 1053"/>
                <a:gd name="T62" fmla="*/ 860 w 1212"/>
                <a:gd name="T63" fmla="*/ 920 h 1053"/>
                <a:gd name="T64" fmla="*/ 831 w 1212"/>
                <a:gd name="T65" fmla="*/ 928 h 1053"/>
                <a:gd name="T66" fmla="*/ 802 w 1212"/>
                <a:gd name="T67" fmla="*/ 945 h 1053"/>
                <a:gd name="T68" fmla="*/ 774 w 1212"/>
                <a:gd name="T69" fmla="*/ 954 h 1053"/>
                <a:gd name="T70" fmla="*/ 743 w 1212"/>
                <a:gd name="T71" fmla="*/ 973 h 1053"/>
                <a:gd name="T72" fmla="*/ 714 w 1212"/>
                <a:gd name="T73" fmla="*/ 981 h 1053"/>
                <a:gd name="T74" fmla="*/ 685 w 1212"/>
                <a:gd name="T75" fmla="*/ 1000 h 1053"/>
                <a:gd name="T76" fmla="*/ 655 w 1212"/>
                <a:gd name="T77" fmla="*/ 1017 h 1053"/>
                <a:gd name="T78" fmla="*/ 636 w 1212"/>
                <a:gd name="T79" fmla="*/ 1036 h 1053"/>
                <a:gd name="T80" fmla="*/ 605 w 1212"/>
                <a:gd name="T81" fmla="*/ 1053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12" h="1053">
                  <a:moveTo>
                    <a:pt x="0" y="398"/>
                  </a:moveTo>
                  <a:lnTo>
                    <a:pt x="20" y="379"/>
                  </a:lnTo>
                  <a:lnTo>
                    <a:pt x="49" y="362"/>
                  </a:lnTo>
                  <a:lnTo>
                    <a:pt x="78" y="344"/>
                  </a:lnTo>
                  <a:lnTo>
                    <a:pt x="99" y="327"/>
                  </a:lnTo>
                  <a:lnTo>
                    <a:pt x="127" y="308"/>
                  </a:lnTo>
                  <a:lnTo>
                    <a:pt x="156" y="293"/>
                  </a:lnTo>
                  <a:lnTo>
                    <a:pt x="187" y="274"/>
                  </a:lnTo>
                  <a:lnTo>
                    <a:pt x="206" y="257"/>
                  </a:lnTo>
                  <a:lnTo>
                    <a:pt x="235" y="238"/>
                  </a:lnTo>
                  <a:lnTo>
                    <a:pt x="263" y="230"/>
                  </a:lnTo>
                  <a:lnTo>
                    <a:pt x="292" y="213"/>
                  </a:lnTo>
                  <a:lnTo>
                    <a:pt x="323" y="194"/>
                  </a:lnTo>
                  <a:lnTo>
                    <a:pt x="352" y="186"/>
                  </a:lnTo>
                  <a:lnTo>
                    <a:pt x="381" y="169"/>
                  </a:lnTo>
                  <a:lnTo>
                    <a:pt x="411" y="158"/>
                  </a:lnTo>
                  <a:lnTo>
                    <a:pt x="440" y="141"/>
                  </a:lnTo>
                  <a:lnTo>
                    <a:pt x="471" y="133"/>
                  </a:lnTo>
                  <a:lnTo>
                    <a:pt x="500" y="123"/>
                  </a:lnTo>
                  <a:lnTo>
                    <a:pt x="537" y="114"/>
                  </a:lnTo>
                  <a:lnTo>
                    <a:pt x="566" y="97"/>
                  </a:lnTo>
                  <a:lnTo>
                    <a:pt x="597" y="87"/>
                  </a:lnTo>
                  <a:lnTo>
                    <a:pt x="626" y="78"/>
                  </a:lnTo>
                  <a:lnTo>
                    <a:pt x="655" y="70"/>
                  </a:lnTo>
                  <a:lnTo>
                    <a:pt x="695" y="61"/>
                  </a:lnTo>
                  <a:lnTo>
                    <a:pt x="724" y="53"/>
                  </a:lnTo>
                  <a:lnTo>
                    <a:pt x="753" y="43"/>
                  </a:lnTo>
                  <a:lnTo>
                    <a:pt x="784" y="43"/>
                  </a:lnTo>
                  <a:lnTo>
                    <a:pt x="823" y="34"/>
                  </a:lnTo>
                  <a:lnTo>
                    <a:pt x="850" y="26"/>
                  </a:lnTo>
                  <a:lnTo>
                    <a:pt x="879" y="26"/>
                  </a:lnTo>
                  <a:lnTo>
                    <a:pt x="920" y="17"/>
                  </a:lnTo>
                  <a:lnTo>
                    <a:pt x="949" y="17"/>
                  </a:lnTo>
                  <a:lnTo>
                    <a:pt x="978" y="9"/>
                  </a:lnTo>
                  <a:lnTo>
                    <a:pt x="1017" y="9"/>
                  </a:lnTo>
                  <a:lnTo>
                    <a:pt x="1047" y="0"/>
                  </a:lnTo>
                  <a:lnTo>
                    <a:pt x="1076" y="0"/>
                  </a:lnTo>
                  <a:lnTo>
                    <a:pt x="1115" y="0"/>
                  </a:lnTo>
                  <a:lnTo>
                    <a:pt x="1144" y="0"/>
                  </a:lnTo>
                  <a:lnTo>
                    <a:pt x="1173" y="0"/>
                  </a:lnTo>
                  <a:lnTo>
                    <a:pt x="1212" y="0"/>
                  </a:lnTo>
                  <a:lnTo>
                    <a:pt x="1212" y="857"/>
                  </a:lnTo>
                  <a:lnTo>
                    <a:pt x="1192" y="857"/>
                  </a:lnTo>
                  <a:lnTo>
                    <a:pt x="1173" y="857"/>
                  </a:lnTo>
                  <a:lnTo>
                    <a:pt x="1163" y="857"/>
                  </a:lnTo>
                  <a:lnTo>
                    <a:pt x="1144" y="857"/>
                  </a:lnTo>
                  <a:lnTo>
                    <a:pt x="1125" y="857"/>
                  </a:lnTo>
                  <a:lnTo>
                    <a:pt x="1115" y="857"/>
                  </a:lnTo>
                  <a:lnTo>
                    <a:pt x="1097" y="857"/>
                  </a:lnTo>
                  <a:lnTo>
                    <a:pt x="1076" y="866"/>
                  </a:lnTo>
                  <a:lnTo>
                    <a:pt x="1066" y="866"/>
                  </a:lnTo>
                  <a:lnTo>
                    <a:pt x="1047" y="866"/>
                  </a:lnTo>
                  <a:lnTo>
                    <a:pt x="1027" y="874"/>
                  </a:lnTo>
                  <a:lnTo>
                    <a:pt x="1017" y="874"/>
                  </a:lnTo>
                  <a:lnTo>
                    <a:pt x="998" y="874"/>
                  </a:lnTo>
                  <a:lnTo>
                    <a:pt x="988" y="884"/>
                  </a:lnTo>
                  <a:lnTo>
                    <a:pt x="967" y="884"/>
                  </a:lnTo>
                  <a:lnTo>
                    <a:pt x="949" y="884"/>
                  </a:lnTo>
                  <a:lnTo>
                    <a:pt x="938" y="893"/>
                  </a:lnTo>
                  <a:lnTo>
                    <a:pt x="920" y="893"/>
                  </a:lnTo>
                  <a:lnTo>
                    <a:pt x="899" y="901"/>
                  </a:lnTo>
                  <a:lnTo>
                    <a:pt x="889" y="910"/>
                  </a:lnTo>
                  <a:lnTo>
                    <a:pt x="870" y="910"/>
                  </a:lnTo>
                  <a:lnTo>
                    <a:pt x="860" y="920"/>
                  </a:lnTo>
                  <a:lnTo>
                    <a:pt x="840" y="920"/>
                  </a:lnTo>
                  <a:lnTo>
                    <a:pt x="831" y="928"/>
                  </a:lnTo>
                  <a:lnTo>
                    <a:pt x="813" y="937"/>
                  </a:lnTo>
                  <a:lnTo>
                    <a:pt x="802" y="945"/>
                  </a:lnTo>
                  <a:lnTo>
                    <a:pt x="784" y="945"/>
                  </a:lnTo>
                  <a:lnTo>
                    <a:pt x="774" y="954"/>
                  </a:lnTo>
                  <a:lnTo>
                    <a:pt x="753" y="964"/>
                  </a:lnTo>
                  <a:lnTo>
                    <a:pt x="743" y="973"/>
                  </a:lnTo>
                  <a:lnTo>
                    <a:pt x="724" y="981"/>
                  </a:lnTo>
                  <a:lnTo>
                    <a:pt x="714" y="981"/>
                  </a:lnTo>
                  <a:lnTo>
                    <a:pt x="695" y="990"/>
                  </a:lnTo>
                  <a:lnTo>
                    <a:pt x="685" y="1000"/>
                  </a:lnTo>
                  <a:lnTo>
                    <a:pt x="675" y="1008"/>
                  </a:lnTo>
                  <a:lnTo>
                    <a:pt x="655" y="1017"/>
                  </a:lnTo>
                  <a:lnTo>
                    <a:pt x="646" y="1025"/>
                  </a:lnTo>
                  <a:lnTo>
                    <a:pt x="636" y="1036"/>
                  </a:lnTo>
                  <a:lnTo>
                    <a:pt x="615" y="1044"/>
                  </a:lnTo>
                  <a:lnTo>
                    <a:pt x="605" y="1053"/>
                  </a:lnTo>
                  <a:lnTo>
                    <a:pt x="0" y="398"/>
                  </a:lnTo>
                  <a:close/>
                </a:path>
              </a:pathLst>
            </a:custGeom>
            <a:solidFill>
              <a:srgbClr val="D6EBF6"/>
            </a:solidFill>
            <a:ln w="9525" cap="flat" cmpd="sng">
              <a:solidFill>
                <a:srgbClr val="006699"/>
              </a:solidFill>
              <a:prstDash val="solid"/>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4267" name="Freeform 27"/>
            <p:cNvSpPr/>
            <p:nvPr/>
          </p:nvSpPr>
          <p:spPr bwMode="auto">
            <a:xfrm>
              <a:off x="1292" y="2187"/>
              <a:ext cx="684" cy="867"/>
            </a:xfrm>
            <a:custGeom>
              <a:avLst/>
              <a:gdLst>
                <a:gd name="T0" fmla="*/ 221 w 1010"/>
                <a:gd name="T1" fmla="*/ 1195 h 1224"/>
                <a:gd name="T2" fmla="*/ 193 w 1010"/>
                <a:gd name="T3" fmla="*/ 1139 h 1224"/>
                <a:gd name="T4" fmla="*/ 166 w 1010"/>
                <a:gd name="T5" fmla="*/ 1082 h 1224"/>
                <a:gd name="T6" fmla="*/ 137 w 1010"/>
                <a:gd name="T7" fmla="*/ 1025 h 1224"/>
                <a:gd name="T8" fmla="*/ 120 w 1010"/>
                <a:gd name="T9" fmla="*/ 969 h 1224"/>
                <a:gd name="T10" fmla="*/ 91 w 1010"/>
                <a:gd name="T11" fmla="*/ 905 h 1224"/>
                <a:gd name="T12" fmla="*/ 73 w 1010"/>
                <a:gd name="T13" fmla="*/ 847 h 1224"/>
                <a:gd name="T14" fmla="*/ 56 w 1010"/>
                <a:gd name="T15" fmla="*/ 781 h 1224"/>
                <a:gd name="T16" fmla="*/ 46 w 1010"/>
                <a:gd name="T17" fmla="*/ 725 h 1224"/>
                <a:gd name="T18" fmla="*/ 27 w 1010"/>
                <a:gd name="T19" fmla="*/ 660 h 1224"/>
                <a:gd name="T20" fmla="*/ 18 w 1010"/>
                <a:gd name="T21" fmla="*/ 602 h 1224"/>
                <a:gd name="T22" fmla="*/ 8 w 1010"/>
                <a:gd name="T23" fmla="*/ 536 h 1224"/>
                <a:gd name="T24" fmla="*/ 0 w 1010"/>
                <a:gd name="T25" fmla="*/ 470 h 1224"/>
                <a:gd name="T26" fmla="*/ 0 w 1010"/>
                <a:gd name="T27" fmla="*/ 405 h 1224"/>
                <a:gd name="T28" fmla="*/ 0 w 1010"/>
                <a:gd name="T29" fmla="*/ 349 h 1224"/>
                <a:gd name="T30" fmla="*/ 0 w 1010"/>
                <a:gd name="T31" fmla="*/ 283 h 1224"/>
                <a:gd name="T32" fmla="*/ 0 w 1010"/>
                <a:gd name="T33" fmla="*/ 216 h 1224"/>
                <a:gd name="T34" fmla="*/ 0 w 1010"/>
                <a:gd name="T35" fmla="*/ 150 h 1224"/>
                <a:gd name="T36" fmla="*/ 8 w 1010"/>
                <a:gd name="T37" fmla="*/ 96 h 1224"/>
                <a:gd name="T38" fmla="*/ 18 w 1010"/>
                <a:gd name="T39" fmla="*/ 29 h 1224"/>
                <a:gd name="T40" fmla="*/ 899 w 1010"/>
                <a:gd name="T41" fmla="*/ 150 h 1224"/>
                <a:gd name="T42" fmla="*/ 899 w 1010"/>
                <a:gd name="T43" fmla="*/ 187 h 1224"/>
                <a:gd name="T44" fmla="*/ 889 w 1010"/>
                <a:gd name="T45" fmla="*/ 216 h 1224"/>
                <a:gd name="T46" fmla="*/ 889 w 1010"/>
                <a:gd name="T47" fmla="*/ 254 h 1224"/>
                <a:gd name="T48" fmla="*/ 889 w 1010"/>
                <a:gd name="T49" fmla="*/ 283 h 1224"/>
                <a:gd name="T50" fmla="*/ 889 w 1010"/>
                <a:gd name="T51" fmla="*/ 311 h 1224"/>
                <a:gd name="T52" fmla="*/ 889 w 1010"/>
                <a:gd name="T53" fmla="*/ 349 h 1224"/>
                <a:gd name="T54" fmla="*/ 889 w 1010"/>
                <a:gd name="T55" fmla="*/ 378 h 1224"/>
                <a:gd name="T56" fmla="*/ 889 w 1010"/>
                <a:gd name="T57" fmla="*/ 405 h 1224"/>
                <a:gd name="T58" fmla="*/ 899 w 1010"/>
                <a:gd name="T59" fmla="*/ 442 h 1224"/>
                <a:gd name="T60" fmla="*/ 899 w 1010"/>
                <a:gd name="T61" fmla="*/ 470 h 1224"/>
                <a:gd name="T62" fmla="*/ 908 w 1010"/>
                <a:gd name="T63" fmla="*/ 498 h 1224"/>
                <a:gd name="T64" fmla="*/ 918 w 1010"/>
                <a:gd name="T65" fmla="*/ 536 h 1224"/>
                <a:gd name="T66" fmla="*/ 918 w 1010"/>
                <a:gd name="T67" fmla="*/ 565 h 1224"/>
                <a:gd name="T68" fmla="*/ 926 w 1010"/>
                <a:gd name="T69" fmla="*/ 594 h 1224"/>
                <a:gd name="T70" fmla="*/ 945 w 1010"/>
                <a:gd name="T71" fmla="*/ 623 h 1224"/>
                <a:gd name="T72" fmla="*/ 954 w 1010"/>
                <a:gd name="T73" fmla="*/ 650 h 1224"/>
                <a:gd name="T74" fmla="*/ 964 w 1010"/>
                <a:gd name="T75" fmla="*/ 687 h 1224"/>
                <a:gd name="T76" fmla="*/ 972 w 1010"/>
                <a:gd name="T77" fmla="*/ 714 h 1224"/>
                <a:gd name="T78" fmla="*/ 991 w 1010"/>
                <a:gd name="T79" fmla="*/ 743 h 1224"/>
                <a:gd name="T80" fmla="*/ 1010 w 1010"/>
                <a:gd name="T81" fmla="*/ 772 h 1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10" h="1224">
                  <a:moveTo>
                    <a:pt x="239" y="1224"/>
                  </a:moveTo>
                  <a:lnTo>
                    <a:pt x="221" y="1195"/>
                  </a:lnTo>
                  <a:lnTo>
                    <a:pt x="202" y="1168"/>
                  </a:lnTo>
                  <a:lnTo>
                    <a:pt x="193" y="1139"/>
                  </a:lnTo>
                  <a:lnTo>
                    <a:pt x="175" y="1110"/>
                  </a:lnTo>
                  <a:lnTo>
                    <a:pt x="166" y="1082"/>
                  </a:lnTo>
                  <a:lnTo>
                    <a:pt x="148" y="1054"/>
                  </a:lnTo>
                  <a:lnTo>
                    <a:pt x="137" y="1025"/>
                  </a:lnTo>
                  <a:lnTo>
                    <a:pt x="129" y="997"/>
                  </a:lnTo>
                  <a:lnTo>
                    <a:pt x="120" y="969"/>
                  </a:lnTo>
                  <a:lnTo>
                    <a:pt x="102" y="932"/>
                  </a:lnTo>
                  <a:lnTo>
                    <a:pt x="91" y="905"/>
                  </a:lnTo>
                  <a:lnTo>
                    <a:pt x="83" y="876"/>
                  </a:lnTo>
                  <a:lnTo>
                    <a:pt x="73" y="847"/>
                  </a:lnTo>
                  <a:lnTo>
                    <a:pt x="64" y="820"/>
                  </a:lnTo>
                  <a:lnTo>
                    <a:pt x="56" y="781"/>
                  </a:lnTo>
                  <a:lnTo>
                    <a:pt x="46" y="753"/>
                  </a:lnTo>
                  <a:lnTo>
                    <a:pt x="46" y="725"/>
                  </a:lnTo>
                  <a:lnTo>
                    <a:pt x="37" y="687"/>
                  </a:lnTo>
                  <a:lnTo>
                    <a:pt x="27" y="660"/>
                  </a:lnTo>
                  <a:lnTo>
                    <a:pt x="27" y="631"/>
                  </a:lnTo>
                  <a:lnTo>
                    <a:pt x="18" y="602"/>
                  </a:lnTo>
                  <a:lnTo>
                    <a:pt x="18" y="565"/>
                  </a:lnTo>
                  <a:lnTo>
                    <a:pt x="8" y="536"/>
                  </a:lnTo>
                  <a:lnTo>
                    <a:pt x="8" y="498"/>
                  </a:lnTo>
                  <a:lnTo>
                    <a:pt x="0" y="470"/>
                  </a:lnTo>
                  <a:lnTo>
                    <a:pt x="0" y="442"/>
                  </a:lnTo>
                  <a:lnTo>
                    <a:pt x="0" y="405"/>
                  </a:lnTo>
                  <a:lnTo>
                    <a:pt x="0" y="378"/>
                  </a:lnTo>
                  <a:lnTo>
                    <a:pt x="0" y="349"/>
                  </a:lnTo>
                  <a:lnTo>
                    <a:pt x="0" y="311"/>
                  </a:lnTo>
                  <a:lnTo>
                    <a:pt x="0" y="283"/>
                  </a:lnTo>
                  <a:lnTo>
                    <a:pt x="0" y="245"/>
                  </a:lnTo>
                  <a:lnTo>
                    <a:pt x="0" y="216"/>
                  </a:lnTo>
                  <a:lnTo>
                    <a:pt x="0" y="187"/>
                  </a:lnTo>
                  <a:lnTo>
                    <a:pt x="0" y="150"/>
                  </a:lnTo>
                  <a:lnTo>
                    <a:pt x="8" y="121"/>
                  </a:lnTo>
                  <a:lnTo>
                    <a:pt x="8" y="96"/>
                  </a:lnTo>
                  <a:lnTo>
                    <a:pt x="18" y="56"/>
                  </a:lnTo>
                  <a:lnTo>
                    <a:pt x="18" y="29"/>
                  </a:lnTo>
                  <a:lnTo>
                    <a:pt x="27" y="0"/>
                  </a:lnTo>
                  <a:lnTo>
                    <a:pt x="899" y="150"/>
                  </a:lnTo>
                  <a:lnTo>
                    <a:pt x="899" y="169"/>
                  </a:lnTo>
                  <a:lnTo>
                    <a:pt x="899" y="187"/>
                  </a:lnTo>
                  <a:lnTo>
                    <a:pt x="889" y="198"/>
                  </a:lnTo>
                  <a:lnTo>
                    <a:pt x="889" y="216"/>
                  </a:lnTo>
                  <a:lnTo>
                    <a:pt x="889" y="235"/>
                  </a:lnTo>
                  <a:lnTo>
                    <a:pt x="889" y="254"/>
                  </a:lnTo>
                  <a:lnTo>
                    <a:pt x="889" y="264"/>
                  </a:lnTo>
                  <a:lnTo>
                    <a:pt x="889" y="283"/>
                  </a:lnTo>
                  <a:lnTo>
                    <a:pt x="889" y="301"/>
                  </a:lnTo>
                  <a:lnTo>
                    <a:pt x="889" y="311"/>
                  </a:lnTo>
                  <a:lnTo>
                    <a:pt x="889" y="330"/>
                  </a:lnTo>
                  <a:lnTo>
                    <a:pt x="889" y="349"/>
                  </a:lnTo>
                  <a:lnTo>
                    <a:pt x="889" y="359"/>
                  </a:lnTo>
                  <a:lnTo>
                    <a:pt x="889" y="378"/>
                  </a:lnTo>
                  <a:lnTo>
                    <a:pt x="889" y="395"/>
                  </a:lnTo>
                  <a:lnTo>
                    <a:pt x="889" y="405"/>
                  </a:lnTo>
                  <a:lnTo>
                    <a:pt x="889" y="424"/>
                  </a:lnTo>
                  <a:lnTo>
                    <a:pt x="899" y="442"/>
                  </a:lnTo>
                  <a:lnTo>
                    <a:pt x="899" y="451"/>
                  </a:lnTo>
                  <a:lnTo>
                    <a:pt x="899" y="470"/>
                  </a:lnTo>
                  <a:lnTo>
                    <a:pt x="908" y="490"/>
                  </a:lnTo>
                  <a:lnTo>
                    <a:pt x="908" y="498"/>
                  </a:lnTo>
                  <a:lnTo>
                    <a:pt x="908" y="517"/>
                  </a:lnTo>
                  <a:lnTo>
                    <a:pt x="918" y="536"/>
                  </a:lnTo>
                  <a:lnTo>
                    <a:pt x="918" y="546"/>
                  </a:lnTo>
                  <a:lnTo>
                    <a:pt x="918" y="565"/>
                  </a:lnTo>
                  <a:lnTo>
                    <a:pt x="926" y="575"/>
                  </a:lnTo>
                  <a:lnTo>
                    <a:pt x="926" y="594"/>
                  </a:lnTo>
                  <a:lnTo>
                    <a:pt x="937" y="612"/>
                  </a:lnTo>
                  <a:lnTo>
                    <a:pt x="945" y="623"/>
                  </a:lnTo>
                  <a:lnTo>
                    <a:pt x="945" y="641"/>
                  </a:lnTo>
                  <a:lnTo>
                    <a:pt x="954" y="650"/>
                  </a:lnTo>
                  <a:lnTo>
                    <a:pt x="954" y="668"/>
                  </a:lnTo>
                  <a:lnTo>
                    <a:pt x="964" y="687"/>
                  </a:lnTo>
                  <a:lnTo>
                    <a:pt x="972" y="696"/>
                  </a:lnTo>
                  <a:lnTo>
                    <a:pt x="972" y="714"/>
                  </a:lnTo>
                  <a:lnTo>
                    <a:pt x="982" y="725"/>
                  </a:lnTo>
                  <a:lnTo>
                    <a:pt x="991" y="743"/>
                  </a:lnTo>
                  <a:lnTo>
                    <a:pt x="1001" y="753"/>
                  </a:lnTo>
                  <a:lnTo>
                    <a:pt x="1010" y="772"/>
                  </a:lnTo>
                  <a:lnTo>
                    <a:pt x="239" y="1224"/>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4268" name="Freeform 28"/>
            <p:cNvSpPr/>
            <p:nvPr/>
          </p:nvSpPr>
          <p:spPr bwMode="auto">
            <a:xfrm>
              <a:off x="1341" y="1310"/>
              <a:ext cx="837" cy="844"/>
            </a:xfrm>
            <a:custGeom>
              <a:avLst/>
              <a:gdLst>
                <a:gd name="T0" fmla="*/ 0 w 1238"/>
                <a:gd name="T1" fmla="*/ 1011 h 1193"/>
                <a:gd name="T2" fmla="*/ 18 w 1238"/>
                <a:gd name="T3" fmla="*/ 957 h 1193"/>
                <a:gd name="T4" fmla="*/ 29 w 1238"/>
                <a:gd name="T5" fmla="*/ 892 h 1193"/>
                <a:gd name="T6" fmla="*/ 49 w 1238"/>
                <a:gd name="T7" fmla="*/ 838 h 1193"/>
                <a:gd name="T8" fmla="*/ 68 w 1238"/>
                <a:gd name="T9" fmla="*/ 775 h 1193"/>
                <a:gd name="T10" fmla="*/ 97 w 1238"/>
                <a:gd name="T11" fmla="*/ 719 h 1193"/>
                <a:gd name="T12" fmla="*/ 117 w 1238"/>
                <a:gd name="T13" fmla="*/ 664 h 1193"/>
                <a:gd name="T14" fmla="*/ 146 w 1238"/>
                <a:gd name="T15" fmla="*/ 600 h 1193"/>
                <a:gd name="T16" fmla="*/ 175 w 1238"/>
                <a:gd name="T17" fmla="*/ 547 h 1193"/>
                <a:gd name="T18" fmla="*/ 202 w 1238"/>
                <a:gd name="T19" fmla="*/ 491 h 1193"/>
                <a:gd name="T20" fmla="*/ 231 w 1238"/>
                <a:gd name="T21" fmla="*/ 445 h 1193"/>
                <a:gd name="T22" fmla="*/ 270 w 1238"/>
                <a:gd name="T23" fmla="*/ 391 h 1193"/>
                <a:gd name="T24" fmla="*/ 309 w 1238"/>
                <a:gd name="T25" fmla="*/ 336 h 1193"/>
                <a:gd name="T26" fmla="*/ 348 w 1238"/>
                <a:gd name="T27" fmla="*/ 290 h 1193"/>
                <a:gd name="T28" fmla="*/ 387 w 1238"/>
                <a:gd name="T29" fmla="*/ 236 h 1193"/>
                <a:gd name="T30" fmla="*/ 427 w 1238"/>
                <a:gd name="T31" fmla="*/ 190 h 1193"/>
                <a:gd name="T32" fmla="*/ 474 w 1238"/>
                <a:gd name="T33" fmla="*/ 144 h 1193"/>
                <a:gd name="T34" fmla="*/ 512 w 1238"/>
                <a:gd name="T35" fmla="*/ 98 h 1193"/>
                <a:gd name="T36" fmla="*/ 561 w 1238"/>
                <a:gd name="T37" fmla="*/ 63 h 1193"/>
                <a:gd name="T38" fmla="*/ 608 w 1238"/>
                <a:gd name="T39" fmla="*/ 17 h 1193"/>
                <a:gd name="T40" fmla="*/ 1238 w 1238"/>
                <a:gd name="T41" fmla="*/ 673 h 1193"/>
                <a:gd name="T42" fmla="*/ 1219 w 1238"/>
                <a:gd name="T43" fmla="*/ 702 h 1193"/>
                <a:gd name="T44" fmla="*/ 1188 w 1238"/>
                <a:gd name="T45" fmla="*/ 719 h 1193"/>
                <a:gd name="T46" fmla="*/ 1170 w 1238"/>
                <a:gd name="T47" fmla="*/ 737 h 1193"/>
                <a:gd name="T48" fmla="*/ 1141 w 1238"/>
                <a:gd name="T49" fmla="*/ 765 h 1193"/>
                <a:gd name="T50" fmla="*/ 1120 w 1238"/>
                <a:gd name="T51" fmla="*/ 783 h 1193"/>
                <a:gd name="T52" fmla="*/ 1102 w 1238"/>
                <a:gd name="T53" fmla="*/ 811 h 1193"/>
                <a:gd name="T54" fmla="*/ 1083 w 1238"/>
                <a:gd name="T55" fmla="*/ 838 h 1193"/>
                <a:gd name="T56" fmla="*/ 1064 w 1238"/>
                <a:gd name="T57" fmla="*/ 855 h 1193"/>
                <a:gd name="T58" fmla="*/ 1045 w 1238"/>
                <a:gd name="T59" fmla="*/ 884 h 1193"/>
                <a:gd name="T60" fmla="*/ 1035 w 1238"/>
                <a:gd name="T61" fmla="*/ 911 h 1193"/>
                <a:gd name="T62" fmla="*/ 1015 w 1238"/>
                <a:gd name="T63" fmla="*/ 938 h 1193"/>
                <a:gd name="T64" fmla="*/ 996 w 1238"/>
                <a:gd name="T65" fmla="*/ 965 h 1193"/>
                <a:gd name="T66" fmla="*/ 986 w 1238"/>
                <a:gd name="T67" fmla="*/ 992 h 1193"/>
                <a:gd name="T68" fmla="*/ 977 w 1238"/>
                <a:gd name="T69" fmla="*/ 1020 h 1193"/>
                <a:gd name="T70" fmla="*/ 967 w 1238"/>
                <a:gd name="T71" fmla="*/ 1049 h 1193"/>
                <a:gd name="T72" fmla="*/ 947 w 1238"/>
                <a:gd name="T73" fmla="*/ 1076 h 1193"/>
                <a:gd name="T74" fmla="*/ 938 w 1238"/>
                <a:gd name="T75" fmla="*/ 1111 h 1193"/>
                <a:gd name="T76" fmla="*/ 938 w 1238"/>
                <a:gd name="T77" fmla="*/ 1139 h 1193"/>
                <a:gd name="T78" fmla="*/ 928 w 1238"/>
                <a:gd name="T79" fmla="*/ 1166 h 1193"/>
                <a:gd name="T80" fmla="*/ 918 w 1238"/>
                <a:gd name="T81" fmla="*/ 1193 h 1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8" h="1193">
                  <a:moveTo>
                    <a:pt x="0" y="1049"/>
                  </a:moveTo>
                  <a:lnTo>
                    <a:pt x="0" y="1011"/>
                  </a:lnTo>
                  <a:lnTo>
                    <a:pt x="10" y="984"/>
                  </a:lnTo>
                  <a:lnTo>
                    <a:pt x="18" y="957"/>
                  </a:lnTo>
                  <a:lnTo>
                    <a:pt x="18" y="919"/>
                  </a:lnTo>
                  <a:lnTo>
                    <a:pt x="29" y="892"/>
                  </a:lnTo>
                  <a:lnTo>
                    <a:pt x="39" y="865"/>
                  </a:lnTo>
                  <a:lnTo>
                    <a:pt x="49" y="838"/>
                  </a:lnTo>
                  <a:lnTo>
                    <a:pt x="58" y="802"/>
                  </a:lnTo>
                  <a:lnTo>
                    <a:pt x="68" y="775"/>
                  </a:lnTo>
                  <a:lnTo>
                    <a:pt x="78" y="748"/>
                  </a:lnTo>
                  <a:lnTo>
                    <a:pt x="97" y="719"/>
                  </a:lnTo>
                  <a:lnTo>
                    <a:pt x="107" y="692"/>
                  </a:lnTo>
                  <a:lnTo>
                    <a:pt x="117" y="664"/>
                  </a:lnTo>
                  <a:lnTo>
                    <a:pt x="126" y="637"/>
                  </a:lnTo>
                  <a:lnTo>
                    <a:pt x="146" y="600"/>
                  </a:lnTo>
                  <a:lnTo>
                    <a:pt x="154" y="573"/>
                  </a:lnTo>
                  <a:lnTo>
                    <a:pt x="175" y="547"/>
                  </a:lnTo>
                  <a:lnTo>
                    <a:pt x="183" y="520"/>
                  </a:lnTo>
                  <a:lnTo>
                    <a:pt x="202" y="491"/>
                  </a:lnTo>
                  <a:lnTo>
                    <a:pt x="223" y="464"/>
                  </a:lnTo>
                  <a:lnTo>
                    <a:pt x="231" y="445"/>
                  </a:lnTo>
                  <a:lnTo>
                    <a:pt x="251" y="418"/>
                  </a:lnTo>
                  <a:lnTo>
                    <a:pt x="270" y="391"/>
                  </a:lnTo>
                  <a:lnTo>
                    <a:pt x="291" y="363"/>
                  </a:lnTo>
                  <a:lnTo>
                    <a:pt x="309" y="336"/>
                  </a:lnTo>
                  <a:lnTo>
                    <a:pt x="328" y="318"/>
                  </a:lnTo>
                  <a:lnTo>
                    <a:pt x="348" y="290"/>
                  </a:lnTo>
                  <a:lnTo>
                    <a:pt x="367" y="265"/>
                  </a:lnTo>
                  <a:lnTo>
                    <a:pt x="387" y="236"/>
                  </a:lnTo>
                  <a:lnTo>
                    <a:pt x="406" y="219"/>
                  </a:lnTo>
                  <a:lnTo>
                    <a:pt x="427" y="190"/>
                  </a:lnTo>
                  <a:lnTo>
                    <a:pt x="445" y="173"/>
                  </a:lnTo>
                  <a:lnTo>
                    <a:pt x="474" y="144"/>
                  </a:lnTo>
                  <a:lnTo>
                    <a:pt x="493" y="127"/>
                  </a:lnTo>
                  <a:lnTo>
                    <a:pt x="512" y="98"/>
                  </a:lnTo>
                  <a:lnTo>
                    <a:pt x="540" y="81"/>
                  </a:lnTo>
                  <a:lnTo>
                    <a:pt x="561" y="63"/>
                  </a:lnTo>
                  <a:lnTo>
                    <a:pt x="590" y="35"/>
                  </a:lnTo>
                  <a:lnTo>
                    <a:pt x="608" y="17"/>
                  </a:lnTo>
                  <a:lnTo>
                    <a:pt x="637" y="0"/>
                  </a:lnTo>
                  <a:lnTo>
                    <a:pt x="1238" y="673"/>
                  </a:lnTo>
                  <a:lnTo>
                    <a:pt x="1227" y="683"/>
                  </a:lnTo>
                  <a:lnTo>
                    <a:pt x="1219" y="702"/>
                  </a:lnTo>
                  <a:lnTo>
                    <a:pt x="1198" y="710"/>
                  </a:lnTo>
                  <a:lnTo>
                    <a:pt x="1188" y="719"/>
                  </a:lnTo>
                  <a:lnTo>
                    <a:pt x="1180" y="729"/>
                  </a:lnTo>
                  <a:lnTo>
                    <a:pt x="1170" y="737"/>
                  </a:lnTo>
                  <a:lnTo>
                    <a:pt x="1159" y="748"/>
                  </a:lnTo>
                  <a:lnTo>
                    <a:pt x="1141" y="765"/>
                  </a:lnTo>
                  <a:lnTo>
                    <a:pt x="1130" y="775"/>
                  </a:lnTo>
                  <a:lnTo>
                    <a:pt x="1120" y="783"/>
                  </a:lnTo>
                  <a:lnTo>
                    <a:pt x="1112" y="802"/>
                  </a:lnTo>
                  <a:lnTo>
                    <a:pt x="1102" y="811"/>
                  </a:lnTo>
                  <a:lnTo>
                    <a:pt x="1091" y="821"/>
                  </a:lnTo>
                  <a:lnTo>
                    <a:pt x="1083" y="838"/>
                  </a:lnTo>
                  <a:lnTo>
                    <a:pt x="1074" y="848"/>
                  </a:lnTo>
                  <a:lnTo>
                    <a:pt x="1064" y="855"/>
                  </a:lnTo>
                  <a:lnTo>
                    <a:pt x="1054" y="873"/>
                  </a:lnTo>
                  <a:lnTo>
                    <a:pt x="1045" y="884"/>
                  </a:lnTo>
                  <a:lnTo>
                    <a:pt x="1035" y="901"/>
                  </a:lnTo>
                  <a:lnTo>
                    <a:pt x="1035" y="911"/>
                  </a:lnTo>
                  <a:lnTo>
                    <a:pt x="1025" y="919"/>
                  </a:lnTo>
                  <a:lnTo>
                    <a:pt x="1015" y="938"/>
                  </a:lnTo>
                  <a:lnTo>
                    <a:pt x="1006" y="947"/>
                  </a:lnTo>
                  <a:lnTo>
                    <a:pt x="996" y="965"/>
                  </a:lnTo>
                  <a:lnTo>
                    <a:pt x="996" y="974"/>
                  </a:lnTo>
                  <a:lnTo>
                    <a:pt x="986" y="992"/>
                  </a:lnTo>
                  <a:lnTo>
                    <a:pt x="977" y="1011"/>
                  </a:lnTo>
                  <a:lnTo>
                    <a:pt x="977" y="1020"/>
                  </a:lnTo>
                  <a:lnTo>
                    <a:pt x="967" y="1038"/>
                  </a:lnTo>
                  <a:lnTo>
                    <a:pt x="967" y="1049"/>
                  </a:lnTo>
                  <a:lnTo>
                    <a:pt x="957" y="1066"/>
                  </a:lnTo>
                  <a:lnTo>
                    <a:pt x="947" y="1076"/>
                  </a:lnTo>
                  <a:lnTo>
                    <a:pt x="947" y="1094"/>
                  </a:lnTo>
                  <a:lnTo>
                    <a:pt x="938" y="1111"/>
                  </a:lnTo>
                  <a:lnTo>
                    <a:pt x="938" y="1122"/>
                  </a:lnTo>
                  <a:lnTo>
                    <a:pt x="938" y="1139"/>
                  </a:lnTo>
                  <a:lnTo>
                    <a:pt x="928" y="1156"/>
                  </a:lnTo>
                  <a:lnTo>
                    <a:pt x="928" y="1166"/>
                  </a:lnTo>
                  <a:lnTo>
                    <a:pt x="928" y="1185"/>
                  </a:lnTo>
                  <a:lnTo>
                    <a:pt x="918" y="1193"/>
                  </a:lnTo>
                  <a:lnTo>
                    <a:pt x="0" y="1049"/>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4269" name="Freeform 29"/>
            <p:cNvSpPr/>
            <p:nvPr/>
          </p:nvSpPr>
          <p:spPr bwMode="auto">
            <a:xfrm>
              <a:off x="1522" y="2863"/>
              <a:ext cx="856" cy="883"/>
            </a:xfrm>
            <a:custGeom>
              <a:avLst/>
              <a:gdLst>
                <a:gd name="T0" fmla="*/ 926 w 1266"/>
                <a:gd name="T1" fmla="*/ 1237 h 1248"/>
                <a:gd name="T2" fmla="*/ 860 w 1266"/>
                <a:gd name="T3" fmla="*/ 1210 h 1248"/>
                <a:gd name="T4" fmla="*/ 802 w 1266"/>
                <a:gd name="T5" fmla="*/ 1191 h 1248"/>
                <a:gd name="T6" fmla="*/ 748 w 1266"/>
                <a:gd name="T7" fmla="*/ 1163 h 1248"/>
                <a:gd name="T8" fmla="*/ 690 w 1266"/>
                <a:gd name="T9" fmla="*/ 1125 h 1248"/>
                <a:gd name="T10" fmla="*/ 632 w 1266"/>
                <a:gd name="T11" fmla="*/ 1098 h 1248"/>
                <a:gd name="T12" fmla="*/ 586 w 1266"/>
                <a:gd name="T13" fmla="*/ 1071 h 1248"/>
                <a:gd name="T14" fmla="*/ 528 w 1266"/>
                <a:gd name="T15" fmla="*/ 1032 h 1248"/>
                <a:gd name="T16" fmla="*/ 481 w 1266"/>
                <a:gd name="T17" fmla="*/ 994 h 1248"/>
                <a:gd name="T18" fmla="*/ 426 w 1266"/>
                <a:gd name="T19" fmla="*/ 957 h 1248"/>
                <a:gd name="T20" fmla="*/ 379 w 1266"/>
                <a:gd name="T21" fmla="*/ 909 h 1248"/>
                <a:gd name="T22" fmla="*/ 331 w 1266"/>
                <a:gd name="T23" fmla="*/ 872 h 1248"/>
                <a:gd name="T24" fmla="*/ 284 w 1266"/>
                <a:gd name="T25" fmla="*/ 824 h 1248"/>
                <a:gd name="T26" fmla="*/ 245 w 1266"/>
                <a:gd name="T27" fmla="*/ 780 h 1248"/>
                <a:gd name="T28" fmla="*/ 197 w 1266"/>
                <a:gd name="T29" fmla="*/ 732 h 1248"/>
                <a:gd name="T30" fmla="*/ 161 w 1266"/>
                <a:gd name="T31" fmla="*/ 685 h 1248"/>
                <a:gd name="T32" fmla="*/ 124 w 1266"/>
                <a:gd name="T33" fmla="*/ 637 h 1248"/>
                <a:gd name="T34" fmla="*/ 85 w 1266"/>
                <a:gd name="T35" fmla="*/ 581 h 1248"/>
                <a:gd name="T36" fmla="*/ 47 w 1266"/>
                <a:gd name="T37" fmla="*/ 534 h 1248"/>
                <a:gd name="T38" fmla="*/ 10 w 1266"/>
                <a:gd name="T39" fmla="*/ 479 h 1248"/>
                <a:gd name="T40" fmla="*/ 794 w 1266"/>
                <a:gd name="T41" fmla="*/ 0 h 1248"/>
                <a:gd name="T42" fmla="*/ 802 w 1266"/>
                <a:gd name="T43" fmla="*/ 18 h 1248"/>
                <a:gd name="T44" fmla="*/ 821 w 1266"/>
                <a:gd name="T45" fmla="*/ 47 h 1248"/>
                <a:gd name="T46" fmla="*/ 840 w 1266"/>
                <a:gd name="T47" fmla="*/ 75 h 1248"/>
                <a:gd name="T48" fmla="*/ 860 w 1266"/>
                <a:gd name="T49" fmla="*/ 103 h 1248"/>
                <a:gd name="T50" fmla="*/ 879 w 1266"/>
                <a:gd name="T51" fmla="*/ 122 h 1248"/>
                <a:gd name="T52" fmla="*/ 897 w 1266"/>
                <a:gd name="T53" fmla="*/ 151 h 1248"/>
                <a:gd name="T54" fmla="*/ 926 w 1266"/>
                <a:gd name="T55" fmla="*/ 170 h 1248"/>
                <a:gd name="T56" fmla="*/ 945 w 1266"/>
                <a:gd name="T57" fmla="*/ 197 h 1248"/>
                <a:gd name="T58" fmla="*/ 974 w 1266"/>
                <a:gd name="T59" fmla="*/ 217 h 1248"/>
                <a:gd name="T60" fmla="*/ 993 w 1266"/>
                <a:gd name="T61" fmla="*/ 236 h 1248"/>
                <a:gd name="T62" fmla="*/ 1022 w 1266"/>
                <a:gd name="T63" fmla="*/ 253 h 1248"/>
                <a:gd name="T64" fmla="*/ 1040 w 1266"/>
                <a:gd name="T65" fmla="*/ 272 h 1248"/>
                <a:gd name="T66" fmla="*/ 1067 w 1266"/>
                <a:gd name="T67" fmla="*/ 290 h 1248"/>
                <a:gd name="T68" fmla="*/ 1095 w 1266"/>
                <a:gd name="T69" fmla="*/ 309 h 1248"/>
                <a:gd name="T70" fmla="*/ 1124 w 1266"/>
                <a:gd name="T71" fmla="*/ 328 h 1248"/>
                <a:gd name="T72" fmla="*/ 1152 w 1266"/>
                <a:gd name="T73" fmla="*/ 338 h 1248"/>
                <a:gd name="T74" fmla="*/ 1181 w 1266"/>
                <a:gd name="T75" fmla="*/ 357 h 1248"/>
                <a:gd name="T76" fmla="*/ 1209 w 1266"/>
                <a:gd name="T77" fmla="*/ 365 h 1248"/>
                <a:gd name="T78" fmla="*/ 1238 w 1266"/>
                <a:gd name="T79" fmla="*/ 384 h 1248"/>
                <a:gd name="T80" fmla="*/ 1266 w 1266"/>
                <a:gd name="T81" fmla="*/ 394 h 1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66" h="1248">
                  <a:moveTo>
                    <a:pt x="955" y="1248"/>
                  </a:moveTo>
                  <a:lnTo>
                    <a:pt x="926" y="1237"/>
                  </a:lnTo>
                  <a:lnTo>
                    <a:pt x="887" y="1229"/>
                  </a:lnTo>
                  <a:lnTo>
                    <a:pt x="860" y="1210"/>
                  </a:lnTo>
                  <a:lnTo>
                    <a:pt x="831" y="1200"/>
                  </a:lnTo>
                  <a:lnTo>
                    <a:pt x="802" y="1191"/>
                  </a:lnTo>
                  <a:lnTo>
                    <a:pt x="773" y="1173"/>
                  </a:lnTo>
                  <a:lnTo>
                    <a:pt x="748" y="1163"/>
                  </a:lnTo>
                  <a:lnTo>
                    <a:pt x="719" y="1144"/>
                  </a:lnTo>
                  <a:lnTo>
                    <a:pt x="690" y="1125"/>
                  </a:lnTo>
                  <a:lnTo>
                    <a:pt x="661" y="1115"/>
                  </a:lnTo>
                  <a:lnTo>
                    <a:pt x="632" y="1098"/>
                  </a:lnTo>
                  <a:lnTo>
                    <a:pt x="605" y="1079"/>
                  </a:lnTo>
                  <a:lnTo>
                    <a:pt x="586" y="1071"/>
                  </a:lnTo>
                  <a:lnTo>
                    <a:pt x="557" y="1050"/>
                  </a:lnTo>
                  <a:lnTo>
                    <a:pt x="528" y="1032"/>
                  </a:lnTo>
                  <a:lnTo>
                    <a:pt x="500" y="1013"/>
                  </a:lnTo>
                  <a:lnTo>
                    <a:pt x="481" y="994"/>
                  </a:lnTo>
                  <a:lnTo>
                    <a:pt x="454" y="976"/>
                  </a:lnTo>
                  <a:lnTo>
                    <a:pt x="426" y="957"/>
                  </a:lnTo>
                  <a:lnTo>
                    <a:pt x="406" y="928"/>
                  </a:lnTo>
                  <a:lnTo>
                    <a:pt x="379" y="909"/>
                  </a:lnTo>
                  <a:lnTo>
                    <a:pt x="358" y="891"/>
                  </a:lnTo>
                  <a:lnTo>
                    <a:pt x="331" y="872"/>
                  </a:lnTo>
                  <a:lnTo>
                    <a:pt x="311" y="843"/>
                  </a:lnTo>
                  <a:lnTo>
                    <a:pt x="284" y="824"/>
                  </a:lnTo>
                  <a:lnTo>
                    <a:pt x="265" y="807"/>
                  </a:lnTo>
                  <a:lnTo>
                    <a:pt x="245" y="780"/>
                  </a:lnTo>
                  <a:lnTo>
                    <a:pt x="217" y="760"/>
                  </a:lnTo>
                  <a:lnTo>
                    <a:pt x="197" y="732"/>
                  </a:lnTo>
                  <a:lnTo>
                    <a:pt x="178" y="714"/>
                  </a:lnTo>
                  <a:lnTo>
                    <a:pt x="161" y="685"/>
                  </a:lnTo>
                  <a:lnTo>
                    <a:pt x="143" y="656"/>
                  </a:lnTo>
                  <a:lnTo>
                    <a:pt x="124" y="637"/>
                  </a:lnTo>
                  <a:lnTo>
                    <a:pt x="103" y="610"/>
                  </a:lnTo>
                  <a:lnTo>
                    <a:pt x="85" y="581"/>
                  </a:lnTo>
                  <a:lnTo>
                    <a:pt x="66" y="552"/>
                  </a:lnTo>
                  <a:lnTo>
                    <a:pt x="47" y="534"/>
                  </a:lnTo>
                  <a:lnTo>
                    <a:pt x="29" y="508"/>
                  </a:lnTo>
                  <a:lnTo>
                    <a:pt x="10" y="479"/>
                  </a:lnTo>
                  <a:lnTo>
                    <a:pt x="0" y="450"/>
                  </a:lnTo>
                  <a:lnTo>
                    <a:pt x="794" y="0"/>
                  </a:lnTo>
                  <a:lnTo>
                    <a:pt x="794" y="10"/>
                  </a:lnTo>
                  <a:lnTo>
                    <a:pt x="802" y="18"/>
                  </a:lnTo>
                  <a:lnTo>
                    <a:pt x="812" y="37"/>
                  </a:lnTo>
                  <a:lnTo>
                    <a:pt x="821" y="47"/>
                  </a:lnTo>
                  <a:lnTo>
                    <a:pt x="831" y="66"/>
                  </a:lnTo>
                  <a:lnTo>
                    <a:pt x="840" y="75"/>
                  </a:lnTo>
                  <a:lnTo>
                    <a:pt x="850" y="85"/>
                  </a:lnTo>
                  <a:lnTo>
                    <a:pt x="860" y="103"/>
                  </a:lnTo>
                  <a:lnTo>
                    <a:pt x="869" y="114"/>
                  </a:lnTo>
                  <a:lnTo>
                    <a:pt x="879" y="122"/>
                  </a:lnTo>
                  <a:lnTo>
                    <a:pt x="887" y="141"/>
                  </a:lnTo>
                  <a:lnTo>
                    <a:pt x="897" y="151"/>
                  </a:lnTo>
                  <a:lnTo>
                    <a:pt x="916" y="160"/>
                  </a:lnTo>
                  <a:lnTo>
                    <a:pt x="926" y="170"/>
                  </a:lnTo>
                  <a:lnTo>
                    <a:pt x="935" y="178"/>
                  </a:lnTo>
                  <a:lnTo>
                    <a:pt x="945" y="197"/>
                  </a:lnTo>
                  <a:lnTo>
                    <a:pt x="955" y="207"/>
                  </a:lnTo>
                  <a:lnTo>
                    <a:pt x="974" y="217"/>
                  </a:lnTo>
                  <a:lnTo>
                    <a:pt x="982" y="226"/>
                  </a:lnTo>
                  <a:lnTo>
                    <a:pt x="993" y="236"/>
                  </a:lnTo>
                  <a:lnTo>
                    <a:pt x="1001" y="243"/>
                  </a:lnTo>
                  <a:lnTo>
                    <a:pt x="1022" y="253"/>
                  </a:lnTo>
                  <a:lnTo>
                    <a:pt x="1030" y="262"/>
                  </a:lnTo>
                  <a:lnTo>
                    <a:pt x="1040" y="272"/>
                  </a:lnTo>
                  <a:lnTo>
                    <a:pt x="1057" y="280"/>
                  </a:lnTo>
                  <a:lnTo>
                    <a:pt x="1067" y="290"/>
                  </a:lnTo>
                  <a:lnTo>
                    <a:pt x="1076" y="301"/>
                  </a:lnTo>
                  <a:lnTo>
                    <a:pt x="1095" y="309"/>
                  </a:lnTo>
                  <a:lnTo>
                    <a:pt x="1105" y="319"/>
                  </a:lnTo>
                  <a:lnTo>
                    <a:pt x="1124" y="328"/>
                  </a:lnTo>
                  <a:lnTo>
                    <a:pt x="1134" y="338"/>
                  </a:lnTo>
                  <a:lnTo>
                    <a:pt x="1152" y="338"/>
                  </a:lnTo>
                  <a:lnTo>
                    <a:pt x="1163" y="347"/>
                  </a:lnTo>
                  <a:lnTo>
                    <a:pt x="1181" y="357"/>
                  </a:lnTo>
                  <a:lnTo>
                    <a:pt x="1190" y="365"/>
                  </a:lnTo>
                  <a:lnTo>
                    <a:pt x="1209" y="365"/>
                  </a:lnTo>
                  <a:lnTo>
                    <a:pt x="1219" y="375"/>
                  </a:lnTo>
                  <a:lnTo>
                    <a:pt x="1238" y="384"/>
                  </a:lnTo>
                  <a:lnTo>
                    <a:pt x="1248" y="384"/>
                  </a:lnTo>
                  <a:lnTo>
                    <a:pt x="1266" y="394"/>
                  </a:lnTo>
                  <a:lnTo>
                    <a:pt x="955" y="1248"/>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4270" name="Freeform 30"/>
            <p:cNvSpPr/>
            <p:nvPr/>
          </p:nvSpPr>
          <p:spPr bwMode="auto">
            <a:xfrm>
              <a:off x="2261" y="3205"/>
              <a:ext cx="906" cy="679"/>
            </a:xfrm>
            <a:custGeom>
              <a:avLst/>
              <a:gdLst>
                <a:gd name="T0" fmla="*/ 1305 w 1336"/>
                <a:gd name="T1" fmla="*/ 857 h 959"/>
                <a:gd name="T2" fmla="*/ 1234 w 1336"/>
                <a:gd name="T3" fmla="*/ 876 h 959"/>
                <a:gd name="T4" fmla="*/ 1173 w 1336"/>
                <a:gd name="T5" fmla="*/ 894 h 959"/>
                <a:gd name="T6" fmla="*/ 1101 w 1336"/>
                <a:gd name="T7" fmla="*/ 911 h 959"/>
                <a:gd name="T8" fmla="*/ 1042 w 1336"/>
                <a:gd name="T9" fmla="*/ 922 h 959"/>
                <a:gd name="T10" fmla="*/ 972 w 1336"/>
                <a:gd name="T11" fmla="*/ 930 h 959"/>
                <a:gd name="T12" fmla="*/ 901 w 1336"/>
                <a:gd name="T13" fmla="*/ 940 h 959"/>
                <a:gd name="T14" fmla="*/ 840 w 1336"/>
                <a:gd name="T15" fmla="*/ 949 h 959"/>
                <a:gd name="T16" fmla="*/ 768 w 1336"/>
                <a:gd name="T17" fmla="*/ 949 h 959"/>
                <a:gd name="T18" fmla="*/ 698 w 1336"/>
                <a:gd name="T19" fmla="*/ 959 h 959"/>
                <a:gd name="T20" fmla="*/ 627 w 1336"/>
                <a:gd name="T21" fmla="*/ 959 h 959"/>
                <a:gd name="T22" fmla="*/ 566 w 1336"/>
                <a:gd name="T23" fmla="*/ 949 h 959"/>
                <a:gd name="T24" fmla="*/ 494 w 1336"/>
                <a:gd name="T25" fmla="*/ 949 h 959"/>
                <a:gd name="T26" fmla="*/ 425 w 1336"/>
                <a:gd name="T27" fmla="*/ 940 h 959"/>
                <a:gd name="T28" fmla="*/ 364 w 1336"/>
                <a:gd name="T29" fmla="*/ 930 h 959"/>
                <a:gd name="T30" fmla="*/ 294 w 1336"/>
                <a:gd name="T31" fmla="*/ 922 h 959"/>
                <a:gd name="T32" fmla="*/ 222 w 1336"/>
                <a:gd name="T33" fmla="*/ 911 h 959"/>
                <a:gd name="T34" fmla="*/ 161 w 1336"/>
                <a:gd name="T35" fmla="*/ 894 h 959"/>
                <a:gd name="T36" fmla="*/ 91 w 1336"/>
                <a:gd name="T37" fmla="*/ 876 h 959"/>
                <a:gd name="T38" fmla="*/ 30 w 1336"/>
                <a:gd name="T39" fmla="*/ 857 h 959"/>
                <a:gd name="T40" fmla="*/ 333 w 1336"/>
                <a:gd name="T41" fmla="*/ 0 h 959"/>
                <a:gd name="T42" fmla="*/ 364 w 1336"/>
                <a:gd name="T43" fmla="*/ 10 h 959"/>
                <a:gd name="T44" fmla="*/ 394 w 1336"/>
                <a:gd name="T45" fmla="*/ 19 h 959"/>
                <a:gd name="T46" fmla="*/ 435 w 1336"/>
                <a:gd name="T47" fmla="*/ 29 h 959"/>
                <a:gd name="T48" fmla="*/ 464 w 1336"/>
                <a:gd name="T49" fmla="*/ 38 h 959"/>
                <a:gd name="T50" fmla="*/ 494 w 1336"/>
                <a:gd name="T51" fmla="*/ 38 h 959"/>
                <a:gd name="T52" fmla="*/ 525 w 1336"/>
                <a:gd name="T53" fmla="*/ 46 h 959"/>
                <a:gd name="T54" fmla="*/ 566 w 1336"/>
                <a:gd name="T55" fmla="*/ 46 h 959"/>
                <a:gd name="T56" fmla="*/ 596 w 1336"/>
                <a:gd name="T57" fmla="*/ 55 h 959"/>
                <a:gd name="T58" fmla="*/ 627 w 1336"/>
                <a:gd name="T59" fmla="*/ 55 h 959"/>
                <a:gd name="T60" fmla="*/ 668 w 1336"/>
                <a:gd name="T61" fmla="*/ 55 h 959"/>
                <a:gd name="T62" fmla="*/ 698 w 1336"/>
                <a:gd name="T63" fmla="*/ 55 h 959"/>
                <a:gd name="T64" fmla="*/ 729 w 1336"/>
                <a:gd name="T65" fmla="*/ 55 h 959"/>
                <a:gd name="T66" fmla="*/ 768 w 1336"/>
                <a:gd name="T67" fmla="*/ 46 h 959"/>
                <a:gd name="T68" fmla="*/ 799 w 1336"/>
                <a:gd name="T69" fmla="*/ 46 h 959"/>
                <a:gd name="T70" fmla="*/ 829 w 1336"/>
                <a:gd name="T71" fmla="*/ 38 h 959"/>
                <a:gd name="T72" fmla="*/ 870 w 1336"/>
                <a:gd name="T73" fmla="*/ 38 h 959"/>
                <a:gd name="T74" fmla="*/ 901 w 1336"/>
                <a:gd name="T75" fmla="*/ 29 h 959"/>
                <a:gd name="T76" fmla="*/ 931 w 1336"/>
                <a:gd name="T77" fmla="*/ 19 h 959"/>
                <a:gd name="T78" fmla="*/ 962 w 1336"/>
                <a:gd name="T79" fmla="*/ 10 h 959"/>
                <a:gd name="T80" fmla="*/ 1001 w 1336"/>
                <a:gd name="T81" fmla="*/ 0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36" h="959">
                  <a:moveTo>
                    <a:pt x="1336" y="849"/>
                  </a:moveTo>
                  <a:lnTo>
                    <a:pt x="1305" y="857"/>
                  </a:lnTo>
                  <a:lnTo>
                    <a:pt x="1265" y="867"/>
                  </a:lnTo>
                  <a:lnTo>
                    <a:pt x="1234" y="876"/>
                  </a:lnTo>
                  <a:lnTo>
                    <a:pt x="1203" y="886"/>
                  </a:lnTo>
                  <a:lnTo>
                    <a:pt x="1173" y="894"/>
                  </a:lnTo>
                  <a:lnTo>
                    <a:pt x="1132" y="905"/>
                  </a:lnTo>
                  <a:lnTo>
                    <a:pt x="1101" y="911"/>
                  </a:lnTo>
                  <a:lnTo>
                    <a:pt x="1073" y="922"/>
                  </a:lnTo>
                  <a:lnTo>
                    <a:pt x="1042" y="922"/>
                  </a:lnTo>
                  <a:lnTo>
                    <a:pt x="1001" y="930"/>
                  </a:lnTo>
                  <a:lnTo>
                    <a:pt x="972" y="930"/>
                  </a:lnTo>
                  <a:lnTo>
                    <a:pt x="942" y="940"/>
                  </a:lnTo>
                  <a:lnTo>
                    <a:pt x="901" y="940"/>
                  </a:lnTo>
                  <a:lnTo>
                    <a:pt x="870" y="949"/>
                  </a:lnTo>
                  <a:lnTo>
                    <a:pt x="840" y="949"/>
                  </a:lnTo>
                  <a:lnTo>
                    <a:pt x="799" y="949"/>
                  </a:lnTo>
                  <a:lnTo>
                    <a:pt x="768" y="949"/>
                  </a:lnTo>
                  <a:lnTo>
                    <a:pt x="729" y="959"/>
                  </a:lnTo>
                  <a:lnTo>
                    <a:pt x="698" y="959"/>
                  </a:lnTo>
                  <a:lnTo>
                    <a:pt x="668" y="959"/>
                  </a:lnTo>
                  <a:lnTo>
                    <a:pt x="627" y="959"/>
                  </a:lnTo>
                  <a:lnTo>
                    <a:pt x="596" y="959"/>
                  </a:lnTo>
                  <a:lnTo>
                    <a:pt x="566" y="949"/>
                  </a:lnTo>
                  <a:lnTo>
                    <a:pt x="525" y="949"/>
                  </a:lnTo>
                  <a:lnTo>
                    <a:pt x="494" y="949"/>
                  </a:lnTo>
                  <a:lnTo>
                    <a:pt x="464" y="949"/>
                  </a:lnTo>
                  <a:lnTo>
                    <a:pt x="425" y="940"/>
                  </a:lnTo>
                  <a:lnTo>
                    <a:pt x="394" y="940"/>
                  </a:lnTo>
                  <a:lnTo>
                    <a:pt x="364" y="930"/>
                  </a:lnTo>
                  <a:lnTo>
                    <a:pt x="324" y="930"/>
                  </a:lnTo>
                  <a:lnTo>
                    <a:pt x="294" y="922"/>
                  </a:lnTo>
                  <a:lnTo>
                    <a:pt x="263" y="922"/>
                  </a:lnTo>
                  <a:lnTo>
                    <a:pt x="222" y="911"/>
                  </a:lnTo>
                  <a:lnTo>
                    <a:pt x="192" y="905"/>
                  </a:lnTo>
                  <a:lnTo>
                    <a:pt x="161" y="894"/>
                  </a:lnTo>
                  <a:lnTo>
                    <a:pt x="131" y="886"/>
                  </a:lnTo>
                  <a:lnTo>
                    <a:pt x="91" y="876"/>
                  </a:lnTo>
                  <a:lnTo>
                    <a:pt x="61" y="867"/>
                  </a:lnTo>
                  <a:lnTo>
                    <a:pt x="30" y="857"/>
                  </a:lnTo>
                  <a:lnTo>
                    <a:pt x="0" y="849"/>
                  </a:lnTo>
                  <a:lnTo>
                    <a:pt x="333" y="0"/>
                  </a:lnTo>
                  <a:lnTo>
                    <a:pt x="343" y="0"/>
                  </a:lnTo>
                  <a:lnTo>
                    <a:pt x="364" y="10"/>
                  </a:lnTo>
                  <a:lnTo>
                    <a:pt x="384" y="19"/>
                  </a:lnTo>
                  <a:lnTo>
                    <a:pt x="394" y="19"/>
                  </a:lnTo>
                  <a:lnTo>
                    <a:pt x="415" y="19"/>
                  </a:lnTo>
                  <a:lnTo>
                    <a:pt x="435" y="29"/>
                  </a:lnTo>
                  <a:lnTo>
                    <a:pt x="445" y="29"/>
                  </a:lnTo>
                  <a:lnTo>
                    <a:pt x="464" y="38"/>
                  </a:lnTo>
                  <a:lnTo>
                    <a:pt x="474" y="38"/>
                  </a:lnTo>
                  <a:lnTo>
                    <a:pt x="494" y="38"/>
                  </a:lnTo>
                  <a:lnTo>
                    <a:pt x="515" y="46"/>
                  </a:lnTo>
                  <a:lnTo>
                    <a:pt x="525" y="46"/>
                  </a:lnTo>
                  <a:lnTo>
                    <a:pt x="545" y="46"/>
                  </a:lnTo>
                  <a:lnTo>
                    <a:pt x="566" y="46"/>
                  </a:lnTo>
                  <a:lnTo>
                    <a:pt x="576" y="46"/>
                  </a:lnTo>
                  <a:lnTo>
                    <a:pt x="596" y="55"/>
                  </a:lnTo>
                  <a:lnTo>
                    <a:pt x="617" y="55"/>
                  </a:lnTo>
                  <a:lnTo>
                    <a:pt x="627" y="55"/>
                  </a:lnTo>
                  <a:lnTo>
                    <a:pt x="647" y="55"/>
                  </a:lnTo>
                  <a:lnTo>
                    <a:pt x="668" y="55"/>
                  </a:lnTo>
                  <a:lnTo>
                    <a:pt x="678" y="55"/>
                  </a:lnTo>
                  <a:lnTo>
                    <a:pt x="698" y="55"/>
                  </a:lnTo>
                  <a:lnTo>
                    <a:pt x="719" y="55"/>
                  </a:lnTo>
                  <a:lnTo>
                    <a:pt x="729" y="55"/>
                  </a:lnTo>
                  <a:lnTo>
                    <a:pt x="750" y="46"/>
                  </a:lnTo>
                  <a:lnTo>
                    <a:pt x="768" y="46"/>
                  </a:lnTo>
                  <a:lnTo>
                    <a:pt x="778" y="46"/>
                  </a:lnTo>
                  <a:lnTo>
                    <a:pt x="799" y="46"/>
                  </a:lnTo>
                  <a:lnTo>
                    <a:pt x="819" y="46"/>
                  </a:lnTo>
                  <a:lnTo>
                    <a:pt x="829" y="38"/>
                  </a:lnTo>
                  <a:lnTo>
                    <a:pt x="850" y="38"/>
                  </a:lnTo>
                  <a:lnTo>
                    <a:pt x="870" y="38"/>
                  </a:lnTo>
                  <a:lnTo>
                    <a:pt x="880" y="29"/>
                  </a:lnTo>
                  <a:lnTo>
                    <a:pt x="901" y="29"/>
                  </a:lnTo>
                  <a:lnTo>
                    <a:pt x="921" y="19"/>
                  </a:lnTo>
                  <a:lnTo>
                    <a:pt x="931" y="19"/>
                  </a:lnTo>
                  <a:lnTo>
                    <a:pt x="952" y="19"/>
                  </a:lnTo>
                  <a:lnTo>
                    <a:pt x="962" y="10"/>
                  </a:lnTo>
                  <a:lnTo>
                    <a:pt x="982" y="0"/>
                  </a:lnTo>
                  <a:lnTo>
                    <a:pt x="1001" y="0"/>
                  </a:lnTo>
                  <a:lnTo>
                    <a:pt x="1336" y="849"/>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4271" name="Freeform 31"/>
            <p:cNvSpPr/>
            <p:nvPr/>
          </p:nvSpPr>
          <p:spPr bwMode="auto">
            <a:xfrm>
              <a:off x="3057" y="2915"/>
              <a:ext cx="908" cy="876"/>
            </a:xfrm>
            <a:custGeom>
              <a:avLst/>
              <a:gdLst>
                <a:gd name="T0" fmla="*/ 1323 w 1343"/>
                <a:gd name="T1" fmla="*/ 476 h 1239"/>
                <a:gd name="T2" fmla="*/ 1292 w 1343"/>
                <a:gd name="T3" fmla="*/ 530 h 1239"/>
                <a:gd name="T4" fmla="*/ 1253 w 1343"/>
                <a:gd name="T5" fmla="*/ 578 h 1239"/>
                <a:gd name="T6" fmla="*/ 1213 w 1343"/>
                <a:gd name="T7" fmla="*/ 634 h 1239"/>
                <a:gd name="T8" fmla="*/ 1172 w 1343"/>
                <a:gd name="T9" fmla="*/ 680 h 1239"/>
                <a:gd name="T10" fmla="*/ 1122 w 1343"/>
                <a:gd name="T11" fmla="*/ 727 h 1239"/>
                <a:gd name="T12" fmla="*/ 1082 w 1343"/>
                <a:gd name="T13" fmla="*/ 773 h 1239"/>
                <a:gd name="T14" fmla="*/ 1032 w 1343"/>
                <a:gd name="T15" fmla="*/ 819 h 1239"/>
                <a:gd name="T16" fmla="*/ 983 w 1343"/>
                <a:gd name="T17" fmla="*/ 867 h 1239"/>
                <a:gd name="T18" fmla="*/ 932 w 1343"/>
                <a:gd name="T19" fmla="*/ 904 h 1239"/>
                <a:gd name="T20" fmla="*/ 881 w 1343"/>
                <a:gd name="T21" fmla="*/ 950 h 1239"/>
                <a:gd name="T22" fmla="*/ 832 w 1343"/>
                <a:gd name="T23" fmla="*/ 988 h 1239"/>
                <a:gd name="T24" fmla="*/ 770 w 1343"/>
                <a:gd name="T25" fmla="*/ 1025 h 1239"/>
                <a:gd name="T26" fmla="*/ 723 w 1343"/>
                <a:gd name="T27" fmla="*/ 1062 h 1239"/>
                <a:gd name="T28" fmla="*/ 662 w 1343"/>
                <a:gd name="T29" fmla="*/ 1091 h 1239"/>
                <a:gd name="T30" fmla="*/ 602 w 1343"/>
                <a:gd name="T31" fmla="*/ 1117 h 1239"/>
                <a:gd name="T32" fmla="*/ 541 w 1343"/>
                <a:gd name="T33" fmla="*/ 1154 h 1239"/>
                <a:gd name="T34" fmla="*/ 480 w 1343"/>
                <a:gd name="T35" fmla="*/ 1183 h 1239"/>
                <a:gd name="T36" fmla="*/ 420 w 1343"/>
                <a:gd name="T37" fmla="*/ 1202 h 1239"/>
                <a:gd name="T38" fmla="*/ 361 w 1343"/>
                <a:gd name="T39" fmla="*/ 1229 h 1239"/>
                <a:gd name="T40" fmla="*/ 0 w 1343"/>
                <a:gd name="T41" fmla="*/ 391 h 1239"/>
                <a:gd name="T42" fmla="*/ 31 w 1343"/>
                <a:gd name="T43" fmla="*/ 382 h 1239"/>
                <a:gd name="T44" fmla="*/ 61 w 1343"/>
                <a:gd name="T45" fmla="*/ 364 h 1239"/>
                <a:gd name="T46" fmla="*/ 90 w 1343"/>
                <a:gd name="T47" fmla="*/ 353 h 1239"/>
                <a:gd name="T48" fmla="*/ 119 w 1343"/>
                <a:gd name="T49" fmla="*/ 335 h 1239"/>
                <a:gd name="T50" fmla="*/ 150 w 1343"/>
                <a:gd name="T51" fmla="*/ 326 h 1239"/>
                <a:gd name="T52" fmla="*/ 180 w 1343"/>
                <a:gd name="T53" fmla="*/ 308 h 1239"/>
                <a:gd name="T54" fmla="*/ 201 w 1343"/>
                <a:gd name="T55" fmla="*/ 289 h 1239"/>
                <a:gd name="T56" fmla="*/ 230 w 1343"/>
                <a:gd name="T57" fmla="*/ 270 h 1239"/>
                <a:gd name="T58" fmla="*/ 260 w 1343"/>
                <a:gd name="T59" fmla="*/ 251 h 1239"/>
                <a:gd name="T60" fmla="*/ 281 w 1343"/>
                <a:gd name="T61" fmla="*/ 234 h 1239"/>
                <a:gd name="T62" fmla="*/ 311 w 1343"/>
                <a:gd name="T63" fmla="*/ 216 h 1239"/>
                <a:gd name="T64" fmla="*/ 332 w 1343"/>
                <a:gd name="T65" fmla="*/ 197 h 1239"/>
                <a:gd name="T66" fmla="*/ 361 w 1343"/>
                <a:gd name="T67" fmla="*/ 168 h 1239"/>
                <a:gd name="T68" fmla="*/ 381 w 1343"/>
                <a:gd name="T69" fmla="*/ 149 h 1239"/>
                <a:gd name="T70" fmla="*/ 402 w 1343"/>
                <a:gd name="T71" fmla="*/ 122 h 1239"/>
                <a:gd name="T72" fmla="*/ 420 w 1343"/>
                <a:gd name="T73" fmla="*/ 104 h 1239"/>
                <a:gd name="T74" fmla="*/ 441 w 1343"/>
                <a:gd name="T75" fmla="*/ 75 h 1239"/>
                <a:gd name="T76" fmla="*/ 461 w 1343"/>
                <a:gd name="T77" fmla="*/ 47 h 1239"/>
                <a:gd name="T78" fmla="*/ 480 w 1343"/>
                <a:gd name="T79" fmla="*/ 19 h 1239"/>
                <a:gd name="T80" fmla="*/ 500 w 1343"/>
                <a:gd name="T81" fmla="*/ 0 h 1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43" h="1239">
                  <a:moveTo>
                    <a:pt x="1343" y="449"/>
                  </a:moveTo>
                  <a:lnTo>
                    <a:pt x="1323" y="476"/>
                  </a:lnTo>
                  <a:lnTo>
                    <a:pt x="1303" y="505"/>
                  </a:lnTo>
                  <a:lnTo>
                    <a:pt x="1292" y="530"/>
                  </a:lnTo>
                  <a:lnTo>
                    <a:pt x="1274" y="549"/>
                  </a:lnTo>
                  <a:lnTo>
                    <a:pt x="1253" y="578"/>
                  </a:lnTo>
                  <a:lnTo>
                    <a:pt x="1233" y="605"/>
                  </a:lnTo>
                  <a:lnTo>
                    <a:pt x="1213" y="634"/>
                  </a:lnTo>
                  <a:lnTo>
                    <a:pt x="1192" y="653"/>
                  </a:lnTo>
                  <a:lnTo>
                    <a:pt x="1172" y="680"/>
                  </a:lnTo>
                  <a:lnTo>
                    <a:pt x="1151" y="709"/>
                  </a:lnTo>
                  <a:lnTo>
                    <a:pt x="1122" y="727"/>
                  </a:lnTo>
                  <a:lnTo>
                    <a:pt x="1102" y="755"/>
                  </a:lnTo>
                  <a:lnTo>
                    <a:pt x="1082" y="773"/>
                  </a:lnTo>
                  <a:lnTo>
                    <a:pt x="1061" y="802"/>
                  </a:lnTo>
                  <a:lnTo>
                    <a:pt x="1032" y="819"/>
                  </a:lnTo>
                  <a:lnTo>
                    <a:pt x="1012" y="838"/>
                  </a:lnTo>
                  <a:lnTo>
                    <a:pt x="983" y="867"/>
                  </a:lnTo>
                  <a:lnTo>
                    <a:pt x="963" y="886"/>
                  </a:lnTo>
                  <a:lnTo>
                    <a:pt x="932" y="904"/>
                  </a:lnTo>
                  <a:lnTo>
                    <a:pt x="912" y="923"/>
                  </a:lnTo>
                  <a:lnTo>
                    <a:pt x="881" y="950"/>
                  </a:lnTo>
                  <a:lnTo>
                    <a:pt x="862" y="969"/>
                  </a:lnTo>
                  <a:lnTo>
                    <a:pt x="832" y="988"/>
                  </a:lnTo>
                  <a:lnTo>
                    <a:pt x="801" y="1006"/>
                  </a:lnTo>
                  <a:lnTo>
                    <a:pt x="770" y="1025"/>
                  </a:lnTo>
                  <a:lnTo>
                    <a:pt x="750" y="1044"/>
                  </a:lnTo>
                  <a:lnTo>
                    <a:pt x="723" y="1062"/>
                  </a:lnTo>
                  <a:lnTo>
                    <a:pt x="692" y="1073"/>
                  </a:lnTo>
                  <a:lnTo>
                    <a:pt x="662" y="1091"/>
                  </a:lnTo>
                  <a:lnTo>
                    <a:pt x="631" y="1108"/>
                  </a:lnTo>
                  <a:lnTo>
                    <a:pt x="602" y="1117"/>
                  </a:lnTo>
                  <a:lnTo>
                    <a:pt x="572" y="1135"/>
                  </a:lnTo>
                  <a:lnTo>
                    <a:pt x="541" y="1154"/>
                  </a:lnTo>
                  <a:lnTo>
                    <a:pt x="510" y="1164"/>
                  </a:lnTo>
                  <a:lnTo>
                    <a:pt x="480" y="1183"/>
                  </a:lnTo>
                  <a:lnTo>
                    <a:pt x="451" y="1192"/>
                  </a:lnTo>
                  <a:lnTo>
                    <a:pt x="420" y="1202"/>
                  </a:lnTo>
                  <a:lnTo>
                    <a:pt x="391" y="1220"/>
                  </a:lnTo>
                  <a:lnTo>
                    <a:pt x="361" y="1229"/>
                  </a:lnTo>
                  <a:lnTo>
                    <a:pt x="332" y="1239"/>
                  </a:lnTo>
                  <a:lnTo>
                    <a:pt x="0" y="391"/>
                  </a:lnTo>
                  <a:lnTo>
                    <a:pt x="10" y="382"/>
                  </a:lnTo>
                  <a:lnTo>
                    <a:pt x="31" y="382"/>
                  </a:lnTo>
                  <a:lnTo>
                    <a:pt x="41" y="372"/>
                  </a:lnTo>
                  <a:lnTo>
                    <a:pt x="61" y="364"/>
                  </a:lnTo>
                  <a:lnTo>
                    <a:pt x="70" y="364"/>
                  </a:lnTo>
                  <a:lnTo>
                    <a:pt x="90" y="353"/>
                  </a:lnTo>
                  <a:lnTo>
                    <a:pt x="101" y="345"/>
                  </a:lnTo>
                  <a:lnTo>
                    <a:pt x="119" y="335"/>
                  </a:lnTo>
                  <a:lnTo>
                    <a:pt x="129" y="335"/>
                  </a:lnTo>
                  <a:lnTo>
                    <a:pt x="150" y="326"/>
                  </a:lnTo>
                  <a:lnTo>
                    <a:pt x="160" y="316"/>
                  </a:lnTo>
                  <a:lnTo>
                    <a:pt x="180" y="308"/>
                  </a:lnTo>
                  <a:lnTo>
                    <a:pt x="191" y="297"/>
                  </a:lnTo>
                  <a:lnTo>
                    <a:pt x="201" y="289"/>
                  </a:lnTo>
                  <a:lnTo>
                    <a:pt x="220" y="279"/>
                  </a:lnTo>
                  <a:lnTo>
                    <a:pt x="230" y="270"/>
                  </a:lnTo>
                  <a:lnTo>
                    <a:pt x="250" y="260"/>
                  </a:lnTo>
                  <a:lnTo>
                    <a:pt x="260" y="251"/>
                  </a:lnTo>
                  <a:lnTo>
                    <a:pt x="271" y="241"/>
                  </a:lnTo>
                  <a:lnTo>
                    <a:pt x="281" y="234"/>
                  </a:lnTo>
                  <a:lnTo>
                    <a:pt x="301" y="224"/>
                  </a:lnTo>
                  <a:lnTo>
                    <a:pt x="311" y="216"/>
                  </a:lnTo>
                  <a:lnTo>
                    <a:pt x="322" y="206"/>
                  </a:lnTo>
                  <a:lnTo>
                    <a:pt x="332" y="197"/>
                  </a:lnTo>
                  <a:lnTo>
                    <a:pt x="351" y="178"/>
                  </a:lnTo>
                  <a:lnTo>
                    <a:pt x="361" y="168"/>
                  </a:lnTo>
                  <a:lnTo>
                    <a:pt x="371" y="160"/>
                  </a:lnTo>
                  <a:lnTo>
                    <a:pt x="381" y="149"/>
                  </a:lnTo>
                  <a:lnTo>
                    <a:pt x="391" y="141"/>
                  </a:lnTo>
                  <a:lnTo>
                    <a:pt x="402" y="122"/>
                  </a:lnTo>
                  <a:lnTo>
                    <a:pt x="412" y="112"/>
                  </a:lnTo>
                  <a:lnTo>
                    <a:pt x="420" y="104"/>
                  </a:lnTo>
                  <a:lnTo>
                    <a:pt x="430" y="85"/>
                  </a:lnTo>
                  <a:lnTo>
                    <a:pt x="441" y="75"/>
                  </a:lnTo>
                  <a:lnTo>
                    <a:pt x="451" y="66"/>
                  </a:lnTo>
                  <a:lnTo>
                    <a:pt x="461" y="47"/>
                  </a:lnTo>
                  <a:lnTo>
                    <a:pt x="470" y="37"/>
                  </a:lnTo>
                  <a:lnTo>
                    <a:pt x="480" y="19"/>
                  </a:lnTo>
                  <a:lnTo>
                    <a:pt x="490" y="10"/>
                  </a:lnTo>
                  <a:lnTo>
                    <a:pt x="500" y="0"/>
                  </a:lnTo>
                  <a:lnTo>
                    <a:pt x="1343" y="449"/>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4272" name="Freeform 32"/>
            <p:cNvSpPr/>
            <p:nvPr/>
          </p:nvSpPr>
          <p:spPr bwMode="auto">
            <a:xfrm>
              <a:off x="3502" y="2241"/>
              <a:ext cx="715" cy="865"/>
            </a:xfrm>
            <a:custGeom>
              <a:avLst/>
              <a:gdLst>
                <a:gd name="T0" fmla="*/ 1029 w 1058"/>
                <a:gd name="T1" fmla="*/ 29 h 1222"/>
                <a:gd name="T2" fmla="*/ 1039 w 1058"/>
                <a:gd name="T3" fmla="*/ 95 h 1222"/>
                <a:gd name="T4" fmla="*/ 1047 w 1058"/>
                <a:gd name="T5" fmla="*/ 150 h 1222"/>
                <a:gd name="T6" fmla="*/ 1047 w 1058"/>
                <a:gd name="T7" fmla="*/ 216 h 1222"/>
                <a:gd name="T8" fmla="*/ 1058 w 1058"/>
                <a:gd name="T9" fmla="*/ 282 h 1222"/>
                <a:gd name="T10" fmla="*/ 1058 w 1058"/>
                <a:gd name="T11" fmla="*/ 349 h 1222"/>
                <a:gd name="T12" fmla="*/ 1047 w 1058"/>
                <a:gd name="T13" fmla="*/ 403 h 1222"/>
                <a:gd name="T14" fmla="*/ 1047 w 1058"/>
                <a:gd name="T15" fmla="*/ 469 h 1222"/>
                <a:gd name="T16" fmla="*/ 1039 w 1058"/>
                <a:gd name="T17" fmla="*/ 536 h 1222"/>
                <a:gd name="T18" fmla="*/ 1029 w 1058"/>
                <a:gd name="T19" fmla="*/ 602 h 1222"/>
                <a:gd name="T20" fmla="*/ 1018 w 1058"/>
                <a:gd name="T21" fmla="*/ 658 h 1222"/>
                <a:gd name="T22" fmla="*/ 1010 w 1058"/>
                <a:gd name="T23" fmla="*/ 723 h 1222"/>
                <a:gd name="T24" fmla="*/ 990 w 1058"/>
                <a:gd name="T25" fmla="*/ 780 h 1222"/>
                <a:gd name="T26" fmla="*/ 973 w 1058"/>
                <a:gd name="T27" fmla="*/ 847 h 1222"/>
                <a:gd name="T28" fmla="*/ 952 w 1058"/>
                <a:gd name="T29" fmla="*/ 903 h 1222"/>
                <a:gd name="T30" fmla="*/ 933 w 1058"/>
                <a:gd name="T31" fmla="*/ 967 h 1222"/>
                <a:gd name="T32" fmla="*/ 905 w 1058"/>
                <a:gd name="T33" fmla="*/ 1024 h 1222"/>
                <a:gd name="T34" fmla="*/ 886 w 1058"/>
                <a:gd name="T35" fmla="*/ 1081 h 1222"/>
                <a:gd name="T36" fmla="*/ 855 w 1058"/>
                <a:gd name="T37" fmla="*/ 1137 h 1222"/>
                <a:gd name="T38" fmla="*/ 826 w 1058"/>
                <a:gd name="T39" fmla="*/ 1194 h 1222"/>
                <a:gd name="T40" fmla="*/ 0 w 1058"/>
                <a:gd name="T41" fmla="*/ 770 h 1222"/>
                <a:gd name="T42" fmla="*/ 19 w 1058"/>
                <a:gd name="T43" fmla="*/ 741 h 1222"/>
                <a:gd name="T44" fmla="*/ 29 w 1058"/>
                <a:gd name="T45" fmla="*/ 714 h 1222"/>
                <a:gd name="T46" fmla="*/ 39 w 1058"/>
                <a:gd name="T47" fmla="*/ 685 h 1222"/>
                <a:gd name="T48" fmla="*/ 58 w 1058"/>
                <a:gd name="T49" fmla="*/ 650 h 1222"/>
                <a:gd name="T50" fmla="*/ 68 w 1058"/>
                <a:gd name="T51" fmla="*/ 621 h 1222"/>
                <a:gd name="T52" fmla="*/ 78 w 1058"/>
                <a:gd name="T53" fmla="*/ 592 h 1222"/>
                <a:gd name="T54" fmla="*/ 85 w 1058"/>
                <a:gd name="T55" fmla="*/ 565 h 1222"/>
                <a:gd name="T56" fmla="*/ 95 w 1058"/>
                <a:gd name="T57" fmla="*/ 536 h 1222"/>
                <a:gd name="T58" fmla="*/ 105 w 1058"/>
                <a:gd name="T59" fmla="*/ 498 h 1222"/>
                <a:gd name="T60" fmla="*/ 105 w 1058"/>
                <a:gd name="T61" fmla="*/ 469 h 1222"/>
                <a:gd name="T62" fmla="*/ 114 w 1058"/>
                <a:gd name="T63" fmla="*/ 440 h 1222"/>
                <a:gd name="T64" fmla="*/ 114 w 1058"/>
                <a:gd name="T65" fmla="*/ 403 h 1222"/>
                <a:gd name="T66" fmla="*/ 124 w 1058"/>
                <a:gd name="T67" fmla="*/ 376 h 1222"/>
                <a:gd name="T68" fmla="*/ 124 w 1058"/>
                <a:gd name="T69" fmla="*/ 349 h 1222"/>
                <a:gd name="T70" fmla="*/ 124 w 1058"/>
                <a:gd name="T71" fmla="*/ 311 h 1222"/>
                <a:gd name="T72" fmla="*/ 124 w 1058"/>
                <a:gd name="T73" fmla="*/ 282 h 1222"/>
                <a:gd name="T74" fmla="*/ 124 w 1058"/>
                <a:gd name="T75" fmla="*/ 253 h 1222"/>
                <a:gd name="T76" fmla="*/ 114 w 1058"/>
                <a:gd name="T77" fmla="*/ 216 h 1222"/>
                <a:gd name="T78" fmla="*/ 114 w 1058"/>
                <a:gd name="T79" fmla="*/ 187 h 1222"/>
                <a:gd name="T80" fmla="*/ 105 w 1058"/>
                <a:gd name="T81" fmla="*/ 150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58" h="1222">
                  <a:moveTo>
                    <a:pt x="1029" y="0"/>
                  </a:moveTo>
                  <a:lnTo>
                    <a:pt x="1029" y="29"/>
                  </a:lnTo>
                  <a:lnTo>
                    <a:pt x="1039" y="56"/>
                  </a:lnTo>
                  <a:lnTo>
                    <a:pt x="1039" y="95"/>
                  </a:lnTo>
                  <a:lnTo>
                    <a:pt x="1047" y="121"/>
                  </a:lnTo>
                  <a:lnTo>
                    <a:pt x="1047" y="150"/>
                  </a:lnTo>
                  <a:lnTo>
                    <a:pt x="1047" y="187"/>
                  </a:lnTo>
                  <a:lnTo>
                    <a:pt x="1047" y="216"/>
                  </a:lnTo>
                  <a:lnTo>
                    <a:pt x="1058" y="245"/>
                  </a:lnTo>
                  <a:lnTo>
                    <a:pt x="1058" y="282"/>
                  </a:lnTo>
                  <a:lnTo>
                    <a:pt x="1058" y="311"/>
                  </a:lnTo>
                  <a:lnTo>
                    <a:pt x="1058" y="349"/>
                  </a:lnTo>
                  <a:lnTo>
                    <a:pt x="1058" y="376"/>
                  </a:lnTo>
                  <a:lnTo>
                    <a:pt x="1047" y="403"/>
                  </a:lnTo>
                  <a:lnTo>
                    <a:pt x="1047" y="440"/>
                  </a:lnTo>
                  <a:lnTo>
                    <a:pt x="1047" y="469"/>
                  </a:lnTo>
                  <a:lnTo>
                    <a:pt x="1047" y="498"/>
                  </a:lnTo>
                  <a:lnTo>
                    <a:pt x="1039" y="536"/>
                  </a:lnTo>
                  <a:lnTo>
                    <a:pt x="1039" y="565"/>
                  </a:lnTo>
                  <a:lnTo>
                    <a:pt x="1029" y="602"/>
                  </a:lnTo>
                  <a:lnTo>
                    <a:pt x="1029" y="631"/>
                  </a:lnTo>
                  <a:lnTo>
                    <a:pt x="1018" y="658"/>
                  </a:lnTo>
                  <a:lnTo>
                    <a:pt x="1018" y="685"/>
                  </a:lnTo>
                  <a:lnTo>
                    <a:pt x="1010" y="723"/>
                  </a:lnTo>
                  <a:lnTo>
                    <a:pt x="1000" y="752"/>
                  </a:lnTo>
                  <a:lnTo>
                    <a:pt x="990" y="780"/>
                  </a:lnTo>
                  <a:lnTo>
                    <a:pt x="979" y="818"/>
                  </a:lnTo>
                  <a:lnTo>
                    <a:pt x="973" y="847"/>
                  </a:lnTo>
                  <a:lnTo>
                    <a:pt x="962" y="874"/>
                  </a:lnTo>
                  <a:lnTo>
                    <a:pt x="952" y="903"/>
                  </a:lnTo>
                  <a:lnTo>
                    <a:pt x="944" y="932"/>
                  </a:lnTo>
                  <a:lnTo>
                    <a:pt x="933" y="967"/>
                  </a:lnTo>
                  <a:lnTo>
                    <a:pt x="923" y="996"/>
                  </a:lnTo>
                  <a:lnTo>
                    <a:pt x="905" y="1024"/>
                  </a:lnTo>
                  <a:lnTo>
                    <a:pt x="894" y="1052"/>
                  </a:lnTo>
                  <a:lnTo>
                    <a:pt x="886" y="1081"/>
                  </a:lnTo>
                  <a:lnTo>
                    <a:pt x="865" y="1109"/>
                  </a:lnTo>
                  <a:lnTo>
                    <a:pt x="855" y="1137"/>
                  </a:lnTo>
                  <a:lnTo>
                    <a:pt x="837" y="1166"/>
                  </a:lnTo>
                  <a:lnTo>
                    <a:pt x="826" y="1194"/>
                  </a:lnTo>
                  <a:lnTo>
                    <a:pt x="808" y="1222"/>
                  </a:lnTo>
                  <a:lnTo>
                    <a:pt x="0" y="770"/>
                  </a:lnTo>
                  <a:lnTo>
                    <a:pt x="10" y="752"/>
                  </a:lnTo>
                  <a:lnTo>
                    <a:pt x="19" y="741"/>
                  </a:lnTo>
                  <a:lnTo>
                    <a:pt x="19" y="723"/>
                  </a:lnTo>
                  <a:lnTo>
                    <a:pt x="29" y="714"/>
                  </a:lnTo>
                  <a:lnTo>
                    <a:pt x="39" y="695"/>
                  </a:lnTo>
                  <a:lnTo>
                    <a:pt x="39" y="685"/>
                  </a:lnTo>
                  <a:lnTo>
                    <a:pt x="48" y="668"/>
                  </a:lnTo>
                  <a:lnTo>
                    <a:pt x="58" y="650"/>
                  </a:lnTo>
                  <a:lnTo>
                    <a:pt x="58" y="639"/>
                  </a:lnTo>
                  <a:lnTo>
                    <a:pt x="68" y="621"/>
                  </a:lnTo>
                  <a:lnTo>
                    <a:pt x="78" y="610"/>
                  </a:lnTo>
                  <a:lnTo>
                    <a:pt x="78" y="592"/>
                  </a:lnTo>
                  <a:lnTo>
                    <a:pt x="85" y="573"/>
                  </a:lnTo>
                  <a:lnTo>
                    <a:pt x="85" y="565"/>
                  </a:lnTo>
                  <a:lnTo>
                    <a:pt x="85" y="546"/>
                  </a:lnTo>
                  <a:lnTo>
                    <a:pt x="95" y="536"/>
                  </a:lnTo>
                  <a:lnTo>
                    <a:pt x="95" y="517"/>
                  </a:lnTo>
                  <a:lnTo>
                    <a:pt x="105" y="498"/>
                  </a:lnTo>
                  <a:lnTo>
                    <a:pt x="105" y="488"/>
                  </a:lnTo>
                  <a:lnTo>
                    <a:pt x="105" y="469"/>
                  </a:lnTo>
                  <a:lnTo>
                    <a:pt x="114" y="451"/>
                  </a:lnTo>
                  <a:lnTo>
                    <a:pt x="114" y="440"/>
                  </a:lnTo>
                  <a:lnTo>
                    <a:pt x="114" y="422"/>
                  </a:lnTo>
                  <a:lnTo>
                    <a:pt x="114" y="403"/>
                  </a:lnTo>
                  <a:lnTo>
                    <a:pt x="114" y="395"/>
                  </a:lnTo>
                  <a:lnTo>
                    <a:pt x="124" y="376"/>
                  </a:lnTo>
                  <a:lnTo>
                    <a:pt x="124" y="357"/>
                  </a:lnTo>
                  <a:lnTo>
                    <a:pt x="124" y="349"/>
                  </a:lnTo>
                  <a:lnTo>
                    <a:pt x="124" y="330"/>
                  </a:lnTo>
                  <a:lnTo>
                    <a:pt x="124" y="311"/>
                  </a:lnTo>
                  <a:lnTo>
                    <a:pt x="124" y="301"/>
                  </a:lnTo>
                  <a:lnTo>
                    <a:pt x="124" y="282"/>
                  </a:lnTo>
                  <a:lnTo>
                    <a:pt x="124" y="264"/>
                  </a:lnTo>
                  <a:lnTo>
                    <a:pt x="124" y="253"/>
                  </a:lnTo>
                  <a:lnTo>
                    <a:pt x="114" y="235"/>
                  </a:lnTo>
                  <a:lnTo>
                    <a:pt x="114" y="216"/>
                  </a:lnTo>
                  <a:lnTo>
                    <a:pt x="114" y="197"/>
                  </a:lnTo>
                  <a:lnTo>
                    <a:pt x="114" y="187"/>
                  </a:lnTo>
                  <a:lnTo>
                    <a:pt x="114" y="168"/>
                  </a:lnTo>
                  <a:lnTo>
                    <a:pt x="105" y="150"/>
                  </a:lnTo>
                  <a:lnTo>
                    <a:pt x="1029" y="0"/>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4273" name="Freeform 33"/>
            <p:cNvSpPr/>
            <p:nvPr/>
          </p:nvSpPr>
          <p:spPr bwMode="auto">
            <a:xfrm>
              <a:off x="3370" y="1334"/>
              <a:ext cx="830" cy="915"/>
            </a:xfrm>
            <a:custGeom>
              <a:avLst/>
              <a:gdLst>
                <a:gd name="T0" fmla="*/ 620 w 1231"/>
                <a:gd name="T1" fmla="*/ 18 h 1293"/>
                <a:gd name="T2" fmla="*/ 668 w 1231"/>
                <a:gd name="T3" fmla="*/ 68 h 1293"/>
                <a:gd name="T4" fmla="*/ 716 w 1231"/>
                <a:gd name="T5" fmla="*/ 107 h 1293"/>
                <a:gd name="T6" fmla="*/ 763 w 1231"/>
                <a:gd name="T7" fmla="*/ 158 h 1293"/>
                <a:gd name="T8" fmla="*/ 802 w 1231"/>
                <a:gd name="T9" fmla="*/ 207 h 1293"/>
                <a:gd name="T10" fmla="*/ 850 w 1231"/>
                <a:gd name="T11" fmla="*/ 256 h 1293"/>
                <a:gd name="T12" fmla="*/ 889 w 1231"/>
                <a:gd name="T13" fmla="*/ 314 h 1293"/>
                <a:gd name="T14" fmla="*/ 926 w 1231"/>
                <a:gd name="T15" fmla="*/ 363 h 1293"/>
                <a:gd name="T16" fmla="*/ 964 w 1231"/>
                <a:gd name="T17" fmla="*/ 423 h 1293"/>
                <a:gd name="T18" fmla="*/ 993 w 1231"/>
                <a:gd name="T19" fmla="*/ 484 h 1293"/>
                <a:gd name="T20" fmla="*/ 1030 w 1231"/>
                <a:gd name="T21" fmla="*/ 533 h 1293"/>
                <a:gd name="T22" fmla="*/ 1059 w 1231"/>
                <a:gd name="T23" fmla="*/ 593 h 1293"/>
                <a:gd name="T24" fmla="*/ 1088 w 1231"/>
                <a:gd name="T25" fmla="*/ 651 h 1293"/>
                <a:gd name="T26" fmla="*/ 1108 w 1231"/>
                <a:gd name="T27" fmla="*/ 720 h 1293"/>
                <a:gd name="T28" fmla="*/ 1136 w 1231"/>
                <a:gd name="T29" fmla="*/ 780 h 1293"/>
                <a:gd name="T30" fmla="*/ 1156 w 1231"/>
                <a:gd name="T31" fmla="*/ 839 h 1293"/>
                <a:gd name="T32" fmla="*/ 1175 w 1231"/>
                <a:gd name="T33" fmla="*/ 909 h 1293"/>
                <a:gd name="T34" fmla="*/ 1193 w 1231"/>
                <a:gd name="T35" fmla="*/ 967 h 1293"/>
                <a:gd name="T36" fmla="*/ 1214 w 1231"/>
                <a:gd name="T37" fmla="*/ 1037 h 1293"/>
                <a:gd name="T38" fmla="*/ 1222 w 1231"/>
                <a:gd name="T39" fmla="*/ 1096 h 1293"/>
                <a:gd name="T40" fmla="*/ 314 w 1231"/>
                <a:gd name="T41" fmla="*/ 1293 h 1293"/>
                <a:gd name="T42" fmla="*/ 314 w 1231"/>
                <a:gd name="T43" fmla="*/ 1263 h 1293"/>
                <a:gd name="T44" fmla="*/ 306 w 1231"/>
                <a:gd name="T45" fmla="*/ 1234 h 1293"/>
                <a:gd name="T46" fmla="*/ 296 w 1231"/>
                <a:gd name="T47" fmla="*/ 1205 h 1293"/>
                <a:gd name="T48" fmla="*/ 287 w 1231"/>
                <a:gd name="T49" fmla="*/ 1166 h 1293"/>
                <a:gd name="T50" fmla="*/ 277 w 1231"/>
                <a:gd name="T51" fmla="*/ 1135 h 1293"/>
                <a:gd name="T52" fmla="*/ 267 w 1231"/>
                <a:gd name="T53" fmla="*/ 1106 h 1293"/>
                <a:gd name="T54" fmla="*/ 248 w 1231"/>
                <a:gd name="T55" fmla="*/ 1076 h 1293"/>
                <a:gd name="T56" fmla="*/ 238 w 1231"/>
                <a:gd name="T57" fmla="*/ 1047 h 1293"/>
                <a:gd name="T58" fmla="*/ 229 w 1231"/>
                <a:gd name="T59" fmla="*/ 1016 h 1293"/>
                <a:gd name="T60" fmla="*/ 209 w 1231"/>
                <a:gd name="T61" fmla="*/ 987 h 1293"/>
                <a:gd name="T62" fmla="*/ 190 w 1231"/>
                <a:gd name="T63" fmla="*/ 957 h 1293"/>
                <a:gd name="T64" fmla="*/ 171 w 1231"/>
                <a:gd name="T65" fmla="*/ 928 h 1293"/>
                <a:gd name="T66" fmla="*/ 151 w 1231"/>
                <a:gd name="T67" fmla="*/ 909 h 1293"/>
                <a:gd name="T68" fmla="*/ 132 w 1231"/>
                <a:gd name="T69" fmla="*/ 879 h 1293"/>
                <a:gd name="T70" fmla="*/ 114 w 1231"/>
                <a:gd name="T71" fmla="*/ 850 h 1293"/>
                <a:gd name="T72" fmla="*/ 95 w 1231"/>
                <a:gd name="T73" fmla="*/ 829 h 1293"/>
                <a:gd name="T74" fmla="*/ 75 w 1231"/>
                <a:gd name="T75" fmla="*/ 800 h 1293"/>
                <a:gd name="T76" fmla="*/ 46 w 1231"/>
                <a:gd name="T77" fmla="*/ 780 h 1293"/>
                <a:gd name="T78" fmla="*/ 29 w 1231"/>
                <a:gd name="T79" fmla="*/ 760 h 1293"/>
                <a:gd name="T80" fmla="*/ 0 w 1231"/>
                <a:gd name="T81" fmla="*/ 731 h 1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1" h="1293">
                  <a:moveTo>
                    <a:pt x="602" y="0"/>
                  </a:moveTo>
                  <a:lnTo>
                    <a:pt x="620" y="18"/>
                  </a:lnTo>
                  <a:lnTo>
                    <a:pt x="648" y="37"/>
                  </a:lnTo>
                  <a:lnTo>
                    <a:pt x="668" y="68"/>
                  </a:lnTo>
                  <a:lnTo>
                    <a:pt x="697" y="88"/>
                  </a:lnTo>
                  <a:lnTo>
                    <a:pt x="716" y="107"/>
                  </a:lnTo>
                  <a:lnTo>
                    <a:pt x="744" y="137"/>
                  </a:lnTo>
                  <a:lnTo>
                    <a:pt x="763" y="158"/>
                  </a:lnTo>
                  <a:lnTo>
                    <a:pt x="782" y="187"/>
                  </a:lnTo>
                  <a:lnTo>
                    <a:pt x="802" y="207"/>
                  </a:lnTo>
                  <a:lnTo>
                    <a:pt x="831" y="236"/>
                  </a:lnTo>
                  <a:lnTo>
                    <a:pt x="850" y="256"/>
                  </a:lnTo>
                  <a:lnTo>
                    <a:pt x="869" y="287"/>
                  </a:lnTo>
                  <a:lnTo>
                    <a:pt x="889" y="314"/>
                  </a:lnTo>
                  <a:lnTo>
                    <a:pt x="908" y="345"/>
                  </a:lnTo>
                  <a:lnTo>
                    <a:pt x="926" y="363"/>
                  </a:lnTo>
                  <a:lnTo>
                    <a:pt x="943" y="394"/>
                  </a:lnTo>
                  <a:lnTo>
                    <a:pt x="964" y="423"/>
                  </a:lnTo>
                  <a:lnTo>
                    <a:pt x="972" y="454"/>
                  </a:lnTo>
                  <a:lnTo>
                    <a:pt x="993" y="484"/>
                  </a:lnTo>
                  <a:lnTo>
                    <a:pt x="1011" y="503"/>
                  </a:lnTo>
                  <a:lnTo>
                    <a:pt x="1030" y="533"/>
                  </a:lnTo>
                  <a:lnTo>
                    <a:pt x="1040" y="562"/>
                  </a:lnTo>
                  <a:lnTo>
                    <a:pt x="1059" y="593"/>
                  </a:lnTo>
                  <a:lnTo>
                    <a:pt x="1069" y="620"/>
                  </a:lnTo>
                  <a:lnTo>
                    <a:pt x="1088" y="651"/>
                  </a:lnTo>
                  <a:lnTo>
                    <a:pt x="1098" y="690"/>
                  </a:lnTo>
                  <a:lnTo>
                    <a:pt x="1108" y="720"/>
                  </a:lnTo>
                  <a:lnTo>
                    <a:pt x="1127" y="749"/>
                  </a:lnTo>
                  <a:lnTo>
                    <a:pt x="1136" y="780"/>
                  </a:lnTo>
                  <a:lnTo>
                    <a:pt x="1146" y="809"/>
                  </a:lnTo>
                  <a:lnTo>
                    <a:pt x="1156" y="839"/>
                  </a:lnTo>
                  <a:lnTo>
                    <a:pt x="1164" y="870"/>
                  </a:lnTo>
                  <a:lnTo>
                    <a:pt x="1175" y="909"/>
                  </a:lnTo>
                  <a:lnTo>
                    <a:pt x="1185" y="938"/>
                  </a:lnTo>
                  <a:lnTo>
                    <a:pt x="1193" y="967"/>
                  </a:lnTo>
                  <a:lnTo>
                    <a:pt x="1204" y="998"/>
                  </a:lnTo>
                  <a:lnTo>
                    <a:pt x="1214" y="1037"/>
                  </a:lnTo>
                  <a:lnTo>
                    <a:pt x="1222" y="1067"/>
                  </a:lnTo>
                  <a:lnTo>
                    <a:pt x="1222" y="1096"/>
                  </a:lnTo>
                  <a:lnTo>
                    <a:pt x="1231" y="1135"/>
                  </a:lnTo>
                  <a:lnTo>
                    <a:pt x="314" y="1293"/>
                  </a:lnTo>
                  <a:lnTo>
                    <a:pt x="314" y="1283"/>
                  </a:lnTo>
                  <a:lnTo>
                    <a:pt x="314" y="1263"/>
                  </a:lnTo>
                  <a:lnTo>
                    <a:pt x="306" y="1254"/>
                  </a:lnTo>
                  <a:lnTo>
                    <a:pt x="306" y="1234"/>
                  </a:lnTo>
                  <a:lnTo>
                    <a:pt x="296" y="1215"/>
                  </a:lnTo>
                  <a:lnTo>
                    <a:pt x="296" y="1205"/>
                  </a:lnTo>
                  <a:lnTo>
                    <a:pt x="296" y="1186"/>
                  </a:lnTo>
                  <a:lnTo>
                    <a:pt x="287" y="1166"/>
                  </a:lnTo>
                  <a:lnTo>
                    <a:pt x="287" y="1156"/>
                  </a:lnTo>
                  <a:lnTo>
                    <a:pt x="277" y="1135"/>
                  </a:lnTo>
                  <a:lnTo>
                    <a:pt x="267" y="1127"/>
                  </a:lnTo>
                  <a:lnTo>
                    <a:pt x="267" y="1106"/>
                  </a:lnTo>
                  <a:lnTo>
                    <a:pt x="258" y="1096"/>
                  </a:lnTo>
                  <a:lnTo>
                    <a:pt x="248" y="1076"/>
                  </a:lnTo>
                  <a:lnTo>
                    <a:pt x="248" y="1057"/>
                  </a:lnTo>
                  <a:lnTo>
                    <a:pt x="238" y="1047"/>
                  </a:lnTo>
                  <a:lnTo>
                    <a:pt x="229" y="1026"/>
                  </a:lnTo>
                  <a:lnTo>
                    <a:pt x="229" y="1016"/>
                  </a:lnTo>
                  <a:lnTo>
                    <a:pt x="219" y="998"/>
                  </a:lnTo>
                  <a:lnTo>
                    <a:pt x="209" y="987"/>
                  </a:lnTo>
                  <a:lnTo>
                    <a:pt x="200" y="977"/>
                  </a:lnTo>
                  <a:lnTo>
                    <a:pt x="190" y="957"/>
                  </a:lnTo>
                  <a:lnTo>
                    <a:pt x="180" y="947"/>
                  </a:lnTo>
                  <a:lnTo>
                    <a:pt x="171" y="928"/>
                  </a:lnTo>
                  <a:lnTo>
                    <a:pt x="161" y="919"/>
                  </a:lnTo>
                  <a:lnTo>
                    <a:pt x="151" y="909"/>
                  </a:lnTo>
                  <a:lnTo>
                    <a:pt x="143" y="889"/>
                  </a:lnTo>
                  <a:lnTo>
                    <a:pt x="132" y="879"/>
                  </a:lnTo>
                  <a:lnTo>
                    <a:pt x="122" y="870"/>
                  </a:lnTo>
                  <a:lnTo>
                    <a:pt x="114" y="850"/>
                  </a:lnTo>
                  <a:lnTo>
                    <a:pt x="103" y="839"/>
                  </a:lnTo>
                  <a:lnTo>
                    <a:pt x="95" y="829"/>
                  </a:lnTo>
                  <a:lnTo>
                    <a:pt x="85" y="809"/>
                  </a:lnTo>
                  <a:lnTo>
                    <a:pt x="75" y="800"/>
                  </a:lnTo>
                  <a:lnTo>
                    <a:pt x="66" y="790"/>
                  </a:lnTo>
                  <a:lnTo>
                    <a:pt x="46" y="780"/>
                  </a:lnTo>
                  <a:lnTo>
                    <a:pt x="37" y="770"/>
                  </a:lnTo>
                  <a:lnTo>
                    <a:pt x="29" y="760"/>
                  </a:lnTo>
                  <a:lnTo>
                    <a:pt x="18" y="741"/>
                  </a:lnTo>
                  <a:lnTo>
                    <a:pt x="0" y="731"/>
                  </a:lnTo>
                  <a:lnTo>
                    <a:pt x="602" y="0"/>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4274" name="Freeform 34"/>
            <p:cNvSpPr/>
            <p:nvPr/>
          </p:nvSpPr>
          <p:spPr bwMode="auto">
            <a:xfrm>
              <a:off x="2849" y="935"/>
              <a:ext cx="819" cy="755"/>
            </a:xfrm>
            <a:custGeom>
              <a:avLst/>
              <a:gdLst>
                <a:gd name="T0" fmla="*/ 28 w 1212"/>
                <a:gd name="T1" fmla="*/ 0 h 1066"/>
                <a:gd name="T2" fmla="*/ 98 w 1212"/>
                <a:gd name="T3" fmla="*/ 0 h 1066"/>
                <a:gd name="T4" fmla="*/ 166 w 1212"/>
                <a:gd name="T5" fmla="*/ 0 h 1066"/>
                <a:gd name="T6" fmla="*/ 226 w 1212"/>
                <a:gd name="T7" fmla="*/ 9 h 1066"/>
                <a:gd name="T8" fmla="*/ 292 w 1212"/>
                <a:gd name="T9" fmla="*/ 19 h 1066"/>
                <a:gd name="T10" fmla="*/ 362 w 1212"/>
                <a:gd name="T11" fmla="*/ 26 h 1066"/>
                <a:gd name="T12" fmla="*/ 421 w 1212"/>
                <a:gd name="T13" fmla="*/ 44 h 1066"/>
                <a:gd name="T14" fmla="*/ 489 w 1212"/>
                <a:gd name="T15" fmla="*/ 53 h 1066"/>
                <a:gd name="T16" fmla="*/ 549 w 1212"/>
                <a:gd name="T17" fmla="*/ 72 h 1066"/>
                <a:gd name="T18" fmla="*/ 615 w 1212"/>
                <a:gd name="T19" fmla="*/ 89 h 1066"/>
                <a:gd name="T20" fmla="*/ 675 w 1212"/>
                <a:gd name="T21" fmla="*/ 116 h 1066"/>
                <a:gd name="T22" fmla="*/ 734 w 1212"/>
                <a:gd name="T23" fmla="*/ 135 h 1066"/>
                <a:gd name="T24" fmla="*/ 792 w 1212"/>
                <a:gd name="T25" fmla="*/ 160 h 1066"/>
                <a:gd name="T26" fmla="*/ 851 w 1212"/>
                <a:gd name="T27" fmla="*/ 187 h 1066"/>
                <a:gd name="T28" fmla="*/ 909 w 1212"/>
                <a:gd name="T29" fmla="*/ 214 h 1066"/>
                <a:gd name="T30" fmla="*/ 967 w 1212"/>
                <a:gd name="T31" fmla="*/ 242 h 1066"/>
                <a:gd name="T32" fmla="*/ 1026 w 1212"/>
                <a:gd name="T33" fmla="*/ 277 h 1066"/>
                <a:gd name="T34" fmla="*/ 1076 w 1212"/>
                <a:gd name="T35" fmla="*/ 313 h 1066"/>
                <a:gd name="T36" fmla="*/ 1135 w 1212"/>
                <a:gd name="T37" fmla="*/ 349 h 1066"/>
                <a:gd name="T38" fmla="*/ 1183 w 1212"/>
                <a:gd name="T39" fmla="*/ 384 h 1066"/>
                <a:gd name="T40" fmla="*/ 596 w 1212"/>
                <a:gd name="T41" fmla="*/ 1066 h 1066"/>
                <a:gd name="T42" fmla="*/ 576 w 1212"/>
                <a:gd name="T43" fmla="*/ 1047 h 1066"/>
                <a:gd name="T44" fmla="*/ 549 w 1212"/>
                <a:gd name="T45" fmla="*/ 1030 h 1066"/>
                <a:gd name="T46" fmla="*/ 518 w 1212"/>
                <a:gd name="T47" fmla="*/ 1012 h 1066"/>
                <a:gd name="T48" fmla="*/ 499 w 1212"/>
                <a:gd name="T49" fmla="*/ 995 h 1066"/>
                <a:gd name="T50" fmla="*/ 470 w 1212"/>
                <a:gd name="T51" fmla="*/ 985 h 1066"/>
                <a:gd name="T52" fmla="*/ 440 w 1212"/>
                <a:gd name="T53" fmla="*/ 968 h 1066"/>
                <a:gd name="T54" fmla="*/ 411 w 1212"/>
                <a:gd name="T55" fmla="*/ 957 h 1066"/>
                <a:gd name="T56" fmla="*/ 380 w 1212"/>
                <a:gd name="T57" fmla="*/ 940 h 1066"/>
                <a:gd name="T58" fmla="*/ 351 w 1212"/>
                <a:gd name="T59" fmla="*/ 932 h 1066"/>
                <a:gd name="T60" fmla="*/ 323 w 1212"/>
                <a:gd name="T61" fmla="*/ 922 h 1066"/>
                <a:gd name="T62" fmla="*/ 283 w 1212"/>
                <a:gd name="T63" fmla="*/ 905 h 1066"/>
                <a:gd name="T64" fmla="*/ 253 w 1212"/>
                <a:gd name="T65" fmla="*/ 894 h 1066"/>
                <a:gd name="T66" fmla="*/ 226 w 1212"/>
                <a:gd name="T67" fmla="*/ 894 h 1066"/>
                <a:gd name="T68" fmla="*/ 197 w 1212"/>
                <a:gd name="T69" fmla="*/ 886 h 1066"/>
                <a:gd name="T70" fmla="*/ 156 w 1212"/>
                <a:gd name="T71" fmla="*/ 877 h 1066"/>
                <a:gd name="T72" fmla="*/ 127 w 1212"/>
                <a:gd name="T73" fmla="*/ 877 h 1066"/>
                <a:gd name="T74" fmla="*/ 98 w 1212"/>
                <a:gd name="T75" fmla="*/ 867 h 1066"/>
                <a:gd name="T76" fmla="*/ 59 w 1212"/>
                <a:gd name="T77" fmla="*/ 867 h 1066"/>
                <a:gd name="T78" fmla="*/ 28 w 1212"/>
                <a:gd name="T79" fmla="*/ 867 h 1066"/>
                <a:gd name="T80" fmla="*/ 0 w 1212"/>
                <a:gd name="T81" fmla="*/ 867 h 10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12" h="1066">
                  <a:moveTo>
                    <a:pt x="0" y="0"/>
                  </a:moveTo>
                  <a:lnTo>
                    <a:pt x="28" y="0"/>
                  </a:lnTo>
                  <a:lnTo>
                    <a:pt x="59" y="0"/>
                  </a:lnTo>
                  <a:lnTo>
                    <a:pt x="98" y="0"/>
                  </a:lnTo>
                  <a:lnTo>
                    <a:pt x="127" y="0"/>
                  </a:lnTo>
                  <a:lnTo>
                    <a:pt x="166" y="0"/>
                  </a:lnTo>
                  <a:lnTo>
                    <a:pt x="197" y="9"/>
                  </a:lnTo>
                  <a:lnTo>
                    <a:pt x="226" y="9"/>
                  </a:lnTo>
                  <a:lnTo>
                    <a:pt x="263" y="19"/>
                  </a:lnTo>
                  <a:lnTo>
                    <a:pt x="292" y="19"/>
                  </a:lnTo>
                  <a:lnTo>
                    <a:pt x="323" y="26"/>
                  </a:lnTo>
                  <a:lnTo>
                    <a:pt x="362" y="26"/>
                  </a:lnTo>
                  <a:lnTo>
                    <a:pt x="391" y="34"/>
                  </a:lnTo>
                  <a:lnTo>
                    <a:pt x="421" y="44"/>
                  </a:lnTo>
                  <a:lnTo>
                    <a:pt x="450" y="44"/>
                  </a:lnTo>
                  <a:lnTo>
                    <a:pt x="489" y="53"/>
                  </a:lnTo>
                  <a:lnTo>
                    <a:pt x="518" y="61"/>
                  </a:lnTo>
                  <a:lnTo>
                    <a:pt x="549" y="72"/>
                  </a:lnTo>
                  <a:lnTo>
                    <a:pt x="576" y="80"/>
                  </a:lnTo>
                  <a:lnTo>
                    <a:pt x="615" y="89"/>
                  </a:lnTo>
                  <a:lnTo>
                    <a:pt x="646" y="97"/>
                  </a:lnTo>
                  <a:lnTo>
                    <a:pt x="675" y="116"/>
                  </a:lnTo>
                  <a:lnTo>
                    <a:pt x="703" y="124"/>
                  </a:lnTo>
                  <a:lnTo>
                    <a:pt x="734" y="135"/>
                  </a:lnTo>
                  <a:lnTo>
                    <a:pt x="763" y="143"/>
                  </a:lnTo>
                  <a:lnTo>
                    <a:pt x="792" y="160"/>
                  </a:lnTo>
                  <a:lnTo>
                    <a:pt x="822" y="170"/>
                  </a:lnTo>
                  <a:lnTo>
                    <a:pt x="851" y="187"/>
                  </a:lnTo>
                  <a:lnTo>
                    <a:pt x="879" y="197"/>
                  </a:lnTo>
                  <a:lnTo>
                    <a:pt x="909" y="214"/>
                  </a:lnTo>
                  <a:lnTo>
                    <a:pt x="938" y="233"/>
                  </a:lnTo>
                  <a:lnTo>
                    <a:pt x="967" y="242"/>
                  </a:lnTo>
                  <a:lnTo>
                    <a:pt x="998" y="260"/>
                  </a:lnTo>
                  <a:lnTo>
                    <a:pt x="1026" y="277"/>
                  </a:lnTo>
                  <a:lnTo>
                    <a:pt x="1055" y="296"/>
                  </a:lnTo>
                  <a:lnTo>
                    <a:pt x="1076" y="313"/>
                  </a:lnTo>
                  <a:lnTo>
                    <a:pt x="1105" y="330"/>
                  </a:lnTo>
                  <a:lnTo>
                    <a:pt x="1135" y="349"/>
                  </a:lnTo>
                  <a:lnTo>
                    <a:pt x="1164" y="366"/>
                  </a:lnTo>
                  <a:lnTo>
                    <a:pt x="1183" y="384"/>
                  </a:lnTo>
                  <a:lnTo>
                    <a:pt x="1212" y="403"/>
                  </a:lnTo>
                  <a:lnTo>
                    <a:pt x="596" y="1066"/>
                  </a:lnTo>
                  <a:lnTo>
                    <a:pt x="586" y="1058"/>
                  </a:lnTo>
                  <a:lnTo>
                    <a:pt x="576" y="1047"/>
                  </a:lnTo>
                  <a:lnTo>
                    <a:pt x="566" y="1039"/>
                  </a:lnTo>
                  <a:lnTo>
                    <a:pt x="549" y="1030"/>
                  </a:lnTo>
                  <a:lnTo>
                    <a:pt x="539" y="1022"/>
                  </a:lnTo>
                  <a:lnTo>
                    <a:pt x="518" y="1012"/>
                  </a:lnTo>
                  <a:lnTo>
                    <a:pt x="510" y="1003"/>
                  </a:lnTo>
                  <a:lnTo>
                    <a:pt x="499" y="995"/>
                  </a:lnTo>
                  <a:lnTo>
                    <a:pt x="479" y="995"/>
                  </a:lnTo>
                  <a:lnTo>
                    <a:pt x="470" y="985"/>
                  </a:lnTo>
                  <a:lnTo>
                    <a:pt x="450" y="976"/>
                  </a:lnTo>
                  <a:lnTo>
                    <a:pt x="440" y="968"/>
                  </a:lnTo>
                  <a:lnTo>
                    <a:pt x="421" y="957"/>
                  </a:lnTo>
                  <a:lnTo>
                    <a:pt x="411" y="957"/>
                  </a:lnTo>
                  <a:lnTo>
                    <a:pt x="391" y="949"/>
                  </a:lnTo>
                  <a:lnTo>
                    <a:pt x="380" y="940"/>
                  </a:lnTo>
                  <a:lnTo>
                    <a:pt x="362" y="932"/>
                  </a:lnTo>
                  <a:lnTo>
                    <a:pt x="351" y="932"/>
                  </a:lnTo>
                  <a:lnTo>
                    <a:pt x="333" y="922"/>
                  </a:lnTo>
                  <a:lnTo>
                    <a:pt x="323" y="922"/>
                  </a:lnTo>
                  <a:lnTo>
                    <a:pt x="302" y="913"/>
                  </a:lnTo>
                  <a:lnTo>
                    <a:pt x="283" y="905"/>
                  </a:lnTo>
                  <a:lnTo>
                    <a:pt x="273" y="905"/>
                  </a:lnTo>
                  <a:lnTo>
                    <a:pt x="253" y="894"/>
                  </a:lnTo>
                  <a:lnTo>
                    <a:pt x="246" y="894"/>
                  </a:lnTo>
                  <a:lnTo>
                    <a:pt x="226" y="894"/>
                  </a:lnTo>
                  <a:lnTo>
                    <a:pt x="205" y="886"/>
                  </a:lnTo>
                  <a:lnTo>
                    <a:pt x="197" y="886"/>
                  </a:lnTo>
                  <a:lnTo>
                    <a:pt x="176" y="886"/>
                  </a:lnTo>
                  <a:lnTo>
                    <a:pt x="156" y="877"/>
                  </a:lnTo>
                  <a:lnTo>
                    <a:pt x="147" y="877"/>
                  </a:lnTo>
                  <a:lnTo>
                    <a:pt x="127" y="877"/>
                  </a:lnTo>
                  <a:lnTo>
                    <a:pt x="108" y="867"/>
                  </a:lnTo>
                  <a:lnTo>
                    <a:pt x="98" y="867"/>
                  </a:lnTo>
                  <a:lnTo>
                    <a:pt x="78" y="867"/>
                  </a:lnTo>
                  <a:lnTo>
                    <a:pt x="59" y="867"/>
                  </a:lnTo>
                  <a:lnTo>
                    <a:pt x="49" y="867"/>
                  </a:lnTo>
                  <a:lnTo>
                    <a:pt x="28" y="867"/>
                  </a:lnTo>
                  <a:lnTo>
                    <a:pt x="10" y="867"/>
                  </a:lnTo>
                  <a:lnTo>
                    <a:pt x="0" y="867"/>
                  </a:lnTo>
                  <a:lnTo>
                    <a:pt x="0" y="0"/>
                  </a:lnTo>
                  <a:close/>
                </a:path>
              </a:pathLst>
            </a:custGeom>
            <a:solidFill>
              <a:srgbClr val="D6EBF6"/>
            </a:solidFill>
            <a:ln w="9525"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45720" rIns="45720" anchor="b"/>
            <a:lstStyle/>
            <a:p>
              <a:endParaRPr lang="zh-CN" altLang="en-US"/>
            </a:p>
          </p:txBody>
        </p:sp>
        <p:sp>
          <p:nvSpPr>
            <p:cNvPr id="1034275" name="Oval 35"/>
            <p:cNvSpPr>
              <a:spLocks noChangeArrowheads="1"/>
            </p:cNvSpPr>
            <p:nvPr/>
          </p:nvSpPr>
          <p:spPr bwMode="auto">
            <a:xfrm>
              <a:off x="2270" y="1880"/>
              <a:ext cx="1005" cy="1022"/>
            </a:xfrm>
            <a:prstGeom prst="ellipse">
              <a:avLst/>
            </a:prstGeom>
            <a:solidFill>
              <a:srgbClr val="006699"/>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grpSp>
      <p:sp>
        <p:nvSpPr>
          <p:cNvPr id="1034276" name="Text Box 36"/>
          <p:cNvSpPr txBox="1">
            <a:spLocks noChangeArrowheads="1"/>
          </p:cNvSpPr>
          <p:nvPr/>
        </p:nvSpPr>
        <p:spPr bwMode="auto">
          <a:xfrm>
            <a:off x="2052638" y="5537200"/>
            <a:ext cx="5441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以之前大量输入信息为基础，依托海鼎评估框架，</a:t>
            </a:r>
            <a:endParaRPr lang="zh-CN" altLang="en-US"/>
          </a:p>
          <a:p>
            <a:r>
              <a:rPr lang="zh-CN" altLang="en-US"/>
              <a:t>形成业务痛点描述、根因分析、改善动议的相关内容</a:t>
            </a:r>
            <a:endParaRPr lang="zh-CN" altLang="en-US"/>
          </a:p>
        </p:txBody>
      </p:sp>
      <p:sp>
        <p:nvSpPr>
          <p:cNvPr id="1034277" name="Text Box 37"/>
          <p:cNvSpPr txBox="1">
            <a:spLocks noChangeArrowheads="1"/>
          </p:cNvSpPr>
          <p:nvPr/>
        </p:nvSpPr>
        <p:spPr bwMode="auto">
          <a:xfrm>
            <a:off x="4022725" y="4213225"/>
            <a:ext cx="140493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400">
                <a:latin typeface="微软雅黑" panose="020B0503020204020204" pitchFamily="34" charset="-122"/>
              </a:rPr>
              <a:t>分析</a:t>
            </a:r>
            <a:r>
              <a:rPr lang="en-US" altLang="zh-CN" sz="1400">
                <a:latin typeface="微软雅黑" panose="020B0503020204020204" pitchFamily="34" charset="-122"/>
              </a:rPr>
              <a:t>&amp;</a:t>
            </a:r>
            <a:r>
              <a:rPr lang="zh-CN" altLang="en-US" sz="1400">
                <a:latin typeface="微软雅黑" panose="020B0503020204020204" pitchFamily="34" charset="-122"/>
              </a:rPr>
              <a:t>评估框架</a:t>
            </a:r>
            <a:endParaRPr lang="zh-CN" altLang="en-US" sz="1400">
              <a:latin typeface="微软雅黑" panose="020B0503020204020204" pitchFamily="34" charset="-122"/>
            </a:endParaRPr>
          </a:p>
        </p:txBody>
      </p:sp>
      <p:sp>
        <p:nvSpPr>
          <p:cNvPr id="1034278" name="Rectangle 38"/>
          <p:cNvSpPr>
            <a:spLocks noChangeArrowheads="1"/>
          </p:cNvSpPr>
          <p:nvPr/>
        </p:nvSpPr>
        <p:spPr bwMode="auto">
          <a:xfrm>
            <a:off x="8277225" y="790575"/>
            <a:ext cx="63182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6000">
                <a:solidFill>
                  <a:srgbClr val="006666"/>
                </a:solidFill>
                <a:latin typeface="微软雅黑" panose="020B0503020204020204" pitchFamily="34" charset="-122"/>
              </a:rPr>
              <a:t>II</a:t>
            </a:r>
            <a:endParaRPr lang="zh-CN" altLang="en-US" sz="6000">
              <a:solidFill>
                <a:srgbClr val="006666"/>
              </a:solidFill>
              <a:latin typeface="微软雅黑" panose="020B0503020204020204" pitchFamily="34"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6290"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将来自访谈纪要的要点进行全面整理、归类</a:t>
            </a:r>
            <a:endParaRPr lang="zh-CN" altLang="en-US"/>
          </a:p>
        </p:txBody>
      </p:sp>
      <p:grpSp>
        <p:nvGrpSpPr>
          <p:cNvPr id="1036291" name="Group 3"/>
          <p:cNvGrpSpPr/>
          <p:nvPr/>
        </p:nvGrpSpPr>
        <p:grpSpPr bwMode="auto">
          <a:xfrm>
            <a:off x="887413" y="1173163"/>
            <a:ext cx="7356475" cy="5208587"/>
            <a:chOff x="511" y="707"/>
            <a:chExt cx="4613" cy="3265"/>
          </a:xfrm>
        </p:grpSpPr>
        <p:pic>
          <p:nvPicPr>
            <p:cNvPr id="1036292" name="Picture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43" y="1124"/>
              <a:ext cx="4581" cy="2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36293" name="Rectangle 5"/>
            <p:cNvSpPr>
              <a:spLocks noChangeArrowheads="1"/>
            </p:cNvSpPr>
            <p:nvPr/>
          </p:nvSpPr>
          <p:spPr bwMode="gray">
            <a:xfrm>
              <a:off x="543" y="1133"/>
              <a:ext cx="626" cy="2312"/>
            </a:xfrm>
            <a:prstGeom prst="rect">
              <a:avLst/>
            </a:prstGeom>
            <a:noFill/>
            <a:ln w="22225" algn="ctr">
              <a:solidFill>
                <a:srgbClr val="8C4040"/>
              </a:solidFill>
              <a:miter lim="800000"/>
            </a:ln>
            <a:effectLst/>
            <a:extLst>
              <a:ext uri="{909E8E84-426E-40DD-AFC4-6F175D3DCCD1}">
                <a14:hiddenFill xmlns:a14="http://schemas.microsoft.com/office/drawing/2010/main">
                  <a:solidFill>
                    <a:srgbClr val="8C4040"/>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72000" rIns="72000" bIns="72000" anchor="ctr"/>
            <a:lstStyle/>
            <a:p>
              <a:endParaRPr lang="zh-CN" altLang="en-US"/>
            </a:p>
          </p:txBody>
        </p:sp>
        <p:sp>
          <p:nvSpPr>
            <p:cNvPr id="9" name="Line 16"/>
            <p:cNvSpPr>
              <a:spLocks noChangeShapeType="1"/>
            </p:cNvSpPr>
            <p:nvPr/>
          </p:nvSpPr>
          <p:spPr bwMode="gray">
            <a:xfrm rot="10800000" flipH="1" flipV="1">
              <a:off x="848" y="3459"/>
              <a:ext cx="0" cy="181"/>
            </a:xfrm>
            <a:prstGeom prst="line">
              <a:avLst/>
            </a:prstGeom>
            <a:noFill/>
            <a:ln w="22225">
              <a:solidFill>
                <a:srgbClr val="8C404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72000" rIns="72000" bIns="72000" anchor="ctr"/>
            <a:lstStyle/>
            <a:p>
              <a:endParaRPr lang="zh-CN" altLang="en-US"/>
            </a:p>
          </p:txBody>
        </p:sp>
        <p:sp>
          <p:nvSpPr>
            <p:cNvPr id="1036295" name="Text Box 7"/>
            <p:cNvSpPr txBox="1">
              <a:spLocks noChangeArrowheads="1"/>
            </p:cNvSpPr>
            <p:nvPr/>
          </p:nvSpPr>
          <p:spPr bwMode="auto">
            <a:xfrm>
              <a:off x="511" y="3597"/>
              <a:ext cx="673"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400"/>
                <a:t>记录信息的</a:t>
              </a:r>
              <a:endParaRPr lang="zh-CN" altLang="en-US" sz="1400"/>
            </a:p>
            <a:p>
              <a:r>
                <a:rPr lang="zh-CN" altLang="en-US" sz="1400"/>
                <a:t>原始来源</a:t>
              </a:r>
              <a:endParaRPr lang="zh-CN" altLang="en-US" sz="1400"/>
            </a:p>
          </p:txBody>
        </p:sp>
        <p:sp>
          <p:nvSpPr>
            <p:cNvPr id="1036296" name="Rectangle 8"/>
            <p:cNvSpPr>
              <a:spLocks noChangeArrowheads="1"/>
            </p:cNvSpPr>
            <p:nvPr/>
          </p:nvSpPr>
          <p:spPr bwMode="gray">
            <a:xfrm>
              <a:off x="3560" y="1108"/>
              <a:ext cx="1542" cy="181"/>
            </a:xfrm>
            <a:prstGeom prst="rect">
              <a:avLst/>
            </a:prstGeom>
            <a:noFill/>
            <a:ln w="22225" algn="ctr">
              <a:solidFill>
                <a:srgbClr val="8C4040"/>
              </a:solidFill>
              <a:miter lim="800000"/>
            </a:ln>
            <a:effectLst/>
            <a:extLst>
              <a:ext uri="{909E8E84-426E-40DD-AFC4-6F175D3DCCD1}">
                <a14:hiddenFill xmlns:a14="http://schemas.microsoft.com/office/drawing/2010/main">
                  <a:solidFill>
                    <a:srgbClr val="8C4040"/>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72000" rIns="72000" bIns="72000" anchor="ctr"/>
            <a:lstStyle/>
            <a:p>
              <a:endParaRPr lang="zh-CN" altLang="en-US"/>
            </a:p>
          </p:txBody>
        </p:sp>
        <p:sp>
          <p:nvSpPr>
            <p:cNvPr id="1036297" name="Text Box 9"/>
            <p:cNvSpPr txBox="1">
              <a:spLocks noChangeArrowheads="1"/>
            </p:cNvSpPr>
            <p:nvPr/>
          </p:nvSpPr>
          <p:spPr bwMode="auto">
            <a:xfrm>
              <a:off x="3076" y="707"/>
              <a:ext cx="1119"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400"/>
                <a:t>依据分析框架和业务</a:t>
              </a:r>
              <a:endParaRPr lang="zh-CN" altLang="en-US" sz="1400"/>
            </a:p>
            <a:p>
              <a:r>
                <a:rPr lang="zh-CN" altLang="en-US" sz="1400"/>
                <a:t>领域的痛点分类</a:t>
              </a:r>
              <a:endParaRPr lang="zh-CN" altLang="en-US" sz="1400"/>
            </a:p>
          </p:txBody>
        </p:sp>
        <p:sp>
          <p:nvSpPr>
            <p:cNvPr id="2" name="Line 16"/>
            <p:cNvSpPr>
              <a:spLocks noChangeShapeType="1"/>
            </p:cNvSpPr>
            <p:nvPr/>
          </p:nvSpPr>
          <p:spPr bwMode="gray">
            <a:xfrm rot="10800000" flipH="1" flipV="1">
              <a:off x="4080" y="889"/>
              <a:ext cx="253" cy="211"/>
            </a:xfrm>
            <a:prstGeom prst="line">
              <a:avLst/>
            </a:prstGeom>
            <a:noFill/>
            <a:ln w="22225">
              <a:solidFill>
                <a:srgbClr val="8C404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72000" rIns="72000" bIns="72000" anchor="ctr"/>
            <a:lstStyle/>
            <a:p>
              <a:endParaRPr lang="zh-CN" altLang="en-US"/>
            </a:p>
          </p:txBody>
        </p:sp>
        <p:sp>
          <p:nvSpPr>
            <p:cNvPr id="1036299" name="Rectangle 11"/>
            <p:cNvSpPr>
              <a:spLocks noChangeArrowheads="1"/>
            </p:cNvSpPr>
            <p:nvPr/>
          </p:nvSpPr>
          <p:spPr bwMode="gray">
            <a:xfrm>
              <a:off x="4353" y="2749"/>
              <a:ext cx="725" cy="726"/>
            </a:xfrm>
            <a:prstGeom prst="rect">
              <a:avLst/>
            </a:prstGeom>
            <a:noFill/>
            <a:ln w="22225" algn="ctr">
              <a:solidFill>
                <a:srgbClr val="8C4040"/>
              </a:solidFill>
              <a:miter lim="800000"/>
            </a:ln>
            <a:effectLst/>
            <a:extLst>
              <a:ext uri="{909E8E84-426E-40DD-AFC4-6F175D3DCCD1}">
                <a14:hiddenFill xmlns:a14="http://schemas.microsoft.com/office/drawing/2010/main">
                  <a:solidFill>
                    <a:srgbClr val="8C4040"/>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72000" rIns="72000" bIns="72000" anchor="ctr"/>
            <a:lstStyle/>
            <a:p>
              <a:endParaRPr lang="zh-CN" altLang="en-US"/>
            </a:p>
          </p:txBody>
        </p:sp>
        <p:sp>
          <p:nvSpPr>
            <p:cNvPr id="3" name="Line 16"/>
            <p:cNvSpPr>
              <a:spLocks noChangeShapeType="1"/>
            </p:cNvSpPr>
            <p:nvPr/>
          </p:nvSpPr>
          <p:spPr bwMode="gray">
            <a:xfrm rot="10800000" flipV="1">
              <a:off x="4307" y="3483"/>
              <a:ext cx="408" cy="181"/>
            </a:xfrm>
            <a:prstGeom prst="line">
              <a:avLst/>
            </a:prstGeom>
            <a:noFill/>
            <a:ln w="22225">
              <a:solidFill>
                <a:srgbClr val="8C404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72000" rIns="72000" bIns="72000" anchor="ctr"/>
            <a:lstStyle/>
            <a:p>
              <a:endParaRPr lang="zh-CN" altLang="en-US"/>
            </a:p>
          </p:txBody>
        </p:sp>
        <p:sp>
          <p:nvSpPr>
            <p:cNvPr id="1036301" name="Text Box 13"/>
            <p:cNvSpPr txBox="1">
              <a:spLocks noChangeArrowheads="1"/>
            </p:cNvSpPr>
            <p:nvPr/>
          </p:nvSpPr>
          <p:spPr bwMode="auto">
            <a:xfrm>
              <a:off x="3789" y="3648"/>
              <a:ext cx="1007"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400"/>
                <a:t>将针对同一问题的</a:t>
              </a:r>
              <a:endParaRPr lang="zh-CN" altLang="en-US" sz="1400"/>
            </a:p>
            <a:p>
              <a:r>
                <a:rPr lang="zh-CN" altLang="en-US" sz="1400"/>
                <a:t>阐述汇总在一起</a:t>
              </a:r>
              <a:endParaRPr lang="zh-CN" altLang="en-US" sz="1400"/>
            </a:p>
          </p:txBody>
        </p:sp>
      </p:grpSp>
      <p:sp>
        <p:nvSpPr>
          <p:cNvPr id="1036302" name="Rectangle 14"/>
          <p:cNvSpPr>
            <a:spLocks noChangeArrowheads="1"/>
          </p:cNvSpPr>
          <p:nvPr/>
        </p:nvSpPr>
        <p:spPr bwMode="auto">
          <a:xfrm>
            <a:off x="8277225" y="790575"/>
            <a:ext cx="63182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6000">
                <a:solidFill>
                  <a:srgbClr val="006666"/>
                </a:solidFill>
                <a:latin typeface="微软雅黑" panose="020B0503020204020204" pitchFamily="34" charset="-122"/>
              </a:rPr>
              <a:t>II</a:t>
            </a:r>
            <a:endParaRPr lang="zh-CN" altLang="en-US" sz="6000">
              <a:solidFill>
                <a:srgbClr val="006666"/>
              </a:solidFill>
              <a:latin typeface="微软雅黑" panose="020B0503020204020204" pitchFamily="34"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7314"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速赢建议的形成方法和评估过程介绍</a:t>
            </a:r>
            <a:endParaRPr lang="zh-CN" altLang="en-US"/>
          </a:p>
        </p:txBody>
      </p:sp>
      <p:grpSp>
        <p:nvGrpSpPr>
          <p:cNvPr id="1037315" name="Group 3"/>
          <p:cNvGrpSpPr/>
          <p:nvPr/>
        </p:nvGrpSpPr>
        <p:grpSpPr bwMode="auto">
          <a:xfrm>
            <a:off x="665163" y="3225800"/>
            <a:ext cx="3690937" cy="2590800"/>
            <a:chOff x="3277" y="1080"/>
            <a:chExt cx="2325" cy="1632"/>
          </a:xfrm>
        </p:grpSpPr>
        <p:sp>
          <p:nvSpPr>
            <p:cNvPr id="1037316" name="Rectangle 4"/>
            <p:cNvSpPr>
              <a:spLocks noChangeArrowheads="1"/>
            </p:cNvSpPr>
            <p:nvPr/>
          </p:nvSpPr>
          <p:spPr bwMode="auto">
            <a:xfrm>
              <a:off x="3277" y="1869"/>
              <a:ext cx="653" cy="246"/>
            </a:xfrm>
            <a:prstGeom prst="rect">
              <a:avLst/>
            </a:prstGeom>
            <a:solidFill>
              <a:srgbClr val="006699"/>
            </a:solidFill>
            <a:ln w="6350" cap="rnd" algn="ctr">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sz="1600">
                  <a:solidFill>
                    <a:schemeClr val="bg1"/>
                  </a:solidFill>
                  <a:latin typeface="微软雅黑" panose="020B0503020204020204" pitchFamily="34" charset="-122"/>
                  <a:ea typeface="微软雅黑" panose="020B0503020204020204" pitchFamily="34" charset="-122"/>
                </a:rPr>
                <a:t>优先级</a:t>
              </a: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037317" name="Rectangle 5"/>
            <p:cNvSpPr>
              <a:spLocks noChangeArrowheads="1"/>
            </p:cNvSpPr>
            <p:nvPr/>
          </p:nvSpPr>
          <p:spPr bwMode="auto">
            <a:xfrm>
              <a:off x="4125" y="1409"/>
              <a:ext cx="653" cy="247"/>
            </a:xfrm>
            <a:prstGeom prst="rect">
              <a:avLst/>
            </a:prstGeom>
            <a:solidFill>
              <a:srgbClr val="FFFF99"/>
            </a:solidFill>
            <a:ln>
              <a:noFill/>
            </a:ln>
            <a:effectLst/>
            <a:extLst>
              <a:ext uri="{91240B29-F687-4F45-9708-019B960494DF}">
                <a14:hiddenLine xmlns:a14="http://schemas.microsoft.com/office/drawing/2010/main" w="635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sz="1400" b="1">
                  <a:latin typeface="微软雅黑" panose="020B0503020204020204" pitchFamily="34" charset="-122"/>
                  <a:ea typeface="微软雅黑" panose="020B0503020204020204" pitchFamily="34" charset="-122"/>
                </a:rPr>
                <a:t>价  值</a:t>
              </a:r>
              <a:endParaRPr lang="zh-CN" altLang="en-US" sz="1400" b="1">
                <a:latin typeface="微软雅黑" panose="020B0503020204020204" pitchFamily="34" charset="-122"/>
                <a:ea typeface="微软雅黑" panose="020B0503020204020204" pitchFamily="34" charset="-122"/>
              </a:endParaRPr>
            </a:p>
          </p:txBody>
        </p:sp>
        <p:sp>
          <p:nvSpPr>
            <p:cNvPr id="1037318" name="Rectangle 6"/>
            <p:cNvSpPr>
              <a:spLocks noChangeArrowheads="1"/>
            </p:cNvSpPr>
            <p:nvPr/>
          </p:nvSpPr>
          <p:spPr bwMode="auto">
            <a:xfrm>
              <a:off x="4125" y="2314"/>
              <a:ext cx="653" cy="246"/>
            </a:xfrm>
            <a:prstGeom prst="rect">
              <a:avLst/>
            </a:prstGeom>
            <a:solidFill>
              <a:srgbClr val="CC99FF">
                <a:alpha val="50000"/>
              </a:srgbClr>
            </a:solidFill>
            <a:ln>
              <a:noFill/>
            </a:ln>
            <a:effectLst/>
            <a:extLst>
              <a:ext uri="{91240B29-F687-4F45-9708-019B960494DF}">
                <a14:hiddenLine xmlns:a14="http://schemas.microsoft.com/office/drawing/2010/main" w="6350">
                  <a:solidFill>
                    <a:srgbClr val="99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sz="1400" b="1">
                  <a:latin typeface="微软雅黑" panose="020B0503020204020204" pitchFamily="34" charset="-122"/>
                  <a:ea typeface="微软雅黑" panose="020B0503020204020204" pitchFamily="34" charset="-122"/>
                </a:rPr>
                <a:t>难  度</a:t>
              </a:r>
              <a:endParaRPr lang="zh-CN" altLang="en-US" sz="1400" b="1">
                <a:latin typeface="微软雅黑" panose="020B0503020204020204" pitchFamily="34" charset="-122"/>
                <a:ea typeface="微软雅黑" panose="020B0503020204020204" pitchFamily="34" charset="-122"/>
              </a:endParaRPr>
            </a:p>
          </p:txBody>
        </p:sp>
        <p:cxnSp>
          <p:nvCxnSpPr>
            <p:cNvPr id="1037319" name="AutoShape 7"/>
            <p:cNvCxnSpPr>
              <a:cxnSpLocks noChangeShapeType="1"/>
              <a:stCxn id="1037316" idx="3"/>
              <a:endCxn id="1037317" idx="1"/>
            </p:cNvCxnSpPr>
            <p:nvPr/>
          </p:nvCxnSpPr>
          <p:spPr bwMode="auto">
            <a:xfrm flipV="1">
              <a:off x="3930" y="1533"/>
              <a:ext cx="195" cy="459"/>
            </a:xfrm>
            <a:prstGeom prst="bentConnector3">
              <a:avLst>
                <a:gd name="adj1" fmla="val 49745"/>
              </a:avLst>
            </a:prstGeom>
            <a:noFill/>
            <a:ln w="9525">
              <a:solidFill>
                <a:schemeClr val="tx1"/>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37320" name="AutoShape 8"/>
            <p:cNvCxnSpPr>
              <a:cxnSpLocks noChangeShapeType="1"/>
              <a:stCxn id="1037316" idx="3"/>
              <a:endCxn id="1037318" idx="1"/>
            </p:cNvCxnSpPr>
            <p:nvPr/>
          </p:nvCxnSpPr>
          <p:spPr bwMode="auto">
            <a:xfrm>
              <a:off x="3930" y="1992"/>
              <a:ext cx="195" cy="445"/>
            </a:xfrm>
            <a:prstGeom prst="bentConnector3">
              <a:avLst>
                <a:gd name="adj1" fmla="val 49745"/>
              </a:avLst>
            </a:prstGeom>
            <a:noFill/>
            <a:ln w="9525">
              <a:solidFill>
                <a:schemeClr val="tx1"/>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37321" name="Rectangle 9"/>
            <p:cNvSpPr>
              <a:spLocks noChangeArrowheads="1"/>
            </p:cNvSpPr>
            <p:nvPr/>
          </p:nvSpPr>
          <p:spPr bwMode="auto">
            <a:xfrm>
              <a:off x="4983" y="1080"/>
              <a:ext cx="619" cy="220"/>
            </a:xfrm>
            <a:prstGeom prst="rect">
              <a:avLst/>
            </a:prstGeom>
            <a:solidFill>
              <a:srgbClr val="FFFF99"/>
            </a:solidFill>
            <a:ln>
              <a:noFill/>
            </a:ln>
            <a:effectLst/>
            <a:extLst>
              <a:ext uri="{91240B29-F687-4F45-9708-019B960494DF}">
                <a14:hiddenLine xmlns:a14="http://schemas.microsoft.com/office/drawing/2010/main" w="635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sz="1200">
                  <a:latin typeface="微软雅黑" panose="020B0503020204020204" pitchFamily="34" charset="-122"/>
                  <a:ea typeface="微软雅黑" panose="020B0503020204020204" pitchFamily="34" charset="-122"/>
                </a:rPr>
                <a:t>客户满意度</a:t>
              </a:r>
              <a:endParaRPr lang="zh-CN" altLang="en-US" sz="1200">
                <a:latin typeface="微软雅黑" panose="020B0503020204020204" pitchFamily="34" charset="-122"/>
                <a:ea typeface="微软雅黑" panose="020B0503020204020204" pitchFamily="34" charset="-122"/>
              </a:endParaRPr>
            </a:p>
          </p:txBody>
        </p:sp>
        <p:sp>
          <p:nvSpPr>
            <p:cNvPr id="1037322" name="Rectangle 10"/>
            <p:cNvSpPr>
              <a:spLocks noChangeArrowheads="1"/>
            </p:cNvSpPr>
            <p:nvPr/>
          </p:nvSpPr>
          <p:spPr bwMode="auto">
            <a:xfrm>
              <a:off x="4983" y="1425"/>
              <a:ext cx="619" cy="220"/>
            </a:xfrm>
            <a:prstGeom prst="rect">
              <a:avLst/>
            </a:prstGeom>
            <a:solidFill>
              <a:srgbClr val="FFFF99"/>
            </a:solidFill>
            <a:ln>
              <a:noFill/>
            </a:ln>
            <a:effectLst/>
            <a:extLst>
              <a:ext uri="{91240B29-F687-4F45-9708-019B960494DF}">
                <a14:hiddenLine xmlns:a14="http://schemas.microsoft.com/office/drawing/2010/main" w="635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sz="1200">
                  <a:latin typeface="微软雅黑" panose="020B0503020204020204" pitchFamily="34" charset="-122"/>
                  <a:ea typeface="微软雅黑" panose="020B0503020204020204" pitchFamily="34" charset="-122"/>
                </a:rPr>
                <a:t>业绩增长</a:t>
              </a:r>
              <a:endParaRPr lang="zh-CN" altLang="en-US" sz="1200">
                <a:latin typeface="微软雅黑" panose="020B0503020204020204" pitchFamily="34" charset="-122"/>
                <a:ea typeface="微软雅黑" panose="020B0503020204020204" pitchFamily="34" charset="-122"/>
              </a:endParaRPr>
            </a:p>
          </p:txBody>
        </p:sp>
        <p:sp>
          <p:nvSpPr>
            <p:cNvPr id="1037323" name="Rectangle 11"/>
            <p:cNvSpPr>
              <a:spLocks noChangeArrowheads="1"/>
            </p:cNvSpPr>
            <p:nvPr/>
          </p:nvSpPr>
          <p:spPr bwMode="auto">
            <a:xfrm>
              <a:off x="4983" y="1769"/>
              <a:ext cx="619" cy="220"/>
            </a:xfrm>
            <a:prstGeom prst="rect">
              <a:avLst/>
            </a:prstGeom>
            <a:solidFill>
              <a:srgbClr val="FFFF99"/>
            </a:solidFill>
            <a:ln>
              <a:noFill/>
            </a:ln>
            <a:effectLst/>
            <a:extLst>
              <a:ext uri="{91240B29-F687-4F45-9708-019B960494DF}">
                <a14:hiddenLine xmlns:a14="http://schemas.microsoft.com/office/drawing/2010/main" w="635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sz="1200">
                  <a:latin typeface="微软雅黑" panose="020B0503020204020204" pitchFamily="34" charset="-122"/>
                  <a:ea typeface="微软雅黑" panose="020B0503020204020204" pitchFamily="34" charset="-122"/>
                </a:rPr>
                <a:t>运营效率</a:t>
              </a:r>
              <a:endParaRPr lang="zh-CN" altLang="en-US" sz="1200">
                <a:latin typeface="微软雅黑" panose="020B0503020204020204" pitchFamily="34" charset="-122"/>
                <a:ea typeface="微软雅黑" panose="020B0503020204020204" pitchFamily="34" charset="-122"/>
              </a:endParaRPr>
            </a:p>
          </p:txBody>
        </p:sp>
        <p:sp>
          <p:nvSpPr>
            <p:cNvPr id="1037324" name="Rectangle 12"/>
            <p:cNvSpPr>
              <a:spLocks noChangeArrowheads="1"/>
            </p:cNvSpPr>
            <p:nvPr/>
          </p:nvSpPr>
          <p:spPr bwMode="auto">
            <a:xfrm>
              <a:off x="4983" y="2148"/>
              <a:ext cx="619" cy="220"/>
            </a:xfrm>
            <a:prstGeom prst="rect">
              <a:avLst/>
            </a:prstGeom>
            <a:solidFill>
              <a:srgbClr val="CC99FF">
                <a:alpha val="50000"/>
              </a:srgbClr>
            </a:solidFill>
            <a:ln>
              <a:noFill/>
            </a:ln>
            <a:effectLst/>
            <a:extLst>
              <a:ext uri="{91240B29-F687-4F45-9708-019B960494DF}">
                <a14:hiddenLine xmlns:a14="http://schemas.microsoft.com/office/drawing/2010/main" w="6350">
                  <a:solidFill>
                    <a:srgbClr val="99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sz="1200">
                  <a:latin typeface="微软雅黑" panose="020B0503020204020204" pitchFamily="34" charset="-122"/>
                  <a:ea typeface="微软雅黑" panose="020B0503020204020204" pitchFamily="34" charset="-122"/>
                </a:rPr>
                <a:t>实施成本</a:t>
              </a:r>
              <a:endParaRPr lang="zh-CN" altLang="en-US" sz="1200">
                <a:latin typeface="微软雅黑" panose="020B0503020204020204" pitchFamily="34" charset="-122"/>
                <a:ea typeface="微软雅黑" panose="020B0503020204020204" pitchFamily="34" charset="-122"/>
              </a:endParaRPr>
            </a:p>
          </p:txBody>
        </p:sp>
        <p:sp>
          <p:nvSpPr>
            <p:cNvPr id="1037325" name="Rectangle 13"/>
            <p:cNvSpPr>
              <a:spLocks noChangeArrowheads="1"/>
            </p:cNvSpPr>
            <p:nvPr/>
          </p:nvSpPr>
          <p:spPr bwMode="auto">
            <a:xfrm>
              <a:off x="4983" y="2492"/>
              <a:ext cx="619" cy="220"/>
            </a:xfrm>
            <a:prstGeom prst="rect">
              <a:avLst/>
            </a:prstGeom>
            <a:solidFill>
              <a:srgbClr val="CC99FF">
                <a:alpha val="50000"/>
              </a:srgbClr>
            </a:solidFill>
            <a:ln>
              <a:noFill/>
            </a:ln>
            <a:effectLst/>
            <a:extLst>
              <a:ext uri="{91240B29-F687-4F45-9708-019B960494DF}">
                <a14:hiddenLine xmlns:a14="http://schemas.microsoft.com/office/drawing/2010/main" w="6350">
                  <a:solidFill>
                    <a:srgbClr val="99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lstStyle>
              <a:lvl1pPr algn="l">
                <a:defRPr>
                  <a:solidFill>
                    <a:schemeClr val="tx1"/>
                  </a:solidFill>
                  <a:latin typeface="Arial" panose="020B0604020202020204" pitchFamily="34" charset="0"/>
                  <a:ea typeface="宋体" panose="02010600030101010101" pitchFamily="2" charset="-122"/>
                </a:defRPr>
              </a:lvl1pPr>
              <a:lvl2pPr marL="571500" algn="l">
                <a:defRPr>
                  <a:solidFill>
                    <a:schemeClr val="tx1"/>
                  </a:solidFill>
                  <a:latin typeface="Arial" panose="020B0604020202020204" pitchFamily="34" charset="0"/>
                  <a:ea typeface="宋体" panose="02010600030101010101" pitchFamily="2" charset="-122"/>
                </a:defRPr>
              </a:lvl2pPr>
              <a:lvl3pPr marL="1143000" algn="l">
                <a:defRPr>
                  <a:solidFill>
                    <a:schemeClr val="tx1"/>
                  </a:solidFill>
                  <a:latin typeface="Arial" panose="020B0604020202020204" pitchFamily="34" charset="0"/>
                  <a:ea typeface="宋体" panose="02010600030101010101" pitchFamily="2" charset="-122"/>
                </a:defRPr>
              </a:lvl3pPr>
              <a:lvl4pPr marL="1714500" algn="l">
                <a:defRPr>
                  <a:solidFill>
                    <a:schemeClr val="tx1"/>
                  </a:solidFill>
                  <a:latin typeface="Arial" panose="020B0604020202020204" pitchFamily="34" charset="0"/>
                  <a:ea typeface="宋体" panose="02010600030101010101" pitchFamily="2" charset="-122"/>
                </a:defRPr>
              </a:lvl4pPr>
              <a:lvl5pPr marL="2286000" algn="l">
                <a:defRPr>
                  <a:solidFill>
                    <a:schemeClr val="tx1"/>
                  </a:solidFill>
                  <a:latin typeface="Arial" panose="020B0604020202020204" pitchFamily="34" charset="0"/>
                  <a:ea typeface="宋体" panose="02010600030101010101" pitchFamily="2" charset="-122"/>
                </a:defRPr>
              </a:lvl5pPr>
              <a:lvl6pPr marL="2743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lnSpc>
                  <a:spcPct val="110000"/>
                </a:lnSpc>
              </a:pPr>
              <a:r>
                <a:rPr lang="zh-CN" altLang="en-US" sz="1200">
                  <a:latin typeface="微软雅黑" panose="020B0503020204020204" pitchFamily="34" charset="-122"/>
                  <a:ea typeface="微软雅黑" panose="020B0503020204020204" pitchFamily="34" charset="-122"/>
                </a:rPr>
                <a:t>外部制约</a:t>
              </a:r>
              <a:endParaRPr lang="zh-CN" altLang="en-US" sz="1200">
                <a:latin typeface="微软雅黑" panose="020B0503020204020204" pitchFamily="34" charset="-122"/>
                <a:ea typeface="微软雅黑" panose="020B0503020204020204" pitchFamily="34" charset="-122"/>
              </a:endParaRPr>
            </a:p>
          </p:txBody>
        </p:sp>
        <p:cxnSp>
          <p:nvCxnSpPr>
            <p:cNvPr id="1037326" name="AutoShape 14"/>
            <p:cNvCxnSpPr>
              <a:cxnSpLocks noChangeShapeType="1"/>
              <a:stCxn id="1037317" idx="3"/>
              <a:endCxn id="1037321" idx="1"/>
            </p:cNvCxnSpPr>
            <p:nvPr/>
          </p:nvCxnSpPr>
          <p:spPr bwMode="auto">
            <a:xfrm flipV="1">
              <a:off x="4778" y="1190"/>
              <a:ext cx="205" cy="343"/>
            </a:xfrm>
            <a:prstGeom prst="bentConnector3">
              <a:avLst>
                <a:gd name="adj1" fmla="val 49755"/>
              </a:avLst>
            </a:prstGeom>
            <a:noFill/>
            <a:ln w="9525">
              <a:solidFill>
                <a:schemeClr val="tx1"/>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37327" name="AutoShape 15"/>
            <p:cNvCxnSpPr>
              <a:cxnSpLocks noChangeShapeType="1"/>
              <a:stCxn id="1037317" idx="3"/>
              <a:endCxn id="1037322" idx="1"/>
            </p:cNvCxnSpPr>
            <p:nvPr/>
          </p:nvCxnSpPr>
          <p:spPr bwMode="auto">
            <a:xfrm>
              <a:off x="4778" y="1533"/>
              <a:ext cx="205" cy="2"/>
            </a:xfrm>
            <a:prstGeom prst="bentConnector3">
              <a:avLst>
                <a:gd name="adj1" fmla="val 49755"/>
              </a:avLst>
            </a:prstGeom>
            <a:noFill/>
            <a:ln w="9525">
              <a:solidFill>
                <a:schemeClr val="tx1"/>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37328" name="AutoShape 16"/>
            <p:cNvCxnSpPr>
              <a:cxnSpLocks noChangeShapeType="1"/>
              <a:stCxn id="1037317" idx="3"/>
              <a:endCxn id="1037323" idx="1"/>
            </p:cNvCxnSpPr>
            <p:nvPr/>
          </p:nvCxnSpPr>
          <p:spPr bwMode="auto">
            <a:xfrm>
              <a:off x="4778" y="1533"/>
              <a:ext cx="205" cy="346"/>
            </a:xfrm>
            <a:prstGeom prst="bentConnector3">
              <a:avLst>
                <a:gd name="adj1" fmla="val 49755"/>
              </a:avLst>
            </a:prstGeom>
            <a:noFill/>
            <a:ln w="9525">
              <a:solidFill>
                <a:schemeClr val="tx1"/>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37329" name="AutoShape 17"/>
            <p:cNvCxnSpPr>
              <a:cxnSpLocks noChangeShapeType="1"/>
              <a:stCxn id="1037318" idx="3"/>
              <a:endCxn id="1037324" idx="1"/>
            </p:cNvCxnSpPr>
            <p:nvPr/>
          </p:nvCxnSpPr>
          <p:spPr bwMode="auto">
            <a:xfrm flipV="1">
              <a:off x="4778" y="2258"/>
              <a:ext cx="205" cy="179"/>
            </a:xfrm>
            <a:prstGeom prst="bentConnector3">
              <a:avLst>
                <a:gd name="adj1" fmla="val 49755"/>
              </a:avLst>
            </a:prstGeom>
            <a:noFill/>
            <a:ln w="9525">
              <a:solidFill>
                <a:schemeClr val="tx1"/>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37330" name="AutoShape 18"/>
            <p:cNvCxnSpPr>
              <a:cxnSpLocks noChangeShapeType="1"/>
              <a:stCxn id="1037318" idx="3"/>
              <a:endCxn id="1037325" idx="1"/>
            </p:cNvCxnSpPr>
            <p:nvPr/>
          </p:nvCxnSpPr>
          <p:spPr bwMode="auto">
            <a:xfrm>
              <a:off x="4778" y="2437"/>
              <a:ext cx="205" cy="165"/>
            </a:xfrm>
            <a:prstGeom prst="bentConnector3">
              <a:avLst>
                <a:gd name="adj1" fmla="val 49755"/>
              </a:avLst>
            </a:prstGeom>
            <a:noFill/>
            <a:ln w="9525">
              <a:solidFill>
                <a:schemeClr val="tx1"/>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037331" name="Line 19"/>
          <p:cNvSpPr>
            <a:spLocks noChangeShapeType="1"/>
          </p:cNvSpPr>
          <p:nvPr/>
        </p:nvSpPr>
        <p:spPr bwMode="auto">
          <a:xfrm flipV="1">
            <a:off x="5080000" y="3101975"/>
            <a:ext cx="0" cy="2887663"/>
          </a:xfrm>
          <a:prstGeom prst="line">
            <a:avLst/>
          </a:prstGeom>
          <a:noFill/>
          <a:ln w="127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zh-CN" altLang="en-US"/>
          </a:p>
        </p:txBody>
      </p:sp>
      <p:sp>
        <p:nvSpPr>
          <p:cNvPr id="1037332" name="Rectangle 20"/>
          <p:cNvSpPr>
            <a:spLocks noChangeArrowheads="1"/>
          </p:cNvSpPr>
          <p:nvPr/>
        </p:nvSpPr>
        <p:spPr bwMode="auto">
          <a:xfrm>
            <a:off x="4787900" y="4400550"/>
            <a:ext cx="336550" cy="5937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zh-CN" altLang="en-US" sz="1200" b="1">
                <a:latin typeface="微软雅黑" panose="020B0503020204020204" pitchFamily="34" charset="-122"/>
              </a:rPr>
              <a:t>难</a:t>
            </a:r>
            <a:endParaRPr lang="zh-CN" altLang="en-US" sz="1200" b="1">
              <a:latin typeface="微软雅黑" panose="020B0503020204020204" pitchFamily="34" charset="-122"/>
            </a:endParaRPr>
          </a:p>
          <a:p>
            <a:pPr eaLnBrk="0" hangingPunct="0"/>
            <a:endParaRPr lang="zh-CN" altLang="en-US" sz="900" b="1">
              <a:latin typeface="微软雅黑" panose="020B0503020204020204" pitchFamily="34" charset="-122"/>
            </a:endParaRPr>
          </a:p>
          <a:p>
            <a:pPr eaLnBrk="0" hangingPunct="0"/>
            <a:r>
              <a:rPr lang="zh-CN" altLang="en-US" sz="1200" b="1">
                <a:latin typeface="微软雅黑" panose="020B0503020204020204" pitchFamily="34" charset="-122"/>
              </a:rPr>
              <a:t>度</a:t>
            </a:r>
            <a:endParaRPr lang="zh-CN" altLang="en-US" sz="1200" b="1">
              <a:latin typeface="微软雅黑" panose="020B0503020204020204" pitchFamily="34" charset="-122"/>
            </a:endParaRPr>
          </a:p>
        </p:txBody>
      </p:sp>
      <p:sp>
        <p:nvSpPr>
          <p:cNvPr id="1037333" name="Rectangle 21"/>
          <p:cNvSpPr>
            <a:spLocks noChangeArrowheads="1"/>
          </p:cNvSpPr>
          <p:nvPr/>
        </p:nvSpPr>
        <p:spPr bwMode="auto">
          <a:xfrm>
            <a:off x="4800600" y="5811838"/>
            <a:ext cx="3016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l" eaLnBrk="0" hangingPunct="0"/>
            <a:r>
              <a:rPr lang="zh-CN" altLang="en-US" sz="1000">
                <a:solidFill>
                  <a:srgbClr val="000000"/>
                </a:solidFill>
                <a:latin typeface="微软雅黑" panose="020B0503020204020204" pitchFamily="34" charset="-122"/>
              </a:rPr>
              <a:t>低</a:t>
            </a:r>
            <a:endParaRPr lang="zh-CN" altLang="en-US" sz="1000">
              <a:solidFill>
                <a:srgbClr val="000000"/>
              </a:solidFill>
              <a:latin typeface="微软雅黑" panose="020B0503020204020204" pitchFamily="34" charset="-122"/>
            </a:endParaRPr>
          </a:p>
        </p:txBody>
      </p:sp>
      <p:sp>
        <p:nvSpPr>
          <p:cNvPr id="1037334" name="Rectangle 22"/>
          <p:cNvSpPr>
            <a:spLocks noChangeArrowheads="1"/>
          </p:cNvSpPr>
          <p:nvPr/>
        </p:nvSpPr>
        <p:spPr bwMode="auto">
          <a:xfrm>
            <a:off x="4800600" y="3101975"/>
            <a:ext cx="3111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eaLnBrk="0" hangingPunct="0"/>
            <a:r>
              <a:rPr lang="zh-CN" altLang="en-US" sz="1000">
                <a:solidFill>
                  <a:srgbClr val="000000"/>
                </a:solidFill>
                <a:latin typeface="微软雅黑" panose="020B0503020204020204" pitchFamily="34" charset="-122"/>
              </a:rPr>
              <a:t>高</a:t>
            </a:r>
            <a:endParaRPr lang="zh-CN" altLang="en-US" sz="1000">
              <a:solidFill>
                <a:srgbClr val="000000"/>
              </a:solidFill>
              <a:latin typeface="微软雅黑" panose="020B0503020204020204" pitchFamily="34" charset="-122"/>
            </a:endParaRPr>
          </a:p>
        </p:txBody>
      </p:sp>
      <p:sp>
        <p:nvSpPr>
          <p:cNvPr id="1037335" name="Rectangle 23"/>
          <p:cNvSpPr>
            <a:spLocks noChangeArrowheads="1"/>
          </p:cNvSpPr>
          <p:nvPr/>
        </p:nvSpPr>
        <p:spPr bwMode="auto">
          <a:xfrm>
            <a:off x="7759700" y="5975350"/>
            <a:ext cx="311150" cy="2444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eaLnBrk="0" hangingPunct="0"/>
            <a:r>
              <a:rPr lang="zh-CN" altLang="en-US" sz="1000">
                <a:solidFill>
                  <a:srgbClr val="000000"/>
                </a:solidFill>
                <a:latin typeface="微软雅黑" panose="020B0503020204020204" pitchFamily="34" charset="-122"/>
              </a:rPr>
              <a:t>高</a:t>
            </a:r>
            <a:endParaRPr lang="zh-CN" altLang="en-US" sz="1000">
              <a:solidFill>
                <a:srgbClr val="000000"/>
              </a:solidFill>
              <a:latin typeface="微软雅黑" panose="020B0503020204020204" pitchFamily="34" charset="-122"/>
            </a:endParaRPr>
          </a:p>
        </p:txBody>
      </p:sp>
      <p:sp>
        <p:nvSpPr>
          <p:cNvPr id="1037336" name="Line 24"/>
          <p:cNvSpPr>
            <a:spLocks noChangeShapeType="1"/>
          </p:cNvSpPr>
          <p:nvPr/>
        </p:nvSpPr>
        <p:spPr bwMode="auto">
          <a:xfrm flipV="1">
            <a:off x="5076825" y="5991225"/>
            <a:ext cx="2916238" cy="0"/>
          </a:xfrm>
          <a:prstGeom prst="line">
            <a:avLst/>
          </a:prstGeom>
          <a:noFill/>
          <a:ln w="127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zh-CN" altLang="en-US"/>
          </a:p>
        </p:txBody>
      </p:sp>
      <p:sp>
        <p:nvSpPr>
          <p:cNvPr id="1037337" name="Rectangle 25"/>
          <p:cNvSpPr>
            <a:spLocks noChangeArrowheads="1"/>
          </p:cNvSpPr>
          <p:nvPr/>
        </p:nvSpPr>
        <p:spPr bwMode="auto">
          <a:xfrm>
            <a:off x="6175375" y="5995988"/>
            <a:ext cx="627063" cy="27463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zh-CN" altLang="en-US" sz="1200" b="1">
                <a:latin typeface="微软雅黑" panose="020B0503020204020204" pitchFamily="34" charset="-122"/>
              </a:rPr>
              <a:t>价  值 </a:t>
            </a:r>
            <a:endParaRPr lang="zh-CN" altLang="en-US" sz="1200" b="1">
              <a:latin typeface="微软雅黑" panose="020B0503020204020204" pitchFamily="34" charset="-122"/>
            </a:endParaRPr>
          </a:p>
        </p:txBody>
      </p:sp>
      <p:sp>
        <p:nvSpPr>
          <p:cNvPr id="1037338" name="Rectangle 26"/>
          <p:cNvSpPr>
            <a:spLocks noChangeArrowheads="1"/>
          </p:cNvSpPr>
          <p:nvPr/>
        </p:nvSpPr>
        <p:spPr bwMode="auto">
          <a:xfrm>
            <a:off x="5033963" y="5991225"/>
            <a:ext cx="3111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eaLnBrk="0" hangingPunct="0"/>
            <a:r>
              <a:rPr lang="zh-CN" altLang="en-US" sz="1000">
                <a:solidFill>
                  <a:srgbClr val="000000"/>
                </a:solidFill>
                <a:latin typeface="微软雅黑" panose="020B0503020204020204" pitchFamily="34" charset="-122"/>
              </a:rPr>
              <a:t>低</a:t>
            </a:r>
            <a:endParaRPr lang="zh-CN" altLang="en-US" sz="1000">
              <a:solidFill>
                <a:srgbClr val="000000"/>
              </a:solidFill>
              <a:latin typeface="微软雅黑" panose="020B0503020204020204" pitchFamily="34" charset="-122"/>
            </a:endParaRPr>
          </a:p>
        </p:txBody>
      </p:sp>
      <p:sp>
        <p:nvSpPr>
          <p:cNvPr id="1037339" name="Rectangle 27"/>
          <p:cNvSpPr>
            <a:spLocks noChangeArrowheads="1"/>
          </p:cNvSpPr>
          <p:nvPr/>
        </p:nvSpPr>
        <p:spPr bwMode="auto">
          <a:xfrm>
            <a:off x="6707188" y="3317875"/>
            <a:ext cx="896937" cy="255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3025" tIns="36512" rIns="73025" bIns="36512" anchor="ctr">
            <a:spAutoFit/>
          </a:bodyPr>
          <a:lstStyle/>
          <a:p>
            <a:pPr algn="r" eaLnBrk="0" hangingPunct="0"/>
            <a:r>
              <a:rPr lang="zh-CN" altLang="en-US" sz="1200" b="1">
                <a:solidFill>
                  <a:srgbClr val="003366"/>
                </a:solidFill>
                <a:latin typeface="微软雅黑" panose="020B0503020204020204" pitchFamily="34" charset="-122"/>
              </a:rPr>
              <a:t>长远规划</a:t>
            </a:r>
            <a:endParaRPr lang="zh-CN" altLang="en-US" sz="1200" b="1">
              <a:solidFill>
                <a:srgbClr val="003366"/>
              </a:solidFill>
              <a:latin typeface="微软雅黑" panose="020B0503020204020204" pitchFamily="34" charset="-122"/>
            </a:endParaRPr>
          </a:p>
        </p:txBody>
      </p:sp>
      <p:sp>
        <p:nvSpPr>
          <p:cNvPr id="1037340" name="Rectangle 28"/>
          <p:cNvSpPr>
            <a:spLocks noChangeArrowheads="1"/>
          </p:cNvSpPr>
          <p:nvPr/>
        </p:nvSpPr>
        <p:spPr bwMode="auto">
          <a:xfrm>
            <a:off x="5299075" y="5681663"/>
            <a:ext cx="450850" cy="255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3025" tIns="36512" rIns="73025" bIns="36512" anchor="ctr">
            <a:spAutoFit/>
          </a:bodyPr>
          <a:lstStyle/>
          <a:p>
            <a:pPr algn="l" eaLnBrk="0" hangingPunct="0"/>
            <a:r>
              <a:rPr lang="zh-CN" altLang="en-US" sz="1200" b="1">
                <a:solidFill>
                  <a:srgbClr val="003366"/>
                </a:solidFill>
                <a:latin typeface="微软雅黑" panose="020B0503020204020204" pitchFamily="34" charset="-122"/>
              </a:rPr>
              <a:t>机会</a:t>
            </a:r>
            <a:endParaRPr lang="zh-CN" altLang="en-US" sz="1200" b="1">
              <a:solidFill>
                <a:srgbClr val="003366"/>
              </a:solidFill>
              <a:latin typeface="微软雅黑" panose="020B0503020204020204" pitchFamily="34" charset="-122"/>
            </a:endParaRPr>
          </a:p>
        </p:txBody>
      </p:sp>
      <p:sp>
        <p:nvSpPr>
          <p:cNvPr id="1037341" name="Rectangle 29"/>
          <p:cNvSpPr>
            <a:spLocks noChangeArrowheads="1"/>
          </p:cNvSpPr>
          <p:nvPr/>
        </p:nvSpPr>
        <p:spPr bwMode="auto">
          <a:xfrm>
            <a:off x="5299075" y="3335338"/>
            <a:ext cx="755650" cy="255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3025" tIns="36512" rIns="73025" bIns="36512" anchor="ctr">
            <a:spAutoFit/>
          </a:bodyPr>
          <a:lstStyle/>
          <a:p>
            <a:pPr algn="r" eaLnBrk="0" hangingPunct="0"/>
            <a:r>
              <a:rPr lang="zh-CN" altLang="en-US" sz="1200" b="1">
                <a:solidFill>
                  <a:srgbClr val="003366"/>
                </a:solidFill>
                <a:latin typeface="微软雅黑" panose="020B0503020204020204" pitchFamily="34" charset="-122"/>
              </a:rPr>
              <a:t>暂缓实施</a:t>
            </a:r>
            <a:endParaRPr lang="zh-CN" altLang="en-US" sz="1200" b="1">
              <a:solidFill>
                <a:srgbClr val="003366"/>
              </a:solidFill>
              <a:latin typeface="微软雅黑" panose="020B0503020204020204" pitchFamily="34" charset="-122"/>
            </a:endParaRPr>
          </a:p>
        </p:txBody>
      </p:sp>
      <p:sp>
        <p:nvSpPr>
          <p:cNvPr id="1037342" name="Rectangle 30"/>
          <p:cNvSpPr>
            <a:spLocks noChangeArrowheads="1"/>
          </p:cNvSpPr>
          <p:nvPr/>
        </p:nvSpPr>
        <p:spPr bwMode="auto">
          <a:xfrm>
            <a:off x="6931025" y="5462588"/>
            <a:ext cx="7556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3025" tIns="36512" rIns="73025" bIns="36512" anchor="ctr">
            <a:spAutoFit/>
          </a:bodyPr>
          <a:lstStyle/>
          <a:p>
            <a:pPr algn="l" eaLnBrk="0" hangingPunct="0"/>
            <a:r>
              <a:rPr lang="zh-CN" altLang="en-US" sz="2400" b="1">
                <a:solidFill>
                  <a:srgbClr val="003366"/>
                </a:solidFill>
                <a:latin typeface="微软雅黑" panose="020B0503020204020204" pitchFamily="34" charset="-122"/>
              </a:rPr>
              <a:t>速赢</a:t>
            </a:r>
            <a:endParaRPr lang="zh-CN" altLang="en-US" sz="2400" b="1">
              <a:solidFill>
                <a:srgbClr val="003366"/>
              </a:solidFill>
              <a:latin typeface="微软雅黑" panose="020B0503020204020204" pitchFamily="34" charset="-122"/>
            </a:endParaRPr>
          </a:p>
        </p:txBody>
      </p:sp>
      <p:sp>
        <p:nvSpPr>
          <p:cNvPr id="1037343" name="Line 31"/>
          <p:cNvSpPr>
            <a:spLocks noChangeShapeType="1"/>
          </p:cNvSpPr>
          <p:nvPr/>
        </p:nvSpPr>
        <p:spPr bwMode="auto">
          <a:xfrm>
            <a:off x="5111750" y="4622800"/>
            <a:ext cx="2898775"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zh-CN" altLang="en-US"/>
          </a:p>
        </p:txBody>
      </p:sp>
      <p:sp>
        <p:nvSpPr>
          <p:cNvPr id="1037344" name="Line 32"/>
          <p:cNvSpPr>
            <a:spLocks noChangeShapeType="1"/>
          </p:cNvSpPr>
          <p:nvPr/>
        </p:nvSpPr>
        <p:spPr bwMode="auto">
          <a:xfrm>
            <a:off x="6462713" y="3086100"/>
            <a:ext cx="0" cy="288925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endParaRPr lang="zh-CN" altLang="en-US"/>
          </a:p>
        </p:txBody>
      </p:sp>
      <p:sp>
        <p:nvSpPr>
          <p:cNvPr id="1037345" name="Line 33"/>
          <p:cNvSpPr>
            <a:spLocks noChangeShapeType="1"/>
          </p:cNvSpPr>
          <p:nvPr/>
        </p:nvSpPr>
        <p:spPr bwMode="auto">
          <a:xfrm flipV="1">
            <a:off x="5089525" y="3273425"/>
            <a:ext cx="2724150" cy="2700338"/>
          </a:xfrm>
          <a:prstGeom prst="line">
            <a:avLst/>
          </a:prstGeom>
          <a:noFill/>
          <a:ln w="12700">
            <a:solidFill>
              <a:srgbClr val="777777"/>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tIns="44450" rIns="45720" bIns="44450">
            <a:spAutoFit/>
          </a:bodyPr>
          <a:lstStyle/>
          <a:p>
            <a:endParaRPr lang="zh-CN" altLang="en-US"/>
          </a:p>
        </p:txBody>
      </p:sp>
      <p:sp>
        <p:nvSpPr>
          <p:cNvPr id="1037346" name="Freeform 34"/>
          <p:cNvSpPr/>
          <p:nvPr/>
        </p:nvSpPr>
        <p:spPr bwMode="auto">
          <a:xfrm rot="5400000">
            <a:off x="6100763" y="4259262"/>
            <a:ext cx="1633538" cy="1795463"/>
          </a:xfrm>
          <a:custGeom>
            <a:avLst/>
            <a:gdLst>
              <a:gd name="T0" fmla="*/ 0 w 864"/>
              <a:gd name="T1" fmla="*/ 0 h 822"/>
              <a:gd name="T2" fmla="*/ 864 w 864"/>
              <a:gd name="T3" fmla="*/ 0 h 822"/>
              <a:gd name="T4" fmla="*/ 864 w 864"/>
              <a:gd name="T5" fmla="*/ 816 h 822"/>
              <a:gd name="T6" fmla="*/ 0 w 864"/>
              <a:gd name="T7" fmla="*/ 0 h 822"/>
            </a:gdLst>
            <a:ahLst/>
            <a:cxnLst>
              <a:cxn ang="0">
                <a:pos x="T0" y="T1"/>
              </a:cxn>
              <a:cxn ang="0">
                <a:pos x="T2" y="T3"/>
              </a:cxn>
              <a:cxn ang="0">
                <a:pos x="T4" y="T5"/>
              </a:cxn>
              <a:cxn ang="0">
                <a:pos x="T6" y="T7"/>
              </a:cxn>
            </a:cxnLst>
            <a:rect l="0" t="0" r="r" b="b"/>
            <a:pathLst>
              <a:path w="864" h="822">
                <a:moveTo>
                  <a:pt x="0" y="0"/>
                </a:moveTo>
                <a:cubicBezTo>
                  <a:pt x="432" y="0"/>
                  <a:pt x="864" y="0"/>
                  <a:pt x="864" y="0"/>
                </a:cubicBezTo>
                <a:cubicBezTo>
                  <a:pt x="864" y="0"/>
                  <a:pt x="864" y="408"/>
                  <a:pt x="864" y="816"/>
                </a:cubicBezTo>
                <a:cubicBezTo>
                  <a:pt x="864" y="816"/>
                  <a:pt x="0" y="822"/>
                  <a:pt x="0" y="0"/>
                </a:cubicBezTo>
                <a:close/>
              </a:path>
            </a:pathLst>
          </a:custGeom>
          <a:solidFill>
            <a:srgbClr val="006699">
              <a:alpha val="17999"/>
            </a:srgbClr>
          </a:solidFill>
          <a:ln w="6350" cap="flat" cmpd="sng">
            <a:solidFill>
              <a:srgbClr val="006699"/>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lstStyle/>
          <a:p>
            <a:endParaRPr lang="zh-CN" altLang="en-US"/>
          </a:p>
        </p:txBody>
      </p:sp>
      <p:sp>
        <p:nvSpPr>
          <p:cNvPr id="1037347" name="Text Box 35"/>
          <p:cNvSpPr txBox="1">
            <a:spLocks noChangeArrowheads="1"/>
          </p:cNvSpPr>
          <p:nvPr/>
        </p:nvSpPr>
        <p:spPr bwMode="auto">
          <a:xfrm>
            <a:off x="628650" y="1889125"/>
            <a:ext cx="923925" cy="336550"/>
          </a:xfrm>
          <a:prstGeom prst="rect">
            <a:avLst/>
          </a:prstGeom>
          <a:noFill/>
          <a:ln>
            <a:noFill/>
          </a:ln>
          <a:effectLst/>
          <a:extLst>
            <a:ext uri="{909E8E84-426E-40DD-AFC4-6F175D3DCCD1}">
              <a14:hiddenFill xmlns:a14="http://schemas.microsoft.com/office/drawing/2010/main">
                <a:solidFill>
                  <a:srgbClr val="83C2E5"/>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nchorCtr="1">
            <a:spAutoFit/>
          </a:bodyPr>
          <a:lstStyle/>
          <a:p>
            <a:pPr eaLnBrk="0" hangingPunct="0">
              <a:spcBef>
                <a:spcPct val="50000"/>
              </a:spcBef>
            </a:pPr>
            <a:r>
              <a:rPr lang="zh-CN" altLang="en-GB" sz="1600">
                <a:solidFill>
                  <a:srgbClr val="000000"/>
                </a:solidFill>
              </a:rPr>
              <a:t>改善动议</a:t>
            </a:r>
            <a:endParaRPr lang="en-GB" altLang="zh-CN" sz="1600">
              <a:solidFill>
                <a:srgbClr val="000000"/>
              </a:solidFill>
            </a:endParaRPr>
          </a:p>
        </p:txBody>
      </p:sp>
      <p:sp>
        <p:nvSpPr>
          <p:cNvPr id="1037348" name="Text Box 36"/>
          <p:cNvSpPr txBox="1">
            <a:spLocks noChangeArrowheads="1"/>
          </p:cNvSpPr>
          <p:nvPr/>
        </p:nvSpPr>
        <p:spPr bwMode="auto">
          <a:xfrm>
            <a:off x="3144838" y="1889125"/>
            <a:ext cx="923925" cy="336550"/>
          </a:xfrm>
          <a:prstGeom prst="rect">
            <a:avLst/>
          </a:prstGeom>
          <a:noFill/>
          <a:ln>
            <a:noFill/>
          </a:ln>
          <a:effectLst/>
          <a:extLst>
            <a:ext uri="{909E8E84-426E-40DD-AFC4-6F175D3DCCD1}">
              <a14:hiddenFill xmlns:a14="http://schemas.microsoft.com/office/drawing/2010/main">
                <a:solidFill>
                  <a:srgbClr val="83C2E5"/>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nchor="ctr" anchorCtr="1">
            <a:spAutoFit/>
          </a:bodyPr>
          <a:lstStyle/>
          <a:p>
            <a:pPr eaLnBrk="0" hangingPunct="0">
              <a:spcBef>
                <a:spcPct val="50000"/>
              </a:spcBef>
            </a:pPr>
            <a:r>
              <a:rPr lang="zh-CN" altLang="en-GB" sz="1600">
                <a:solidFill>
                  <a:srgbClr val="000000"/>
                </a:solidFill>
              </a:rPr>
              <a:t>速赢建议</a:t>
            </a:r>
            <a:endParaRPr lang="en-GB" altLang="zh-CN" sz="1600">
              <a:solidFill>
                <a:srgbClr val="000000"/>
              </a:solidFill>
            </a:endParaRPr>
          </a:p>
        </p:txBody>
      </p:sp>
      <p:grpSp>
        <p:nvGrpSpPr>
          <p:cNvPr id="1037349" name="Group 37"/>
          <p:cNvGrpSpPr/>
          <p:nvPr/>
        </p:nvGrpSpPr>
        <p:grpSpPr bwMode="auto">
          <a:xfrm>
            <a:off x="1639888" y="1196975"/>
            <a:ext cx="1492250" cy="1655763"/>
            <a:chOff x="944" y="799"/>
            <a:chExt cx="1082" cy="1201"/>
          </a:xfrm>
        </p:grpSpPr>
        <p:grpSp>
          <p:nvGrpSpPr>
            <p:cNvPr id="1037350" name="Group 38"/>
            <p:cNvGrpSpPr/>
            <p:nvPr/>
          </p:nvGrpSpPr>
          <p:grpSpPr bwMode="auto">
            <a:xfrm>
              <a:off x="944" y="799"/>
              <a:ext cx="1082" cy="1073"/>
              <a:chOff x="944" y="799"/>
              <a:chExt cx="1082" cy="1073"/>
            </a:xfrm>
          </p:grpSpPr>
          <p:sp>
            <p:nvSpPr>
              <p:cNvPr id="1037351" name="Oval 39"/>
              <p:cNvSpPr>
                <a:spLocks noChangeArrowheads="1"/>
              </p:cNvSpPr>
              <p:nvPr/>
            </p:nvSpPr>
            <p:spPr bwMode="auto">
              <a:xfrm>
                <a:off x="1122" y="841"/>
                <a:ext cx="155" cy="151"/>
              </a:xfrm>
              <a:prstGeom prst="ellipse">
                <a:avLst/>
              </a:prstGeom>
              <a:solidFill>
                <a:srgbClr val="83C2E5"/>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52" name="Oval 40"/>
              <p:cNvSpPr>
                <a:spLocks noChangeArrowheads="1"/>
              </p:cNvSpPr>
              <p:nvPr/>
            </p:nvSpPr>
            <p:spPr bwMode="auto">
              <a:xfrm>
                <a:off x="1195" y="1202"/>
                <a:ext cx="150" cy="151"/>
              </a:xfrm>
              <a:prstGeom prst="ellipse">
                <a:avLst/>
              </a:prstGeom>
              <a:solidFill>
                <a:srgbClr val="83C2E5"/>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53" name="Oval 41"/>
              <p:cNvSpPr>
                <a:spLocks noChangeArrowheads="1"/>
              </p:cNvSpPr>
              <p:nvPr/>
            </p:nvSpPr>
            <p:spPr bwMode="auto">
              <a:xfrm>
                <a:off x="1224" y="1464"/>
                <a:ext cx="155" cy="146"/>
              </a:xfrm>
              <a:prstGeom prst="ellipse">
                <a:avLst/>
              </a:prstGeom>
              <a:solidFill>
                <a:srgbClr val="83C2E5"/>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54" name="Oval 42"/>
              <p:cNvSpPr>
                <a:spLocks noChangeArrowheads="1"/>
              </p:cNvSpPr>
              <p:nvPr/>
            </p:nvSpPr>
            <p:spPr bwMode="auto">
              <a:xfrm>
                <a:off x="1035" y="1632"/>
                <a:ext cx="156" cy="146"/>
              </a:xfrm>
              <a:prstGeom prst="ellipse">
                <a:avLst/>
              </a:prstGeom>
              <a:solidFill>
                <a:srgbClr val="83C2E5"/>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55" name="Oval 43"/>
              <p:cNvSpPr>
                <a:spLocks noChangeArrowheads="1"/>
              </p:cNvSpPr>
              <p:nvPr/>
            </p:nvSpPr>
            <p:spPr bwMode="auto">
              <a:xfrm>
                <a:off x="1383" y="1295"/>
                <a:ext cx="156" cy="146"/>
              </a:xfrm>
              <a:prstGeom prst="ellipse">
                <a:avLst/>
              </a:prstGeom>
              <a:solidFill>
                <a:srgbClr val="83C2E5"/>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56" name="Oval 44"/>
              <p:cNvSpPr>
                <a:spLocks noChangeArrowheads="1"/>
              </p:cNvSpPr>
              <p:nvPr/>
            </p:nvSpPr>
            <p:spPr bwMode="auto">
              <a:xfrm>
                <a:off x="1634" y="1048"/>
                <a:ext cx="155" cy="150"/>
              </a:xfrm>
              <a:prstGeom prst="ellipse">
                <a:avLst/>
              </a:prstGeom>
              <a:solidFill>
                <a:srgbClr val="D6EBF6"/>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57" name="Oval 45"/>
              <p:cNvSpPr>
                <a:spLocks noChangeArrowheads="1"/>
              </p:cNvSpPr>
              <p:nvPr/>
            </p:nvSpPr>
            <p:spPr bwMode="auto">
              <a:xfrm>
                <a:off x="1350" y="973"/>
                <a:ext cx="155" cy="150"/>
              </a:xfrm>
              <a:prstGeom prst="ellipse">
                <a:avLst/>
              </a:prstGeom>
              <a:solidFill>
                <a:srgbClr val="83C2E5"/>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58" name="Oval 46"/>
              <p:cNvSpPr>
                <a:spLocks noChangeArrowheads="1"/>
              </p:cNvSpPr>
              <p:nvPr/>
            </p:nvSpPr>
            <p:spPr bwMode="auto">
              <a:xfrm>
                <a:off x="958" y="1070"/>
                <a:ext cx="151" cy="151"/>
              </a:xfrm>
              <a:prstGeom prst="ellipse">
                <a:avLst/>
              </a:prstGeom>
              <a:solidFill>
                <a:srgbClr val="83C2E5"/>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59" name="Oval 47"/>
              <p:cNvSpPr>
                <a:spLocks noChangeArrowheads="1"/>
              </p:cNvSpPr>
              <p:nvPr/>
            </p:nvSpPr>
            <p:spPr bwMode="auto">
              <a:xfrm>
                <a:off x="944" y="1323"/>
                <a:ext cx="151" cy="151"/>
              </a:xfrm>
              <a:prstGeom prst="ellipse">
                <a:avLst/>
              </a:prstGeom>
              <a:solidFill>
                <a:srgbClr val="83C2E5"/>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60" name="Oval 48"/>
              <p:cNvSpPr>
                <a:spLocks noChangeArrowheads="1"/>
              </p:cNvSpPr>
              <p:nvPr/>
            </p:nvSpPr>
            <p:spPr bwMode="auto">
              <a:xfrm>
                <a:off x="1793" y="1295"/>
                <a:ext cx="156" cy="146"/>
              </a:xfrm>
              <a:prstGeom prst="ellipse">
                <a:avLst/>
              </a:prstGeom>
              <a:solidFill>
                <a:srgbClr val="D6EBF6"/>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61" name="Oval 49"/>
              <p:cNvSpPr>
                <a:spLocks noChangeArrowheads="1"/>
              </p:cNvSpPr>
              <p:nvPr/>
            </p:nvSpPr>
            <p:spPr bwMode="auto">
              <a:xfrm>
                <a:off x="1605" y="1507"/>
                <a:ext cx="151" cy="150"/>
              </a:xfrm>
              <a:prstGeom prst="ellipse">
                <a:avLst/>
              </a:prstGeom>
              <a:solidFill>
                <a:srgbClr val="D6EBF6"/>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62" name="Oval 50"/>
              <p:cNvSpPr>
                <a:spLocks noChangeArrowheads="1"/>
              </p:cNvSpPr>
              <p:nvPr/>
            </p:nvSpPr>
            <p:spPr bwMode="auto">
              <a:xfrm>
                <a:off x="1870" y="1637"/>
                <a:ext cx="156" cy="150"/>
              </a:xfrm>
              <a:prstGeom prst="ellipse">
                <a:avLst/>
              </a:prstGeom>
              <a:solidFill>
                <a:srgbClr val="D6EBF6"/>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63" name="Oval 51"/>
              <p:cNvSpPr>
                <a:spLocks noChangeArrowheads="1"/>
              </p:cNvSpPr>
              <p:nvPr/>
            </p:nvSpPr>
            <p:spPr bwMode="auto">
              <a:xfrm>
                <a:off x="1335" y="1684"/>
                <a:ext cx="156" cy="151"/>
              </a:xfrm>
              <a:prstGeom prst="ellipse">
                <a:avLst/>
              </a:prstGeom>
              <a:solidFill>
                <a:srgbClr val="83C2E5"/>
              </a:solidFill>
              <a:ln w="6350">
                <a:solidFill>
                  <a:srgbClr val="006699"/>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sp>
            <p:nvSpPr>
              <p:cNvPr id="1037364" name="Rectangle 52"/>
              <p:cNvSpPr>
                <a:spLocks noChangeArrowheads="1"/>
              </p:cNvSpPr>
              <p:nvPr/>
            </p:nvSpPr>
            <p:spPr bwMode="auto">
              <a:xfrm>
                <a:off x="1456" y="799"/>
                <a:ext cx="107" cy="1073"/>
              </a:xfrm>
              <a:prstGeom prst="rect">
                <a:avLst/>
              </a:prstGeom>
              <a:solidFill>
                <a:srgbClr val="006699"/>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grpSp>
        <p:sp>
          <p:nvSpPr>
            <p:cNvPr id="1037365" name="AutoShape 53"/>
            <p:cNvSpPr>
              <a:spLocks noChangeArrowheads="1"/>
            </p:cNvSpPr>
            <p:nvPr/>
          </p:nvSpPr>
          <p:spPr bwMode="auto">
            <a:xfrm>
              <a:off x="1202" y="1864"/>
              <a:ext cx="635" cy="136"/>
            </a:xfrm>
            <a:prstGeom prst="curvedUpArrow">
              <a:avLst>
                <a:gd name="adj1" fmla="val 116166"/>
                <a:gd name="adj2" fmla="val 186765"/>
                <a:gd name="adj3" fmla="val 38972"/>
              </a:avLst>
            </a:prstGeom>
            <a:solidFill>
              <a:srgbClr val="D6EBF6"/>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nchorCtr="1"/>
            <a:lstStyle/>
            <a:p>
              <a:endParaRPr lang="zh-CN" altLang="en-US"/>
            </a:p>
          </p:txBody>
        </p:sp>
      </p:grpSp>
      <p:sp>
        <p:nvSpPr>
          <p:cNvPr id="1037366" name="Text Box 54"/>
          <p:cNvSpPr txBox="1">
            <a:spLocks noChangeArrowheads="1"/>
          </p:cNvSpPr>
          <p:nvPr/>
        </p:nvSpPr>
        <p:spPr bwMode="auto">
          <a:xfrm>
            <a:off x="1711325" y="5964238"/>
            <a:ext cx="2012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海鼎优先级评估树</a:t>
            </a:r>
            <a:endParaRPr lang="zh-CN" altLang="en-US"/>
          </a:p>
        </p:txBody>
      </p:sp>
      <p:sp>
        <p:nvSpPr>
          <p:cNvPr id="1037367" name="Text Box 55"/>
          <p:cNvSpPr txBox="1">
            <a:spLocks noChangeArrowheads="1"/>
          </p:cNvSpPr>
          <p:nvPr/>
        </p:nvSpPr>
        <p:spPr bwMode="auto">
          <a:xfrm>
            <a:off x="5356225" y="6226175"/>
            <a:ext cx="2241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海鼎优先级评估矩阵</a:t>
            </a:r>
            <a:endParaRPr lang="zh-CN" altLang="en-US"/>
          </a:p>
        </p:txBody>
      </p:sp>
      <p:sp>
        <p:nvSpPr>
          <p:cNvPr id="1037368" name="AutoShape 56"/>
          <p:cNvSpPr/>
          <p:nvPr/>
        </p:nvSpPr>
        <p:spPr bwMode="auto">
          <a:xfrm rot="5400000" flipH="1">
            <a:off x="4181475" y="-781049"/>
            <a:ext cx="420687" cy="7561262"/>
          </a:xfrm>
          <a:prstGeom prst="rightBrace">
            <a:avLst>
              <a:gd name="adj1" fmla="val 89951"/>
              <a:gd name="adj2" fmla="val 50000"/>
            </a:avLst>
          </a:prstGeom>
          <a:noFill/>
          <a:ln w="25400">
            <a:solidFill>
              <a:srgbClr val="333399"/>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8" name="Text Box 12"/>
          <p:cNvSpPr txBox="1">
            <a:spLocks noChangeArrowheads="1"/>
          </p:cNvSpPr>
          <p:nvPr/>
        </p:nvSpPr>
        <p:spPr bwMode="auto">
          <a:xfrm>
            <a:off x="4356100" y="1203325"/>
            <a:ext cx="4032250" cy="157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0000"/>
              </a:lnSpc>
              <a:spcAft>
                <a:spcPct val="20000"/>
              </a:spcAft>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将理解业务痛点、分析根因之后，将获取的改善动议作为输入</a:t>
            </a:r>
            <a:endParaRPr lang="zh-CN" altLang="en-US" sz="1400">
              <a:latin typeface="微软雅黑" panose="020B0503020204020204" pitchFamily="34" charset="-122"/>
              <a:ea typeface="微软雅黑" panose="020B0503020204020204" pitchFamily="34" charset="-122"/>
            </a:endParaRPr>
          </a:p>
          <a:p>
            <a:pPr>
              <a:lnSpc>
                <a:spcPct val="110000"/>
              </a:lnSpc>
              <a:spcAft>
                <a:spcPct val="20000"/>
              </a:spcAft>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依托海鼎优先级评估树，对于可能的改善建议进行对比，并置于优先级评估矩阵中进行考量</a:t>
            </a:r>
            <a:endParaRPr lang="zh-CN" altLang="en-US" sz="1400">
              <a:latin typeface="微软雅黑" panose="020B0503020204020204" pitchFamily="34" charset="-122"/>
              <a:ea typeface="微软雅黑" panose="020B0503020204020204" pitchFamily="34" charset="-122"/>
            </a:endParaRPr>
          </a:p>
          <a:p>
            <a:pPr>
              <a:lnSpc>
                <a:spcPct val="110000"/>
              </a:lnSpc>
              <a:spcAft>
                <a:spcPct val="20000"/>
              </a:spcAft>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选择价值高而难度低的建议作为速赢建议，并加以细化</a:t>
            </a:r>
            <a:endParaRPr lang="zh-CN" altLang="en-US" sz="1400">
              <a:latin typeface="微软雅黑" panose="020B0503020204020204" pitchFamily="34" charset="-122"/>
              <a:ea typeface="微软雅黑" panose="020B0503020204020204" pitchFamily="34" charset="-122"/>
            </a:endParaRPr>
          </a:p>
        </p:txBody>
      </p:sp>
      <p:sp>
        <p:nvSpPr>
          <p:cNvPr id="1037370" name="Rectangle 58"/>
          <p:cNvSpPr>
            <a:spLocks noChangeArrowheads="1"/>
          </p:cNvSpPr>
          <p:nvPr/>
        </p:nvSpPr>
        <p:spPr bwMode="auto">
          <a:xfrm>
            <a:off x="8166100" y="790575"/>
            <a:ext cx="855663"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6000">
                <a:solidFill>
                  <a:srgbClr val="006666"/>
                </a:solidFill>
                <a:latin typeface="微软雅黑" panose="020B0503020204020204" pitchFamily="34" charset="-122"/>
              </a:rPr>
              <a:t>III</a:t>
            </a:r>
            <a:endParaRPr lang="zh-CN" altLang="en-US" sz="6000">
              <a:solidFill>
                <a:srgbClr val="006666"/>
              </a:solidFill>
              <a:latin typeface="微软雅黑" panose="020B0503020204020204" pitchFamily="34"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331913" y="3670300"/>
            <a:ext cx="6499225" cy="46037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zh-CN" altLang="en-US"/>
          </a:p>
        </p:txBody>
      </p:sp>
      <p:sp>
        <p:nvSpPr>
          <p:cNvPr id="1041411" name="Rectangle 3"/>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t>目 录</a:t>
            </a:r>
            <a:endParaRPr lang="zh-CN" altLang="en-US"/>
          </a:p>
        </p:txBody>
      </p:sp>
      <p:sp>
        <p:nvSpPr>
          <p:cNvPr id="1041412" name="Rectangle 4"/>
          <p:cNvSpPr>
            <a:spLocks noChangeArrowheads="1"/>
          </p:cNvSpPr>
          <p:nvPr>
            <p:ph type="body" idx="4294967295"/>
          </p:nvPr>
        </p:nvSpPr>
        <p:spPr bwMode="auto">
          <a:xfrm>
            <a:off x="1417638" y="1763713"/>
            <a:ext cx="7269162" cy="40306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anose="05000000000000000000" pitchFamily="2" charset="2"/>
              <a:buNone/>
            </a:pPr>
            <a:r>
              <a:rPr lang="zh-CN" altLang="en-US" sz="2400"/>
              <a:t>一、客户为什么需要咨询服务</a:t>
            </a:r>
            <a:endParaRPr lang="zh-CN" altLang="en-US" sz="2400"/>
          </a:p>
          <a:p>
            <a:pPr>
              <a:buFont typeface="Wingdings" panose="05000000000000000000" pitchFamily="2" charset="2"/>
              <a:buNone/>
            </a:pPr>
            <a:r>
              <a:rPr lang="zh-CN" altLang="en-US" sz="2400"/>
              <a:t>二、咨询服务项目交付方法论概述</a:t>
            </a:r>
            <a:endParaRPr lang="zh-CN" altLang="en-US" sz="2400"/>
          </a:p>
          <a:p>
            <a:pPr>
              <a:buFont typeface="Wingdings" panose="05000000000000000000" pitchFamily="2" charset="2"/>
              <a:buNone/>
            </a:pPr>
            <a:r>
              <a:rPr lang="zh-CN" altLang="en-US" sz="2400"/>
              <a:t>三、当家人项目准咨询服务过程介绍</a:t>
            </a:r>
            <a:endParaRPr lang="zh-CN" altLang="en-US" sz="2400"/>
          </a:p>
          <a:p>
            <a:pPr>
              <a:buFont typeface="Wingdings" panose="05000000000000000000" pitchFamily="2" charset="2"/>
              <a:buNone/>
            </a:pPr>
            <a:r>
              <a:rPr lang="zh-CN" altLang="en-US" sz="2400">
                <a:solidFill>
                  <a:schemeClr val="bg1"/>
                </a:solidFill>
              </a:rPr>
              <a:t>四、咨询服务交付件与工具展示</a:t>
            </a:r>
            <a:endParaRPr lang="zh-CN" altLang="en-US" sz="2400">
              <a:solidFill>
                <a:schemeClr val="bg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6532" name="Rectangle 4"/>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p>
            <a:r>
              <a:rPr lang="zh-CN" altLang="en-US">
                <a:latin typeface="微软雅黑" panose="020B0503020204020204" pitchFamily="34" charset="-122"/>
              </a:rPr>
              <a:t>高客户价值的咨询服务工具展示</a:t>
            </a:r>
            <a:endParaRPr lang="zh-CN" altLang="en-US">
              <a:latin typeface="微软雅黑" panose="020B0503020204020204" pitchFamily="34" charset="-122"/>
            </a:endParaRPr>
          </a:p>
        </p:txBody>
      </p:sp>
      <p:pic>
        <p:nvPicPr>
          <p:cNvPr id="1046533" name="Picture 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58800" y="1125538"/>
            <a:ext cx="4505325" cy="2192337"/>
          </a:xfrm>
          <a:prstGeom prst="rect">
            <a:avLst/>
          </a:prstGeom>
          <a:solidFill>
            <a:schemeClr val="bg1"/>
          </a:solidFill>
          <a:ln w="6350" algn="ctr">
            <a:solidFill>
              <a:srgbClr val="C0C0C0"/>
            </a:solidFill>
            <a:miter lim="800000"/>
            <a:headEnd/>
            <a:tailEnd/>
          </a:ln>
          <a:effectLst/>
          <a:extLst>
            <a:ext uri="{AF507438-7753-43E0-B8FC-AC1667EBCBE1}">
              <a14:hiddenEffects xmlns:a14="http://schemas.microsoft.com/office/drawing/2010/main">
                <a:effectLst>
                  <a:outerShdw dist="17961" dir="2700000" algn="ctr" rotWithShape="0">
                    <a:schemeClr val="tx1"/>
                  </a:outerShdw>
                </a:effectLst>
              </a14:hiddenEffects>
            </a:ext>
          </a:extLst>
        </p:spPr>
      </p:pic>
      <p:pic>
        <p:nvPicPr>
          <p:cNvPr id="104653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938" y="3644900"/>
            <a:ext cx="4084637" cy="2667000"/>
          </a:xfrm>
          <a:prstGeom prst="rect">
            <a:avLst/>
          </a:prstGeom>
          <a:solidFill>
            <a:schemeClr val="bg1"/>
          </a:solidFill>
          <a:ln w="6350">
            <a:solidFill>
              <a:srgbClr val="C0C0C0"/>
            </a:solidFill>
            <a:miter lim="800000"/>
            <a:headEnd/>
            <a:tailEnd/>
          </a:ln>
          <a:effectLst/>
          <a:extLst>
            <a:ext uri="{AF507438-7753-43E0-B8FC-AC1667EBCBE1}">
              <a14:hiddenEffects xmlns:a14="http://schemas.microsoft.com/office/drawing/2010/main">
                <a:effectLst>
                  <a:outerShdw dist="17961" dir="2700000" algn="ctr" rotWithShape="0">
                    <a:schemeClr val="tx1"/>
                  </a:outerShdw>
                </a:effectLst>
              </a14:hiddenEffects>
            </a:ext>
          </a:extLst>
        </p:spPr>
      </p:pic>
      <p:sp>
        <p:nvSpPr>
          <p:cNvPr id="1046535" name="Text Box 7"/>
          <p:cNvSpPr txBox="1">
            <a:spLocks noChangeArrowheads="1"/>
          </p:cNvSpPr>
          <p:nvPr/>
        </p:nvSpPr>
        <p:spPr bwMode="auto">
          <a:xfrm>
            <a:off x="1476375" y="3271838"/>
            <a:ext cx="26701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latin typeface="微软雅黑" panose="020B0503020204020204" pitchFamily="34" charset="-122"/>
              </a:rPr>
              <a:t>绩效评估卡</a:t>
            </a:r>
            <a:r>
              <a:rPr lang="en-US" altLang="zh-CN">
                <a:latin typeface="微软雅黑" panose="020B0503020204020204" pitchFamily="34" charset="-122"/>
              </a:rPr>
              <a:t>(Score Card)</a:t>
            </a:r>
            <a:endParaRPr lang="en-US" altLang="zh-CN">
              <a:latin typeface="微软雅黑" panose="020B0503020204020204" pitchFamily="34" charset="-122"/>
            </a:endParaRPr>
          </a:p>
        </p:txBody>
      </p:sp>
      <p:sp>
        <p:nvSpPr>
          <p:cNvPr id="1046536" name="Text Box 8"/>
          <p:cNvSpPr txBox="1">
            <a:spLocks noChangeArrowheads="1"/>
          </p:cNvSpPr>
          <p:nvPr/>
        </p:nvSpPr>
        <p:spPr bwMode="auto">
          <a:xfrm>
            <a:off x="1196975" y="6249988"/>
            <a:ext cx="32273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latin typeface="微软雅黑" panose="020B0503020204020204" pitchFamily="34" charset="-122"/>
              </a:rPr>
              <a:t>投资价值评估</a:t>
            </a:r>
            <a:r>
              <a:rPr lang="en-US" altLang="zh-CN">
                <a:latin typeface="微软雅黑" panose="020B0503020204020204" pitchFamily="34" charset="-122"/>
              </a:rPr>
              <a:t>(Business Case)</a:t>
            </a:r>
            <a:endParaRPr lang="en-US" altLang="zh-CN">
              <a:latin typeface="微软雅黑" panose="020B0503020204020204" pitchFamily="34" charset="-122"/>
            </a:endParaRPr>
          </a:p>
        </p:txBody>
      </p:sp>
      <p:pic>
        <p:nvPicPr>
          <p:cNvPr id="1046537"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9288" y="1611313"/>
            <a:ext cx="2587625" cy="3794125"/>
          </a:xfrm>
          <a:prstGeom prst="rect">
            <a:avLst/>
          </a:prstGeom>
          <a:solidFill>
            <a:schemeClr val="bg1"/>
          </a:solidFill>
          <a:ln w="6350" algn="ctr">
            <a:solidFill>
              <a:srgbClr val="C0C0C0"/>
            </a:solidFill>
            <a:miter lim="800000"/>
            <a:headEnd/>
            <a:tailEnd/>
          </a:ln>
          <a:effectLst/>
          <a:extLst>
            <a:ext uri="{AF507438-7753-43E0-B8FC-AC1667EBCBE1}">
              <a14:hiddenEffects xmlns:a14="http://schemas.microsoft.com/office/drawing/2010/main">
                <a:effectLst>
                  <a:outerShdw dist="17961" dir="2700000" algn="ctr" rotWithShape="0">
                    <a:schemeClr val="tx1"/>
                  </a:outerShdw>
                </a:effectLst>
              </a14:hiddenEffects>
            </a:ext>
          </a:extLst>
        </p:spPr>
      </p:pic>
      <p:sp>
        <p:nvSpPr>
          <p:cNvPr id="1046538" name="Text Box 10"/>
          <p:cNvSpPr txBox="1">
            <a:spLocks noChangeArrowheads="1"/>
          </p:cNvSpPr>
          <p:nvPr/>
        </p:nvSpPr>
        <p:spPr bwMode="auto">
          <a:xfrm>
            <a:off x="6245225" y="5413375"/>
            <a:ext cx="1555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latin typeface="微软雅黑" panose="020B0503020204020204" pitchFamily="34" charset="-122"/>
              </a:rPr>
              <a:t>客户调查问卷</a:t>
            </a:r>
            <a:endParaRPr lang="zh-CN" altLang="en-US">
              <a:latin typeface="微软雅黑" panose="020B0503020204020204" pitchFamily="34"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2434" name="Rectangle 2"/>
          <p:cNvSpPr>
            <a:spLocks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normAutofit/>
          </a:bodyPr>
          <a:lstStyle/>
          <a:p>
            <a:r>
              <a:rPr lang="zh-CN" altLang="en-US" dirty="0"/>
              <a:t>建议实施将</a:t>
            </a:r>
            <a:r>
              <a:rPr lang="zh-CN" altLang="en-US" dirty="0">
                <a:latin typeface="微软雅黑" panose="020B0503020204020204" pitchFamily="34" charset="-122"/>
              </a:rPr>
              <a:t>带来显著的绩效改善与能力提升</a:t>
            </a:r>
            <a:endParaRPr lang="zh-CN" altLang="en-US" dirty="0">
              <a:latin typeface="微软雅黑" panose="020B0503020204020204" pitchFamily="34" charset="-122"/>
            </a:endParaRPr>
          </a:p>
        </p:txBody>
      </p:sp>
      <p:grpSp>
        <p:nvGrpSpPr>
          <p:cNvPr id="1042435" name="Group 3"/>
          <p:cNvGrpSpPr/>
          <p:nvPr/>
        </p:nvGrpSpPr>
        <p:grpSpPr bwMode="auto">
          <a:xfrm>
            <a:off x="2303463" y="2278063"/>
            <a:ext cx="3708400" cy="3679825"/>
            <a:chOff x="1542" y="1435"/>
            <a:chExt cx="2336" cy="2318"/>
          </a:xfrm>
        </p:grpSpPr>
        <p:sp>
          <p:nvSpPr>
            <p:cNvPr id="1042436" name="AutoShape 4"/>
            <p:cNvSpPr>
              <a:spLocks noChangeArrowheads="1"/>
            </p:cNvSpPr>
            <p:nvPr/>
          </p:nvSpPr>
          <p:spPr bwMode="auto">
            <a:xfrm>
              <a:off x="1542" y="2762"/>
              <a:ext cx="2336" cy="661"/>
            </a:xfrm>
            <a:prstGeom prst="triangle">
              <a:avLst>
                <a:gd name="adj" fmla="val 50000"/>
              </a:avLst>
            </a:prstGeom>
            <a:solidFill>
              <a:srgbClr val="006699"/>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36000" rIns="36000" bIns="36000" anchor="ctr"/>
            <a:lstStyle/>
            <a:p>
              <a:endParaRPr lang="zh-CN" altLang="en-US"/>
            </a:p>
          </p:txBody>
        </p:sp>
        <p:sp>
          <p:nvSpPr>
            <p:cNvPr id="1042437" name="AutoShape 5"/>
            <p:cNvSpPr>
              <a:spLocks noChangeArrowheads="1"/>
            </p:cNvSpPr>
            <p:nvPr/>
          </p:nvSpPr>
          <p:spPr bwMode="auto">
            <a:xfrm rot="7221808">
              <a:off x="1267" y="2251"/>
              <a:ext cx="2318" cy="685"/>
            </a:xfrm>
            <a:prstGeom prst="triangle">
              <a:avLst>
                <a:gd name="adj" fmla="val 50000"/>
              </a:avLst>
            </a:prstGeom>
            <a:solidFill>
              <a:srgbClr val="83C2E5"/>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36000" tIns="36000" rIns="36000" bIns="36000" anchor="ctr"/>
            <a:lstStyle/>
            <a:p>
              <a:pPr eaLnBrk="0" hangingPunct="0"/>
              <a:endParaRPr lang="zh-CN" altLang="en-US" sz="1600" b="1">
                <a:latin typeface="微软雅黑" panose="020B0503020204020204" pitchFamily="34" charset="-122"/>
              </a:endParaRPr>
            </a:p>
          </p:txBody>
        </p:sp>
        <p:sp>
          <p:nvSpPr>
            <p:cNvPr id="1042438" name="AutoShape 6"/>
            <p:cNvSpPr>
              <a:spLocks noChangeArrowheads="1"/>
            </p:cNvSpPr>
            <p:nvPr/>
          </p:nvSpPr>
          <p:spPr bwMode="auto">
            <a:xfrm rot="14378192" flipH="1">
              <a:off x="1853" y="2260"/>
              <a:ext cx="2306" cy="676"/>
            </a:xfrm>
            <a:prstGeom prst="triangle">
              <a:avLst>
                <a:gd name="adj" fmla="val 50000"/>
              </a:avLst>
            </a:prstGeom>
            <a:solidFill>
              <a:srgbClr val="C3EBFB"/>
            </a:solidFill>
            <a:ln w="6350">
              <a:solidFill>
                <a:srgbClr val="0066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36000" rIns="36000" bIns="36000" anchor="ctr"/>
            <a:lstStyle/>
            <a:p>
              <a:endParaRPr lang="zh-CN" altLang="en-US"/>
            </a:p>
          </p:txBody>
        </p:sp>
        <p:sp>
          <p:nvSpPr>
            <p:cNvPr id="1042439" name="Text Box 7"/>
            <p:cNvSpPr txBox="1">
              <a:spLocks noChangeArrowheads="1"/>
            </p:cNvSpPr>
            <p:nvPr/>
          </p:nvSpPr>
          <p:spPr bwMode="auto">
            <a:xfrm>
              <a:off x="2086" y="2430"/>
              <a:ext cx="590" cy="185"/>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lstStyle/>
            <a:p>
              <a:pPr eaLnBrk="0" hangingPunct="0">
                <a:spcBef>
                  <a:spcPct val="50000"/>
                </a:spcBef>
              </a:pPr>
              <a:r>
                <a:rPr lang="en-GB" altLang="zh-CN" sz="1600" b="1">
                  <a:solidFill>
                    <a:srgbClr val="000000"/>
                  </a:solidFill>
                  <a:latin typeface="微软雅黑" panose="020B0503020204020204" pitchFamily="34" charset="-122"/>
                </a:rPr>
                <a:t>客户满意度的提升</a:t>
              </a:r>
              <a:endParaRPr lang="en-GB" altLang="zh-CN" sz="1600" b="1">
                <a:solidFill>
                  <a:srgbClr val="000000"/>
                </a:solidFill>
                <a:latin typeface="微软雅黑" panose="020B0503020204020204" pitchFamily="34" charset="-122"/>
              </a:endParaRPr>
            </a:p>
          </p:txBody>
        </p:sp>
        <p:sp>
          <p:nvSpPr>
            <p:cNvPr id="1042440" name="Text Box 8"/>
            <p:cNvSpPr txBox="1">
              <a:spLocks noChangeArrowheads="1"/>
            </p:cNvSpPr>
            <p:nvPr/>
          </p:nvSpPr>
          <p:spPr bwMode="auto">
            <a:xfrm>
              <a:off x="2744" y="2430"/>
              <a:ext cx="590" cy="185"/>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lstStyle/>
            <a:p>
              <a:pPr eaLnBrk="0" hangingPunct="0">
                <a:spcBef>
                  <a:spcPct val="50000"/>
                </a:spcBef>
              </a:pPr>
              <a:r>
                <a:rPr lang="en-GB" altLang="zh-CN" sz="1600" b="1">
                  <a:solidFill>
                    <a:srgbClr val="000000"/>
                  </a:solidFill>
                  <a:latin typeface="微软雅黑" panose="020B0503020204020204" pitchFamily="34" charset="-122"/>
                </a:rPr>
                <a:t>运营效率的改善</a:t>
              </a:r>
              <a:endParaRPr lang="en-GB" altLang="zh-CN" sz="1600" b="1">
                <a:solidFill>
                  <a:srgbClr val="000000"/>
                </a:solidFill>
                <a:latin typeface="微软雅黑" panose="020B0503020204020204" pitchFamily="34" charset="-122"/>
              </a:endParaRPr>
            </a:p>
          </p:txBody>
        </p:sp>
        <p:sp>
          <p:nvSpPr>
            <p:cNvPr id="1042441" name="Text Box 9"/>
            <p:cNvSpPr txBox="1">
              <a:spLocks noChangeArrowheads="1"/>
            </p:cNvSpPr>
            <p:nvPr/>
          </p:nvSpPr>
          <p:spPr bwMode="auto">
            <a:xfrm>
              <a:off x="2411" y="3000"/>
              <a:ext cx="598" cy="185"/>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lstStyle/>
            <a:p>
              <a:pPr eaLnBrk="0" hangingPunct="0">
                <a:spcBef>
                  <a:spcPct val="50000"/>
                </a:spcBef>
              </a:pPr>
              <a:r>
                <a:rPr lang="en-GB" altLang="zh-CN" sz="1600" b="1">
                  <a:solidFill>
                    <a:srgbClr val="FFFFFF"/>
                  </a:solidFill>
                  <a:latin typeface="微软雅黑" panose="020B0503020204020204" pitchFamily="34" charset="-122"/>
                </a:rPr>
                <a:t>业绩增长的持续</a:t>
              </a:r>
              <a:endParaRPr lang="en-GB" altLang="zh-CN" sz="1600" b="1">
                <a:solidFill>
                  <a:srgbClr val="FFFFFF"/>
                </a:solidFill>
                <a:latin typeface="微软雅黑" panose="020B0503020204020204" pitchFamily="34" charset="-122"/>
              </a:endParaRPr>
            </a:p>
          </p:txBody>
        </p:sp>
      </p:grpSp>
      <p:sp>
        <p:nvSpPr>
          <p:cNvPr id="1042442" name="Text Box 12"/>
          <p:cNvSpPr txBox="1">
            <a:spLocks noChangeArrowheads="1"/>
          </p:cNvSpPr>
          <p:nvPr/>
        </p:nvSpPr>
        <p:spPr bwMode="auto">
          <a:xfrm>
            <a:off x="179388" y="2782888"/>
            <a:ext cx="2808287" cy="202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zh-CN" sz="1400">
                <a:latin typeface="微软雅黑" panose="020B0503020204020204" pitchFamily="34" charset="-122"/>
                <a:ea typeface="微软雅黑" panose="020B0503020204020204" pitchFamily="34" charset="-122"/>
              </a:rPr>
              <a:t>充分、及时的</a:t>
            </a:r>
            <a:r>
              <a:rPr lang="zh-CN" altLang="en-US" sz="1400">
                <a:latin typeface="微软雅黑" panose="020B0503020204020204" pitchFamily="34" charset="-122"/>
                <a:ea typeface="微软雅黑" panose="020B0503020204020204" pitchFamily="34" charset="-122"/>
              </a:rPr>
              <a:t>消费</a:t>
            </a:r>
            <a:r>
              <a:rPr lang="zh-CN" altLang="zh-CN" sz="1400">
                <a:latin typeface="微软雅黑" panose="020B0503020204020204" pitchFamily="34" charset="-122"/>
                <a:ea typeface="微软雅黑" panose="020B0503020204020204" pitchFamily="34" charset="-122"/>
              </a:rPr>
              <a:t>信息提供</a:t>
            </a:r>
            <a:r>
              <a:rPr lang="zh-CN" altLang="en-US" sz="1400">
                <a:latin typeface="微软雅黑" panose="020B0503020204020204" pitchFamily="34" charset="-122"/>
                <a:ea typeface="微软雅黑" panose="020B0503020204020204" pitchFamily="34" charset="-122"/>
              </a:rPr>
              <a:t>及分析，准确了解客户所需和市场趋势</a:t>
            </a:r>
            <a:endParaRPr lang="zh-CN" altLang="en-US" sz="14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提升商品的适销度，增加畅销品项，减少滞销品项</a:t>
            </a:r>
            <a:endParaRPr lang="zh-CN" altLang="en-US" sz="14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更为愉悦的顾客体验和满足感</a:t>
            </a:r>
            <a:endParaRPr lang="zh-CN" altLang="en-US" sz="14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en-US" altLang="zh-CN" sz="1400">
                <a:latin typeface="微软雅黑" panose="020B0503020204020204" pitchFamily="34" charset="-122"/>
                <a:ea typeface="微软雅黑" panose="020B0503020204020204" pitchFamily="34" charset="-122"/>
              </a:rPr>
              <a:t>……</a:t>
            </a:r>
            <a:endParaRPr lang="en-US" altLang="zh-CN" sz="1400">
              <a:latin typeface="微软雅黑" panose="020B0503020204020204" pitchFamily="34" charset="-122"/>
              <a:ea typeface="微软雅黑" panose="020B0503020204020204" pitchFamily="34" charset="-122"/>
            </a:endParaRPr>
          </a:p>
        </p:txBody>
      </p:sp>
      <p:sp>
        <p:nvSpPr>
          <p:cNvPr id="1042443" name="Text Box 12"/>
          <p:cNvSpPr txBox="1">
            <a:spLocks noChangeArrowheads="1"/>
          </p:cNvSpPr>
          <p:nvPr/>
        </p:nvSpPr>
        <p:spPr bwMode="auto">
          <a:xfrm>
            <a:off x="5695950" y="2782888"/>
            <a:ext cx="3124200" cy="230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以信息系统自动化大大减少无效、低效的冗余工作，降低人员负荷</a:t>
            </a:r>
            <a:endParaRPr lang="zh-CN" altLang="en-US" sz="14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全面提升叫货、配货、收货等供应链环节的操作效率，并减少差错率</a:t>
            </a:r>
            <a:endParaRPr lang="en-US" altLang="zh-CN" sz="14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运用信息化平台，以降低日常的运营成本，提升对账效率</a:t>
            </a:r>
            <a:endParaRPr lang="zh-CN" altLang="en-US" sz="14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减少与供应商的纠纷，提升满意度</a:t>
            </a:r>
            <a:endParaRPr lang="zh-CN" altLang="en-US" sz="1400">
              <a:latin typeface="微软雅黑" panose="020B0503020204020204" pitchFamily="34" charset="-122"/>
              <a:ea typeface="微软雅黑" panose="020B0503020204020204" pitchFamily="34" charset="-122"/>
            </a:endParaRPr>
          </a:p>
          <a:p>
            <a:pPr>
              <a:lnSpc>
                <a:spcPct val="130000"/>
              </a:lnSpc>
              <a:buClr>
                <a:srgbClr val="006666"/>
              </a:buClr>
              <a:buSzPct val="80000"/>
              <a:buFont typeface="Wingdings" panose="05000000000000000000" pitchFamily="2" charset="2"/>
              <a:buChar char="l"/>
            </a:pPr>
            <a:r>
              <a:rPr lang="en-US" altLang="zh-CN" sz="1400">
                <a:latin typeface="微软雅黑" panose="020B0503020204020204" pitchFamily="34" charset="-122"/>
                <a:ea typeface="微软雅黑" panose="020B0503020204020204" pitchFamily="34" charset="-122"/>
              </a:rPr>
              <a:t>……</a:t>
            </a:r>
            <a:endParaRPr lang="zh-CN" altLang="en-US" sz="1400">
              <a:latin typeface="微软雅黑" panose="020B0503020204020204" pitchFamily="34" charset="-122"/>
              <a:ea typeface="微软雅黑" panose="020B0503020204020204" pitchFamily="34" charset="-122"/>
            </a:endParaRPr>
          </a:p>
        </p:txBody>
      </p:sp>
      <p:sp>
        <p:nvSpPr>
          <p:cNvPr id="1042444" name="Text Box 12"/>
          <p:cNvSpPr txBox="1">
            <a:spLocks noChangeArrowheads="1"/>
          </p:cNvSpPr>
          <p:nvPr/>
        </p:nvSpPr>
        <p:spPr bwMode="auto">
          <a:xfrm>
            <a:off x="2482850" y="5430838"/>
            <a:ext cx="380682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6055" indent="-186055"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有效提升销售额、销售毛利等销售指标</a:t>
            </a:r>
            <a:endParaRPr lang="zh-CN" altLang="en-US" sz="1400">
              <a:latin typeface="微软雅黑" panose="020B0503020204020204" pitchFamily="34" charset="-122"/>
              <a:ea typeface="微软雅黑" panose="020B0503020204020204" pitchFamily="34" charset="-122"/>
            </a:endParaRPr>
          </a:p>
          <a:p>
            <a:pPr>
              <a:lnSpc>
                <a:spcPct val="12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增加库存周转率，加快物资运转</a:t>
            </a:r>
            <a:endParaRPr lang="zh-CN" altLang="en-US" sz="1400">
              <a:latin typeface="微软雅黑" panose="020B0503020204020204" pitchFamily="34" charset="-122"/>
              <a:ea typeface="微软雅黑" panose="020B0503020204020204" pitchFamily="34" charset="-122"/>
            </a:endParaRPr>
          </a:p>
          <a:p>
            <a:pPr>
              <a:lnSpc>
                <a:spcPct val="12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更有效地管控现金等企业资源，提升流动性</a:t>
            </a:r>
            <a:endParaRPr lang="zh-CN" altLang="en-US" sz="1400">
              <a:latin typeface="微软雅黑" panose="020B0503020204020204" pitchFamily="34" charset="-122"/>
              <a:ea typeface="微软雅黑" panose="020B0503020204020204" pitchFamily="34" charset="-122"/>
            </a:endParaRPr>
          </a:p>
          <a:p>
            <a:pPr>
              <a:lnSpc>
                <a:spcPct val="120000"/>
              </a:lnSpc>
              <a:buClr>
                <a:srgbClr val="006666"/>
              </a:buClr>
              <a:buSzPct val="80000"/>
              <a:buFont typeface="Wingdings" panose="05000000000000000000" pitchFamily="2" charset="2"/>
              <a:buChar char="l"/>
            </a:pPr>
            <a:r>
              <a:rPr lang="zh-CN" altLang="en-US" sz="1400">
                <a:latin typeface="微软雅黑" panose="020B0503020204020204" pitchFamily="34" charset="-122"/>
                <a:ea typeface="微软雅黑" panose="020B0503020204020204" pitchFamily="34" charset="-122"/>
              </a:rPr>
              <a:t>提升畅销品项比率，获得更好财务回报</a:t>
            </a:r>
            <a:endParaRPr lang="zh-CN" altLang="en-US" sz="1400">
              <a:latin typeface="微软雅黑" panose="020B0503020204020204" pitchFamily="34" charset="-122"/>
              <a:ea typeface="微软雅黑" panose="020B0503020204020204" pitchFamily="34" charset="-122"/>
            </a:endParaRPr>
          </a:p>
          <a:p>
            <a:pPr>
              <a:lnSpc>
                <a:spcPct val="120000"/>
              </a:lnSpc>
              <a:buClr>
                <a:srgbClr val="006666"/>
              </a:buClr>
              <a:buSzPct val="80000"/>
              <a:buFont typeface="Wingdings" panose="05000000000000000000" pitchFamily="2" charset="2"/>
              <a:buChar char="l"/>
            </a:pPr>
            <a:r>
              <a:rPr lang="zh-CN" altLang="zh-CN" sz="1400">
                <a:latin typeface="微软雅黑" panose="020B0503020204020204" pitchFamily="34" charset="-122"/>
                <a:ea typeface="微软雅黑" panose="020B0503020204020204" pitchFamily="34" charset="-122"/>
              </a:rPr>
              <a:t>……</a:t>
            </a:r>
            <a:endParaRPr lang="zh-CN" altLang="zh-CN" sz="1400">
              <a:latin typeface="微软雅黑" panose="020B0503020204020204" pitchFamily="34" charset="-122"/>
              <a:ea typeface="微软雅黑" panose="020B0503020204020204" pitchFamily="34" charset="-122"/>
            </a:endParaRPr>
          </a:p>
        </p:txBody>
      </p:sp>
      <p:sp>
        <p:nvSpPr>
          <p:cNvPr id="1042445" name="Rectangle 13"/>
          <p:cNvSpPr>
            <a:spLocks noChangeArrowheads="1"/>
          </p:cNvSpPr>
          <p:nvPr/>
        </p:nvSpPr>
        <p:spPr bwMode="gray">
          <a:xfrm>
            <a:off x="1958975" y="1379538"/>
            <a:ext cx="2216150" cy="777875"/>
          </a:xfrm>
          <a:prstGeom prst="rect">
            <a:avLst/>
          </a:prstGeom>
          <a:solidFill>
            <a:srgbClr val="FF9900"/>
          </a:solidFill>
          <a:ln>
            <a:noFill/>
          </a:ln>
          <a:effectLst/>
          <a:extLst>
            <a:ext uri="{91240B29-F687-4F45-9708-019B960494DF}">
              <a14:hiddenLine xmlns:a14="http://schemas.microsoft.com/office/drawing/2010/main" w="12700">
                <a:solidFill>
                  <a:srgbClr val="CC99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spcAft>
                <a:spcPct val="25000"/>
              </a:spcAft>
            </a:pPr>
            <a:r>
              <a:rPr lang="zh-CN" altLang="en-US" sz="2000" b="1">
                <a:solidFill>
                  <a:srgbClr val="FFFFFF"/>
                </a:solidFill>
                <a:latin typeface="微软雅黑" panose="020B0503020204020204" pitchFamily="34" charset="-122"/>
              </a:rPr>
              <a:t>经过检验并可持续</a:t>
            </a:r>
            <a:endParaRPr lang="zh-CN" altLang="en-US" sz="2000" b="1">
              <a:solidFill>
                <a:srgbClr val="FFFFFF"/>
              </a:solidFill>
              <a:latin typeface="微软雅黑" panose="020B0503020204020204" pitchFamily="34" charset="-122"/>
            </a:endParaRPr>
          </a:p>
          <a:p>
            <a:pPr eaLnBrk="0" hangingPunct="0">
              <a:spcAft>
                <a:spcPct val="25000"/>
              </a:spcAft>
            </a:pPr>
            <a:r>
              <a:rPr lang="zh-CN" altLang="en-US" sz="2000" b="1">
                <a:solidFill>
                  <a:srgbClr val="FFFFFF"/>
                </a:solidFill>
                <a:latin typeface="微软雅黑" panose="020B0503020204020204" pitchFamily="34" charset="-122"/>
              </a:rPr>
              <a:t>的改善结果：</a:t>
            </a:r>
            <a:endParaRPr lang="zh-CN" altLang="en-US" sz="2000" b="1">
              <a:solidFill>
                <a:srgbClr val="FFFFFF"/>
              </a:solidFill>
              <a:latin typeface="微软雅黑" panose="020B0503020204020204" pitchFamily="34" charset="-122"/>
            </a:endParaRPr>
          </a:p>
        </p:txBody>
      </p:sp>
      <p:sp>
        <p:nvSpPr>
          <p:cNvPr id="1042446" name="Rectangle 14"/>
          <p:cNvSpPr>
            <a:spLocks noChangeArrowheads="1"/>
          </p:cNvSpPr>
          <p:nvPr/>
        </p:nvSpPr>
        <p:spPr bwMode="auto">
          <a:xfrm>
            <a:off x="4213225" y="1171575"/>
            <a:ext cx="338455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zh-CN" b="1">
                <a:solidFill>
                  <a:srgbClr val="0000CC"/>
                </a:solidFill>
              </a:rPr>
              <a:t>10-15%</a:t>
            </a:r>
            <a:r>
              <a:rPr lang="en-US" altLang="zh-CN">
                <a:solidFill>
                  <a:srgbClr val="0000CC"/>
                </a:solidFill>
              </a:rPr>
              <a:t> </a:t>
            </a:r>
            <a:r>
              <a:rPr lang="zh-CN" altLang="en-US">
                <a:solidFill>
                  <a:srgbClr val="0000CC"/>
                </a:solidFill>
              </a:rPr>
              <a:t>销售额的增长</a:t>
            </a:r>
            <a:endParaRPr lang="zh-CN" altLang="en-US">
              <a:solidFill>
                <a:srgbClr val="0000CC"/>
              </a:solidFill>
            </a:endParaRPr>
          </a:p>
          <a:p>
            <a:pPr algn="l">
              <a:spcBef>
                <a:spcPct val="50000"/>
              </a:spcBef>
            </a:pPr>
            <a:r>
              <a:rPr lang="en-US" altLang="zh-CN" b="1">
                <a:solidFill>
                  <a:srgbClr val="0000CC"/>
                </a:solidFill>
              </a:rPr>
              <a:t>20-30%</a:t>
            </a:r>
            <a:r>
              <a:rPr lang="en-US" altLang="zh-CN">
                <a:solidFill>
                  <a:srgbClr val="0000CC"/>
                </a:solidFill>
              </a:rPr>
              <a:t> </a:t>
            </a:r>
            <a:r>
              <a:rPr lang="zh-CN" altLang="en-US">
                <a:solidFill>
                  <a:srgbClr val="0000CC"/>
                </a:solidFill>
              </a:rPr>
              <a:t>毛利率的提升</a:t>
            </a:r>
            <a:endParaRPr lang="zh-CN" altLang="en-US">
              <a:solidFill>
                <a:srgbClr val="0000CC"/>
              </a:solidFill>
            </a:endParaRPr>
          </a:p>
          <a:p>
            <a:pPr algn="l">
              <a:spcBef>
                <a:spcPct val="50000"/>
              </a:spcBef>
            </a:pPr>
            <a:r>
              <a:rPr lang="en-US" altLang="zh-CN" b="1">
                <a:solidFill>
                  <a:srgbClr val="0000CC"/>
                </a:solidFill>
              </a:rPr>
              <a:t>15-30%</a:t>
            </a:r>
            <a:r>
              <a:rPr lang="en-US" altLang="zh-CN">
                <a:solidFill>
                  <a:srgbClr val="0000CC"/>
                </a:solidFill>
              </a:rPr>
              <a:t> </a:t>
            </a:r>
            <a:r>
              <a:rPr lang="zh-CN" altLang="en-US">
                <a:solidFill>
                  <a:srgbClr val="0000CC"/>
                </a:solidFill>
              </a:rPr>
              <a:t>库存周转率的改善</a:t>
            </a:r>
            <a:endParaRPr lang="zh-CN" altLang="en-US">
              <a:solidFill>
                <a:srgbClr val="0000CC"/>
              </a:solidFill>
            </a:endParaRPr>
          </a:p>
        </p:txBody>
      </p:sp>
      <p:grpSp>
        <p:nvGrpSpPr>
          <p:cNvPr id="1042447" name="Group 15"/>
          <p:cNvGrpSpPr/>
          <p:nvPr/>
        </p:nvGrpSpPr>
        <p:grpSpPr bwMode="auto">
          <a:xfrm>
            <a:off x="6661150" y="1171575"/>
            <a:ext cx="304800" cy="331788"/>
            <a:chOff x="4195" y="663"/>
            <a:chExt cx="192" cy="209"/>
          </a:xfrm>
        </p:grpSpPr>
        <p:sp>
          <p:nvSpPr>
            <p:cNvPr id="1042448" name="Arc 16"/>
            <p:cNvSpPr/>
            <p:nvPr/>
          </p:nvSpPr>
          <p:spPr bwMode="auto">
            <a:xfrm flipH="1">
              <a:off x="4195" y="664"/>
              <a:ext cx="192" cy="203"/>
            </a:xfrm>
            <a:custGeom>
              <a:avLst/>
              <a:gdLst>
                <a:gd name="G0" fmla="+- 21600 0 0"/>
                <a:gd name="G1" fmla="+- 21600 0 0"/>
                <a:gd name="G2" fmla="+- 21600 0 0"/>
                <a:gd name="T0" fmla="*/ 21600 w 43200"/>
                <a:gd name="T1" fmla="*/ 0 h 43200"/>
                <a:gd name="T2" fmla="*/ 21433 w 43200"/>
                <a:gd name="T3" fmla="*/ 1 h 43200"/>
                <a:gd name="T4" fmla="*/ 21600 w 43200"/>
                <a:gd name="T5" fmla="*/ 21600 h 43200"/>
              </a:gdLst>
              <a:ahLst/>
              <a:cxnLst>
                <a:cxn ang="0">
                  <a:pos x="T0" y="T1"/>
                </a:cxn>
                <a:cxn ang="0">
                  <a:pos x="T2" y="T3"/>
                </a:cxn>
                <a:cxn ang="0">
                  <a:pos x="T4" y="T5"/>
                </a:cxn>
              </a:cxnLst>
              <a:rect l="0" t="0" r="r" b="b"/>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0" y="9735"/>
                    <a:pt x="9569" y="92"/>
                    <a:pt x="21432" y="0"/>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0" y="9735"/>
                    <a:pt x="9569" y="92"/>
                    <a:pt x="21432" y="0"/>
                  </a:cubicBezTo>
                  <a:lnTo>
                    <a:pt x="21600" y="21600"/>
                  </a:lnTo>
                  <a:close/>
                </a:path>
              </a:pathLst>
            </a:custGeom>
            <a:solidFill>
              <a:srgbClr val="FF9900"/>
            </a:solidFill>
            <a:ln>
              <a:noFill/>
            </a:ln>
            <a:effectLst/>
            <a:extLst>
              <a:ext uri="{91240B29-F687-4F45-9708-019B960494DF}">
                <a14:hiddenLine xmlns:a14="http://schemas.microsoft.com/office/drawing/2010/main" w="6350">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zh-CN" altLang="en-US"/>
            </a:p>
          </p:txBody>
        </p:sp>
        <p:sp>
          <p:nvSpPr>
            <p:cNvPr id="1042449" name="AutoShape 17"/>
            <p:cNvSpPr>
              <a:spLocks noChangeArrowheads="1"/>
            </p:cNvSpPr>
            <p:nvPr/>
          </p:nvSpPr>
          <p:spPr bwMode="auto">
            <a:xfrm>
              <a:off x="4242" y="663"/>
              <a:ext cx="98" cy="209"/>
            </a:xfrm>
            <a:prstGeom prst="upArrow">
              <a:avLst>
                <a:gd name="adj1" fmla="val 39398"/>
                <a:gd name="adj2" fmla="val 76677"/>
              </a:avLst>
            </a:prstGeom>
            <a:solidFill>
              <a:srgbClr val="FFFFFF"/>
            </a:solidFill>
            <a:ln>
              <a:noFill/>
            </a:ln>
            <a:effectLst/>
            <a:extLs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zh-CN" altLang="en-US"/>
            </a:p>
          </p:txBody>
        </p:sp>
      </p:grpSp>
      <p:grpSp>
        <p:nvGrpSpPr>
          <p:cNvPr id="1042450" name="Group 18"/>
          <p:cNvGrpSpPr/>
          <p:nvPr/>
        </p:nvGrpSpPr>
        <p:grpSpPr bwMode="auto">
          <a:xfrm>
            <a:off x="6661150" y="1590675"/>
            <a:ext cx="304800" cy="331788"/>
            <a:chOff x="4195" y="663"/>
            <a:chExt cx="192" cy="209"/>
          </a:xfrm>
        </p:grpSpPr>
        <p:sp>
          <p:nvSpPr>
            <p:cNvPr id="1042451" name="Arc 19"/>
            <p:cNvSpPr/>
            <p:nvPr/>
          </p:nvSpPr>
          <p:spPr bwMode="auto">
            <a:xfrm flipH="1">
              <a:off x="4195" y="664"/>
              <a:ext cx="192" cy="203"/>
            </a:xfrm>
            <a:custGeom>
              <a:avLst/>
              <a:gdLst>
                <a:gd name="G0" fmla="+- 21600 0 0"/>
                <a:gd name="G1" fmla="+- 21600 0 0"/>
                <a:gd name="G2" fmla="+- 21600 0 0"/>
                <a:gd name="T0" fmla="*/ 21600 w 43200"/>
                <a:gd name="T1" fmla="*/ 0 h 43200"/>
                <a:gd name="T2" fmla="*/ 21433 w 43200"/>
                <a:gd name="T3" fmla="*/ 1 h 43200"/>
                <a:gd name="T4" fmla="*/ 21600 w 43200"/>
                <a:gd name="T5" fmla="*/ 21600 h 43200"/>
              </a:gdLst>
              <a:ahLst/>
              <a:cxnLst>
                <a:cxn ang="0">
                  <a:pos x="T0" y="T1"/>
                </a:cxn>
                <a:cxn ang="0">
                  <a:pos x="T2" y="T3"/>
                </a:cxn>
                <a:cxn ang="0">
                  <a:pos x="T4" y="T5"/>
                </a:cxn>
              </a:cxnLst>
              <a:rect l="0" t="0" r="r" b="b"/>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0" y="9735"/>
                    <a:pt x="9569" y="92"/>
                    <a:pt x="21432" y="0"/>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0" y="9735"/>
                    <a:pt x="9569" y="92"/>
                    <a:pt x="21432" y="0"/>
                  </a:cubicBezTo>
                  <a:lnTo>
                    <a:pt x="21600" y="21600"/>
                  </a:lnTo>
                  <a:close/>
                </a:path>
              </a:pathLst>
            </a:custGeom>
            <a:solidFill>
              <a:srgbClr val="FF9900"/>
            </a:solidFill>
            <a:ln>
              <a:noFill/>
            </a:ln>
            <a:effectLst/>
            <a:extLst>
              <a:ext uri="{91240B29-F687-4F45-9708-019B960494DF}">
                <a14:hiddenLine xmlns:a14="http://schemas.microsoft.com/office/drawing/2010/main" w="6350">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zh-CN" altLang="en-US"/>
            </a:p>
          </p:txBody>
        </p:sp>
        <p:sp>
          <p:nvSpPr>
            <p:cNvPr id="1042452" name="AutoShape 20"/>
            <p:cNvSpPr>
              <a:spLocks noChangeArrowheads="1"/>
            </p:cNvSpPr>
            <p:nvPr/>
          </p:nvSpPr>
          <p:spPr bwMode="auto">
            <a:xfrm>
              <a:off x="4242" y="663"/>
              <a:ext cx="98" cy="209"/>
            </a:xfrm>
            <a:prstGeom prst="upArrow">
              <a:avLst>
                <a:gd name="adj1" fmla="val 39398"/>
                <a:gd name="adj2" fmla="val 76677"/>
              </a:avLst>
            </a:prstGeom>
            <a:solidFill>
              <a:srgbClr val="FFFFFF"/>
            </a:solidFill>
            <a:ln>
              <a:noFill/>
            </a:ln>
            <a:effectLst/>
            <a:extLs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zh-CN" altLang="en-US"/>
            </a:p>
          </p:txBody>
        </p:sp>
      </p:grpSp>
      <p:grpSp>
        <p:nvGrpSpPr>
          <p:cNvPr id="1042453" name="Group 21"/>
          <p:cNvGrpSpPr/>
          <p:nvPr/>
        </p:nvGrpSpPr>
        <p:grpSpPr bwMode="auto">
          <a:xfrm>
            <a:off x="7127875" y="2005013"/>
            <a:ext cx="304800" cy="331787"/>
            <a:chOff x="4195" y="663"/>
            <a:chExt cx="192" cy="209"/>
          </a:xfrm>
        </p:grpSpPr>
        <p:sp>
          <p:nvSpPr>
            <p:cNvPr id="1042454" name="Arc 22"/>
            <p:cNvSpPr/>
            <p:nvPr/>
          </p:nvSpPr>
          <p:spPr bwMode="auto">
            <a:xfrm flipH="1">
              <a:off x="4195" y="664"/>
              <a:ext cx="192" cy="203"/>
            </a:xfrm>
            <a:custGeom>
              <a:avLst/>
              <a:gdLst>
                <a:gd name="G0" fmla="+- 21600 0 0"/>
                <a:gd name="G1" fmla="+- 21600 0 0"/>
                <a:gd name="G2" fmla="+- 21600 0 0"/>
                <a:gd name="T0" fmla="*/ 21600 w 43200"/>
                <a:gd name="T1" fmla="*/ 0 h 43200"/>
                <a:gd name="T2" fmla="*/ 21433 w 43200"/>
                <a:gd name="T3" fmla="*/ 1 h 43200"/>
                <a:gd name="T4" fmla="*/ 21600 w 43200"/>
                <a:gd name="T5" fmla="*/ 21600 h 43200"/>
              </a:gdLst>
              <a:ahLst/>
              <a:cxnLst>
                <a:cxn ang="0">
                  <a:pos x="T0" y="T1"/>
                </a:cxn>
                <a:cxn ang="0">
                  <a:pos x="T2" y="T3"/>
                </a:cxn>
                <a:cxn ang="0">
                  <a:pos x="T4" y="T5"/>
                </a:cxn>
              </a:cxnLst>
              <a:rect l="0" t="0" r="r" b="b"/>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0" y="9735"/>
                    <a:pt x="9569" y="92"/>
                    <a:pt x="21432" y="0"/>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0" y="9735"/>
                    <a:pt x="9569" y="92"/>
                    <a:pt x="21432" y="0"/>
                  </a:cubicBezTo>
                  <a:lnTo>
                    <a:pt x="21600" y="21600"/>
                  </a:lnTo>
                  <a:close/>
                </a:path>
              </a:pathLst>
            </a:custGeom>
            <a:solidFill>
              <a:srgbClr val="FF9900"/>
            </a:solidFill>
            <a:ln>
              <a:noFill/>
            </a:ln>
            <a:effectLst/>
            <a:extLst>
              <a:ext uri="{91240B29-F687-4F45-9708-019B960494DF}">
                <a14:hiddenLine xmlns:a14="http://schemas.microsoft.com/office/drawing/2010/main" w="6350">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zh-CN" altLang="en-US"/>
            </a:p>
          </p:txBody>
        </p:sp>
        <p:sp>
          <p:nvSpPr>
            <p:cNvPr id="1042455" name="AutoShape 23"/>
            <p:cNvSpPr>
              <a:spLocks noChangeArrowheads="1"/>
            </p:cNvSpPr>
            <p:nvPr/>
          </p:nvSpPr>
          <p:spPr bwMode="auto">
            <a:xfrm>
              <a:off x="4242" y="663"/>
              <a:ext cx="98" cy="209"/>
            </a:xfrm>
            <a:prstGeom prst="upArrow">
              <a:avLst>
                <a:gd name="adj1" fmla="val 39398"/>
                <a:gd name="adj2" fmla="val 76677"/>
              </a:avLst>
            </a:prstGeom>
            <a:solidFill>
              <a:srgbClr val="FFFFFF"/>
            </a:solidFill>
            <a:ln>
              <a:noFill/>
            </a:ln>
            <a:effectLst/>
            <a:extLs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zh-CN" altLang="en-US"/>
            </a:p>
          </p:txBody>
        </p:sp>
      </p:grpSp>
    </p:spTree>
  </p:cSld>
  <p:clrMapOvr>
    <a:masterClrMapping/>
  </p:clrMapOvr>
</p:sld>
</file>

<file path=ppt/theme/theme1.xml><?xml version="1.0" encoding="utf-8"?>
<a:theme xmlns:a="http://schemas.openxmlformats.org/drawingml/2006/main" name="1_2008PPT模板-浅色">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视点">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视点">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lumMod val="75000"/>
          </a:schemeClr>
        </a:solidFill>
        <a:ln w="12700">
          <a:solidFill>
            <a:schemeClr val="tx2"/>
          </a:solidFill>
        </a:ln>
      </a:spPr>
      <a:bodyPr rtlCol="0" anchor="ctr"/>
      <a:lstStyle>
        <a:defPPr algn="ctr">
          <a:defRPr sz="200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2008PPT模板-浅色</Template>
  <TotalTime>0</TotalTime>
  <Words>5478</Words>
  <Application>WPS 演示</Application>
  <PresentationFormat>全屏显示(4:3)</PresentationFormat>
  <Paragraphs>1238</Paragraphs>
  <Slides>29</Slides>
  <Notes>1</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29</vt:i4>
      </vt:variant>
    </vt:vector>
  </HeadingPairs>
  <TitlesOfParts>
    <vt:vector size="41" baseType="lpstr">
      <vt:lpstr>Arial</vt:lpstr>
      <vt:lpstr>宋体</vt:lpstr>
      <vt:lpstr>Wingdings</vt:lpstr>
      <vt:lpstr>微软雅黑</vt:lpstr>
      <vt:lpstr>Verdana</vt:lpstr>
      <vt:lpstr>Calibri</vt:lpstr>
      <vt:lpstr>华文细黑</vt:lpstr>
      <vt:lpstr>Arial Unicode MS</vt:lpstr>
      <vt:lpstr>Times New Roman</vt:lpstr>
      <vt:lpstr>Wingdings 2</vt:lpstr>
      <vt:lpstr>Wingdings</vt:lpstr>
      <vt:lpstr>1_2008PPT模板-浅色</vt:lpstr>
      <vt:lpstr>咨询服务项目交付方法论</vt:lpstr>
      <vt:lpstr>目 录</vt:lpstr>
      <vt:lpstr>信息化与管理信息系统是IT，但又不仅仅是IT…</vt:lpstr>
      <vt:lpstr>多维度的协同整合才能实现高水准的业务能力</vt:lpstr>
      <vt:lpstr>信息化助力于实现零售企业的业务发展策略</vt:lpstr>
      <vt:lpstr>对于咨询服务项目的审慎态度</vt:lpstr>
      <vt:lpstr>咨询服务项目交付方法论的重要性</vt:lpstr>
      <vt:lpstr>目 录</vt:lpstr>
      <vt:lpstr>咨询服务项目交付方法论的总括介绍</vt:lpstr>
      <vt:lpstr>某系统建设规划项目的实施计划(任务操作)</vt:lpstr>
      <vt:lpstr>某系统建设规划项目的实施计划(内容输出)</vt:lpstr>
      <vt:lpstr>某IT战略规划项目的实施计划</vt:lpstr>
      <vt:lpstr>某IT战略规划项目的分阶段交付件</vt:lpstr>
      <vt:lpstr>某IT战略规划项目的人员组织_职责分工</vt:lpstr>
      <vt:lpstr>某IT战略规划项目的项目组织架构</vt:lpstr>
      <vt:lpstr>某IT战略规划项目的人员分工职责示例</vt:lpstr>
      <vt:lpstr>咨询项目管理机制与一般项目没有本质差异</vt:lpstr>
      <vt:lpstr>通过多维度的努力，确保质量控制</vt:lpstr>
      <vt:lpstr>目 录</vt:lpstr>
      <vt:lpstr>连锁便利店业务分析&amp;评估整体框架</vt:lpstr>
      <vt:lpstr>全面调研访谈以充分了解当家人便利店的经营现状</vt:lpstr>
      <vt:lpstr>调研访谈与汇总整理的全过程已形成详尽文档</vt:lpstr>
      <vt:lpstr>对便利店连锁有限公司的全面了解</vt:lpstr>
      <vt:lpstr>充分汇总已有信息，总结分析之后形成后续输出</vt:lpstr>
      <vt:lpstr>将来自访谈纪要的要点进行全面整理、归类</vt:lpstr>
      <vt:lpstr>速赢建议的形成方法和评估过程介绍</vt:lpstr>
      <vt:lpstr>目 录</vt:lpstr>
      <vt:lpstr>高客户价值的咨询服务工具展示</vt:lpstr>
      <vt:lpstr>建议实施将带来显著的绩效改善与能力提升</vt:lpstr>
    </vt:vector>
  </TitlesOfParts>
  <Company>heading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wangyixin</dc:creator>
  <cp:lastModifiedBy>申伶</cp:lastModifiedBy>
  <cp:revision>555</cp:revision>
  <dcterms:created xsi:type="dcterms:W3CDTF">2009-03-26T06:08:00Z</dcterms:created>
  <dcterms:modified xsi:type="dcterms:W3CDTF">2025-01-03T08:26:50Z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2052-12.1.0.19302</vt:lpwstr>
  </property>
  <property fmtid="{D5CDD505-2E9C-101B-9397-08002B2CF9AE}" pid="3" name="ICV">
    <vt:lpwstr>2CE4074B7CA64EB1B6301A6C73EFB7C6_12</vt:lpwstr>
  </property>
</Properties>
</file>